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82" r:id="rId9"/>
    <p:sldId id="283" r:id="rId10"/>
    <p:sldId id="28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5" r:id="rId23"/>
    <p:sldId id="279" r:id="rId24"/>
    <p:sldId id="280" r:id="rId25"/>
    <p:sldId id="281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C"/>
    <a:srgbClr val="2A3249"/>
    <a:srgbClr val="626262"/>
    <a:srgbClr val="717171"/>
    <a:srgbClr val="818181"/>
    <a:srgbClr val="828181"/>
    <a:srgbClr val="9F9F9F"/>
    <a:srgbClr val="909090"/>
    <a:srgbClr val="878787"/>
    <a:srgbClr val="02A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86075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1"/>
            <a:ext cx="8782050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482-D6B1-49C1-A625-6A79EA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JavaScript var?</a:t>
            </a:r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6C9FF0-3852-4092-9CDA-CB43180990A8}"/>
              </a:ext>
            </a:extLst>
          </p:cNvPr>
          <p:cNvSpPr/>
          <p:nvPr/>
        </p:nvSpPr>
        <p:spPr>
          <a:xfrm>
            <a:off x="361950" y="13230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Always declare JavaScript variables with var, let, or const.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06ADB5-A7E4-4398-B9C5-ECB52250118C}"/>
              </a:ext>
            </a:extLst>
          </p:cNvPr>
          <p:cNvSpPr/>
          <p:nvPr/>
        </p:nvSpPr>
        <p:spPr>
          <a:xfrm>
            <a:off x="361950" y="27054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var keyword is used in all JavaScript code from 1995 to 2015.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D0F7C8-7692-4B4D-BCF0-F99DADE68CCD}"/>
              </a:ext>
            </a:extLst>
          </p:cNvPr>
          <p:cNvSpPr/>
          <p:nvPr/>
        </p:nvSpPr>
        <p:spPr>
          <a:xfrm>
            <a:off x="361950" y="40878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let and const keywords were added to JavaScript in 2015.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BD06CE-8E70-4E41-AC1F-A97FE4AEA863}"/>
              </a:ext>
            </a:extLst>
          </p:cNvPr>
          <p:cNvSpPr/>
          <p:nvPr/>
        </p:nvSpPr>
        <p:spPr>
          <a:xfrm>
            <a:off x="361950" y="54702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If you want your code to run in older browser, you must use var.</a:t>
            </a:r>
            <a:endParaRPr lang="en-IN" sz="2600" kern="1200" dirty="0"/>
          </a:p>
        </p:txBody>
      </p:sp>
    </p:spTree>
    <p:extLst>
      <p:ext uri="{BB962C8B-B14F-4D97-AF65-F5344CB8AC3E}">
        <p14:creationId xmlns:p14="http://schemas.microsoft.com/office/powerpoint/2010/main" val="35492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FC6A-714C-4B62-B6D2-F111E2DB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52D-9163-4068-A3DA-5C0374E2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JavaScript variables must be identified with unique names.</a:t>
            </a:r>
          </a:p>
          <a:p>
            <a:pPr algn="just"/>
            <a:r>
              <a:rPr lang="en-US" dirty="0"/>
              <a:t>These unique names are called identifiers.</a:t>
            </a:r>
          </a:p>
          <a:p>
            <a:pPr algn="just"/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6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2D47-E136-4439-9612-196EB83A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ED3-AB6F-4436-B036-8AADFB97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general rules for constructing names for variables (unique identifiers) are:</a:t>
            </a:r>
          </a:p>
          <a:p>
            <a:pPr algn="just"/>
            <a:r>
              <a:rPr lang="en-US" dirty="0"/>
              <a:t>Names can contain letters, digits, underscores, and dollar signs.</a:t>
            </a:r>
          </a:p>
          <a:p>
            <a:pPr algn="just"/>
            <a:r>
              <a:rPr lang="en-US" dirty="0"/>
              <a:t>Names must begin with a letter</a:t>
            </a:r>
          </a:p>
          <a:p>
            <a:pPr algn="just"/>
            <a:r>
              <a:rPr lang="en-US" dirty="0"/>
              <a:t>Names can also begin with $ and _ (but we will not use it in this tutorial)</a:t>
            </a:r>
          </a:p>
          <a:p>
            <a:pPr algn="just"/>
            <a:r>
              <a:rPr lang="en-US" dirty="0"/>
              <a:t>Names are case sensitive (y and Y are different variables)</a:t>
            </a:r>
          </a:p>
          <a:p>
            <a:pPr algn="just"/>
            <a:r>
              <a:rPr lang="en-US" dirty="0"/>
              <a:t>Reserved words (like JavaScript keywords) cannot be used as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E07F-DF12-452A-9860-439A5E9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984B-0AD8-412F-9A86-490E9520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 JavaScript, the equal sign (=) is an "assignment" operator, not an "equal to" operator.</a:t>
            </a:r>
          </a:p>
          <a:p>
            <a:pPr algn="just"/>
            <a:r>
              <a:rPr lang="en-US" sz="2800" dirty="0"/>
              <a:t>This is different from algebra. The following does not make sense in algebra:</a:t>
            </a:r>
          </a:p>
          <a:p>
            <a:pPr algn="just"/>
            <a:r>
              <a:rPr lang="en-US" sz="2800" dirty="0"/>
              <a:t>x = x + 5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106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5760-90E5-42B9-A202-838403D5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41C-D5AB-4682-AC27-7084E754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JavaScript variables can hold numbers like 100 and text values like "John Doe".</a:t>
            </a:r>
          </a:p>
          <a:p>
            <a:pPr algn="just"/>
            <a:r>
              <a:rPr lang="en-US" dirty="0"/>
              <a:t>In programming, text values are called text strings.</a:t>
            </a:r>
          </a:p>
          <a:p>
            <a:pPr algn="just"/>
            <a:r>
              <a:rPr lang="en-US" dirty="0"/>
              <a:t>JavaScript can handle many types of data, but for now, just think of numbers and strings.</a:t>
            </a:r>
          </a:p>
          <a:p>
            <a:pPr algn="just"/>
            <a:r>
              <a:rPr lang="en-US" dirty="0"/>
              <a:t>Strings are written inside double or single quotes. Numbers are written without quotes.</a:t>
            </a:r>
          </a:p>
          <a:p>
            <a:pPr algn="just"/>
            <a:r>
              <a:rPr lang="en-US" dirty="0"/>
              <a:t>If you put a number in quotes, it will be treated as a text string.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8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14A1-87C4-42A4-A8CA-6DEC6A69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Statement, Many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0BF8-0791-4DA8-9818-EFD7506D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declare many variables in one statement.</a:t>
            </a:r>
          </a:p>
          <a:p>
            <a:pPr algn="just"/>
            <a:r>
              <a:rPr lang="en-US" dirty="0"/>
              <a:t>Start the statement with let and separate the variables by comma:</a:t>
            </a:r>
          </a:p>
          <a:p>
            <a:pPr algn="just"/>
            <a:r>
              <a:rPr lang="en-US" dirty="0"/>
              <a:t>Example</a:t>
            </a:r>
          </a:p>
          <a:p>
            <a:pPr algn="just"/>
            <a:r>
              <a:rPr lang="en-US" dirty="0"/>
              <a:t>let person = "John Doe", </a:t>
            </a:r>
            <a:r>
              <a:rPr lang="en-US" dirty="0" err="1"/>
              <a:t>carName</a:t>
            </a:r>
            <a:r>
              <a:rPr lang="en-US" dirty="0"/>
              <a:t> = "Volvo", price = 200;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19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2A8-43AF-4675-B96C-B0079DE1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272-324C-4E58-B05C-CE19F521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JavaScript function is a block of code designed to perform a particular task.</a:t>
            </a:r>
          </a:p>
          <a:p>
            <a:pPr algn="just"/>
            <a:r>
              <a:rPr lang="en-US" dirty="0"/>
              <a:t>A JavaScript function is executed when "something" invokes it (calls it).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30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F7D8-DC19-4C2C-A36A-4146F040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1269-E15E-49D6-A27F-AE9E6FDD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p1 * p2;   // The function returns the product of p1 and p2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8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A3D1-67CC-4955-A938-0668360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8A89-93BF-45E0-ACEE-682B2865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JavaScript function is defined with the function keyword, followed by a name, followed by parentheses ().</a:t>
            </a:r>
          </a:p>
          <a:p>
            <a:pPr algn="just"/>
            <a:r>
              <a:rPr lang="en-US" dirty="0"/>
              <a:t>Function names can contain letters, digits, underscores, and dollar signs (same rules as variables).</a:t>
            </a:r>
          </a:p>
          <a:p>
            <a:pPr algn="just"/>
            <a:r>
              <a:rPr lang="en-US" dirty="0"/>
              <a:t>The parentheses may include parameter names separated by commas:</a:t>
            </a:r>
          </a:p>
          <a:p>
            <a:pPr algn="just"/>
            <a:r>
              <a:rPr lang="en-US" dirty="0"/>
              <a:t>(parameter1, parameter2, ...)</a:t>
            </a:r>
          </a:p>
          <a:p>
            <a:pPr algn="just"/>
            <a:r>
              <a:rPr lang="en-US" dirty="0"/>
              <a:t>The code to be executed, by the function, is placed inside curly brackets: {}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73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DCD-D169-4C9F-BB18-A26EB0F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BAAA-F571-4B85-81F8-50EC94D7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function name(parameter1, parameter2, parameter3) </a:t>
            </a:r>
          </a:p>
          <a:p>
            <a:pPr marL="269875" indent="0" algn="just">
              <a:buNone/>
            </a:pPr>
            <a:r>
              <a:rPr lang="en-US" dirty="0"/>
              <a:t>{</a:t>
            </a:r>
          </a:p>
          <a:p>
            <a:pPr marL="269875" indent="0" algn="just">
              <a:buNone/>
            </a:pPr>
            <a:r>
              <a:rPr lang="en-US" dirty="0"/>
              <a:t>  // code to be executed</a:t>
            </a:r>
          </a:p>
          <a:p>
            <a:pPr marL="269875" indent="0" algn="just">
              <a:buNone/>
            </a:pPr>
            <a:r>
              <a:rPr lang="en-US" dirty="0"/>
              <a:t>}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parameters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are listed inside the parentheses () in the function definition.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arguments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are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received by the function when it is invoked.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Inside the function, the arguments (the parameters) behave as local variables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50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JavaScript variables.</a:t>
            </a:r>
          </a:p>
          <a:p>
            <a:r>
              <a:rPr lang="en-IN" dirty="0"/>
              <a:t>Understand JavaScript functions .</a:t>
            </a:r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6B2C-C9AA-4842-A96B-957D2D93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E085-1B5D-4D3B-90E5-F145DBC3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 code inside the function will execute when "something" invokes (calls) the function:</a:t>
            </a:r>
          </a:p>
          <a:p>
            <a:pPr algn="just"/>
            <a:r>
              <a:rPr lang="en-US" dirty="0"/>
              <a:t>When an event occurs (when a user clicks a button)</a:t>
            </a:r>
          </a:p>
          <a:p>
            <a:pPr algn="just"/>
            <a:r>
              <a:rPr lang="en-US" dirty="0"/>
              <a:t>When it is invoked (called) from JavaScript code</a:t>
            </a:r>
          </a:p>
          <a:p>
            <a:pPr algn="just"/>
            <a:r>
              <a:rPr lang="en-US" dirty="0"/>
              <a:t>Automatically (self invoked)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13D-9837-4403-830D-42EB57AE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09D3-0EAB-4479-BD89-BE433B21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JavaScript reaches a return statement, the function will stop executing.</a:t>
            </a:r>
          </a:p>
          <a:p>
            <a:pPr algn="just"/>
            <a:r>
              <a:rPr lang="en-US" dirty="0"/>
              <a:t>If the function was invoked from a statement, JavaScript will "return" to execute the code after the invoking statement.</a:t>
            </a:r>
          </a:p>
          <a:p>
            <a:pPr algn="just"/>
            <a:r>
              <a:rPr lang="en-US" dirty="0"/>
              <a:t>Functions often compute a return value. The return value is "returned" back to the "caller":</a:t>
            </a:r>
          </a:p>
        </p:txBody>
      </p:sp>
    </p:spTree>
    <p:extLst>
      <p:ext uri="{BB962C8B-B14F-4D97-AF65-F5344CB8AC3E}">
        <p14:creationId xmlns:p14="http://schemas.microsoft.com/office/powerpoint/2010/main" val="117391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13D-9837-4403-830D-42EB57AE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09D3-0EAB-4479-BD89-BE433B21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Calculate the product of two numbers, and return the result: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let x =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(4, 3);   // Function is called, return value will end up in 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(a, b) {</a:t>
            </a:r>
          </a:p>
          <a:p>
            <a:r>
              <a:rPr lang="en-US" dirty="0">
                <a:solidFill>
                  <a:srgbClr val="FF0000"/>
                </a:solidFill>
              </a:rPr>
              <a:t>  return a * b;             // Function returns the product of a and b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2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ACEB-67B3-4B3E-B373-836EBA04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8CA6-DD50-410E-A4F0-E67AF924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reuse code: Define the code once, and use it many times.</a:t>
            </a:r>
          </a:p>
          <a:p>
            <a:pPr algn="just"/>
            <a:r>
              <a:rPr lang="en-US" dirty="0"/>
              <a:t>You can use the same code many times with different arguments, to produce different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10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1188-3D3C-4E8B-9803-6A3086E5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0ED4-ABEF-4CD3-98D0-E8835BA4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HTML events are "things" that happen to HTML elements.</a:t>
            </a:r>
          </a:p>
          <a:p>
            <a:pPr algn="just"/>
            <a:r>
              <a:rPr lang="en-US" dirty="0"/>
              <a:t>When JavaScript is used in HTML pages, JavaScript can "react" on these 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00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591-5C9B-4297-9AD6-8C612ADC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5AE-5974-4409-B471-BA3127D4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HTML event can be something the browser does, or something a user does.</a:t>
            </a:r>
          </a:p>
          <a:p>
            <a:endParaRPr lang="en-US" dirty="0"/>
          </a:p>
          <a:p>
            <a:r>
              <a:rPr lang="en-US" dirty="0"/>
              <a:t>Here are some examples of HTML events:</a:t>
            </a:r>
          </a:p>
          <a:p>
            <a:endParaRPr lang="en-US" dirty="0"/>
          </a:p>
          <a:p>
            <a:r>
              <a:rPr lang="en-US" dirty="0"/>
              <a:t>An HTML web page has finished loading</a:t>
            </a:r>
          </a:p>
          <a:p>
            <a:r>
              <a:rPr lang="en-US" dirty="0"/>
              <a:t>An HTML input field was changed</a:t>
            </a:r>
          </a:p>
          <a:p>
            <a:r>
              <a:rPr lang="en-US" dirty="0"/>
              <a:t>An HTML button was clicked</a:t>
            </a:r>
          </a:p>
          <a:p>
            <a:r>
              <a:rPr lang="en-US" dirty="0"/>
              <a:t>Often, when events happen, you may want to do something.</a:t>
            </a:r>
          </a:p>
          <a:p>
            <a:endParaRPr lang="en-US" dirty="0"/>
          </a:p>
          <a:p>
            <a:r>
              <a:rPr lang="en-US" dirty="0"/>
              <a:t>JavaScript lets you execute code when events are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8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92D2-BAE7-4E54-AC0F-60EAC82C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55F588-996E-40B1-B486-A75DEC2164B6}"/>
              </a:ext>
            </a:extLst>
          </p:cNvPr>
          <p:cNvSpPr/>
          <p:nvPr/>
        </p:nvSpPr>
        <p:spPr>
          <a:xfrm>
            <a:off x="361950" y="2083629"/>
            <a:ext cx="8582025" cy="3444041"/>
          </a:xfrm>
          <a:custGeom>
            <a:avLst/>
            <a:gdLst>
              <a:gd name="connsiteX0" fmla="*/ 0 w 8582025"/>
              <a:gd name="connsiteY0" fmla="*/ 0 h 2064825"/>
              <a:gd name="connsiteX1" fmla="*/ 8582025 w 8582025"/>
              <a:gd name="connsiteY1" fmla="*/ 0 h 2064825"/>
              <a:gd name="connsiteX2" fmla="*/ 8582025 w 8582025"/>
              <a:gd name="connsiteY2" fmla="*/ 2064825 h 2064825"/>
              <a:gd name="connsiteX3" fmla="*/ 0 w 8582025"/>
              <a:gd name="connsiteY3" fmla="*/ 2064825 h 2064825"/>
              <a:gd name="connsiteX4" fmla="*/ 0 w 8582025"/>
              <a:gd name="connsiteY4" fmla="*/ 0 h 206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2064825">
                <a:moveTo>
                  <a:pt x="0" y="0"/>
                </a:moveTo>
                <a:lnTo>
                  <a:pt x="8582025" y="0"/>
                </a:lnTo>
                <a:lnTo>
                  <a:pt x="8582025" y="2064825"/>
                </a:lnTo>
                <a:lnTo>
                  <a:pt x="0" y="20648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6060" tIns="479044" rIns="666060" bIns="163576" numCol="1" spcCol="1270" anchor="t" anchorCtr="0">
            <a:noAutofit/>
          </a:bodyPr>
          <a:lstStyle/>
          <a:p>
            <a:pPr marL="228600" lvl="1" indent="-228600" algn="l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800" kern="1200"/>
              <a:t>Using var</a:t>
            </a:r>
            <a:endParaRPr lang="en-IN" sz="2800" kern="1200"/>
          </a:p>
          <a:p>
            <a:pPr marL="228600" lvl="1" indent="-228600" algn="l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800" kern="1200"/>
              <a:t>Using let</a:t>
            </a:r>
            <a:endParaRPr lang="en-IN" sz="2800" kern="1200"/>
          </a:p>
          <a:p>
            <a:pPr marL="228600" lvl="1" indent="-228600" algn="l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800" kern="1200"/>
              <a:t>Using const</a:t>
            </a:r>
            <a:endParaRPr lang="en-IN" sz="2800" kern="1200"/>
          </a:p>
          <a:p>
            <a:pPr marL="228600" lvl="1" indent="-228600" algn="l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800" kern="1200"/>
              <a:t>Using nothing</a:t>
            </a:r>
            <a:endParaRPr lang="en-IN" sz="2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70C91B-C10A-4E4E-AF33-8A4090540948}"/>
              </a:ext>
            </a:extLst>
          </p:cNvPr>
          <p:cNvSpPr/>
          <p:nvPr/>
        </p:nvSpPr>
        <p:spPr>
          <a:xfrm>
            <a:off x="791051" y="1738053"/>
            <a:ext cx="7108765" cy="678960"/>
          </a:xfrm>
          <a:custGeom>
            <a:avLst/>
            <a:gdLst>
              <a:gd name="connsiteX0" fmla="*/ 0 w 6007417"/>
              <a:gd name="connsiteY0" fmla="*/ 113162 h 678960"/>
              <a:gd name="connsiteX1" fmla="*/ 113162 w 6007417"/>
              <a:gd name="connsiteY1" fmla="*/ 0 h 678960"/>
              <a:gd name="connsiteX2" fmla="*/ 5894255 w 6007417"/>
              <a:gd name="connsiteY2" fmla="*/ 0 h 678960"/>
              <a:gd name="connsiteX3" fmla="*/ 6007417 w 6007417"/>
              <a:gd name="connsiteY3" fmla="*/ 113162 h 678960"/>
              <a:gd name="connsiteX4" fmla="*/ 6007417 w 6007417"/>
              <a:gd name="connsiteY4" fmla="*/ 565798 h 678960"/>
              <a:gd name="connsiteX5" fmla="*/ 5894255 w 6007417"/>
              <a:gd name="connsiteY5" fmla="*/ 678960 h 678960"/>
              <a:gd name="connsiteX6" fmla="*/ 113162 w 6007417"/>
              <a:gd name="connsiteY6" fmla="*/ 678960 h 678960"/>
              <a:gd name="connsiteX7" fmla="*/ 0 w 6007417"/>
              <a:gd name="connsiteY7" fmla="*/ 565798 h 678960"/>
              <a:gd name="connsiteX8" fmla="*/ 0 w 6007417"/>
              <a:gd name="connsiteY8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7417" h="678960">
                <a:moveTo>
                  <a:pt x="0" y="113162"/>
                </a:moveTo>
                <a:cubicBezTo>
                  <a:pt x="0" y="50664"/>
                  <a:pt x="50664" y="0"/>
                  <a:pt x="113162" y="0"/>
                </a:cubicBezTo>
                <a:lnTo>
                  <a:pt x="5894255" y="0"/>
                </a:lnTo>
                <a:cubicBezTo>
                  <a:pt x="5956753" y="0"/>
                  <a:pt x="6007417" y="50664"/>
                  <a:pt x="6007417" y="113162"/>
                </a:cubicBezTo>
                <a:lnTo>
                  <a:pt x="6007417" y="565798"/>
                </a:lnTo>
                <a:cubicBezTo>
                  <a:pt x="6007417" y="628296"/>
                  <a:pt x="5956753" y="678960"/>
                  <a:pt x="5894255" y="678960"/>
                </a:cubicBezTo>
                <a:lnTo>
                  <a:pt x="113162" y="678960"/>
                </a:lnTo>
                <a:cubicBezTo>
                  <a:pt x="50664" y="678960"/>
                  <a:pt x="0" y="628296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210" tIns="33144" rIns="260210" bIns="33144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4 Ways to Declare a JavaScript Variable:</a:t>
            </a:r>
            <a:endParaRPr lang="en-IN" sz="2800" kern="1200" dirty="0"/>
          </a:p>
        </p:txBody>
      </p:sp>
    </p:spTree>
    <p:extLst>
      <p:ext uri="{BB962C8B-B14F-4D97-AF65-F5344CB8AC3E}">
        <p14:creationId xmlns:p14="http://schemas.microsoft.com/office/powerpoint/2010/main" val="42131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CC7-47DF-47DF-8247-9C200B91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FD6D-4E44-402C-9E10-362C8E43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Variables are containers for storing data (storing data values).</a:t>
            </a:r>
          </a:p>
          <a:p>
            <a:pPr algn="just"/>
            <a:r>
              <a:rPr lang="en-US" dirty="0"/>
              <a:t>In this example, x, y, and z, are variables, declared with the var keyword:</a:t>
            </a:r>
          </a:p>
          <a:p>
            <a:pPr algn="just"/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var x = 5;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var y = 6;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var z = x + y;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64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4283-A9A5-476E-A4C8-D70E2CFD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D56A-491E-4184-89AD-F64D2D60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x, y, and z, are variables, declared with the let keyword:</a:t>
            </a:r>
          </a:p>
          <a:p>
            <a:r>
              <a:rPr lang="en-US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 x = 5;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 y = 6;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 z = x + y;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EB32-C712-4354-9201-F3F98B4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1C20-2964-4FA3-BF7D-8584515D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x, y, and z, are undeclared variables:</a:t>
            </a:r>
          </a:p>
          <a:p>
            <a:r>
              <a:rPr lang="en-US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x = 5;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 = 6;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z = x + y;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6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482-D6B1-49C1-A625-6A79EA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JavaScript var?</a:t>
            </a:r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6C9FF0-3852-4092-9CDA-CB43180990A8}"/>
              </a:ext>
            </a:extLst>
          </p:cNvPr>
          <p:cNvSpPr/>
          <p:nvPr/>
        </p:nvSpPr>
        <p:spPr>
          <a:xfrm>
            <a:off x="361950" y="13230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Always declare JavaScript variables with var, let, or const.</a:t>
            </a:r>
            <a:endParaRPr lang="en-IN" sz="26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06ADB5-A7E4-4398-B9C5-ECB52250118C}"/>
              </a:ext>
            </a:extLst>
          </p:cNvPr>
          <p:cNvSpPr/>
          <p:nvPr/>
        </p:nvSpPr>
        <p:spPr>
          <a:xfrm>
            <a:off x="361950" y="27054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bg1">
                    <a:lumMod val="50000"/>
                  </a:schemeClr>
                </a:solidFill>
              </a:rPr>
              <a:t>The var keyword is used in all JavaScript code from 1995 to 2015.</a:t>
            </a:r>
            <a:endParaRPr lang="en-IN" sz="260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D0F7C8-7692-4B4D-BCF0-F99DADE68CCD}"/>
              </a:ext>
            </a:extLst>
          </p:cNvPr>
          <p:cNvSpPr/>
          <p:nvPr/>
        </p:nvSpPr>
        <p:spPr>
          <a:xfrm>
            <a:off x="361950" y="40878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bg1">
                    <a:lumMod val="50000"/>
                  </a:schemeClr>
                </a:solidFill>
              </a:rPr>
              <a:t>The let and const keywords were added to JavaScript in 2015.</a:t>
            </a:r>
            <a:endParaRPr lang="en-IN" sz="260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BD06CE-8E70-4E41-AC1F-A97FE4AEA863}"/>
              </a:ext>
            </a:extLst>
          </p:cNvPr>
          <p:cNvSpPr/>
          <p:nvPr/>
        </p:nvSpPr>
        <p:spPr>
          <a:xfrm>
            <a:off x="361950" y="54702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bg1">
                    <a:lumMod val="50000"/>
                  </a:schemeClr>
                </a:solidFill>
              </a:rPr>
              <a:t>If you want your code to run in older browser, you must use var.</a:t>
            </a:r>
            <a:endParaRPr lang="en-IN" sz="2600" kern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482-D6B1-49C1-A625-6A79EA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JavaScript var?</a:t>
            </a:r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6C9FF0-3852-4092-9CDA-CB43180990A8}"/>
              </a:ext>
            </a:extLst>
          </p:cNvPr>
          <p:cNvSpPr/>
          <p:nvPr/>
        </p:nvSpPr>
        <p:spPr>
          <a:xfrm>
            <a:off x="361950" y="13230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Always declare JavaScript variables with var, let, or const.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06ADB5-A7E4-4398-B9C5-ECB52250118C}"/>
              </a:ext>
            </a:extLst>
          </p:cNvPr>
          <p:cNvSpPr/>
          <p:nvPr/>
        </p:nvSpPr>
        <p:spPr>
          <a:xfrm>
            <a:off x="361950" y="27054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The var keyword is used in all JavaScript code from 1995 to 2015.</a:t>
            </a:r>
            <a:endParaRPr lang="en-IN" sz="26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D0F7C8-7692-4B4D-BCF0-F99DADE68CCD}"/>
              </a:ext>
            </a:extLst>
          </p:cNvPr>
          <p:cNvSpPr/>
          <p:nvPr/>
        </p:nvSpPr>
        <p:spPr>
          <a:xfrm>
            <a:off x="361950" y="40878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let and const keywords were added to JavaScript in 2015.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BD06CE-8E70-4E41-AC1F-A97FE4AEA863}"/>
              </a:ext>
            </a:extLst>
          </p:cNvPr>
          <p:cNvSpPr/>
          <p:nvPr/>
        </p:nvSpPr>
        <p:spPr>
          <a:xfrm>
            <a:off x="361950" y="54702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If you want your code to run in older browser, you must use var.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482-D6B1-49C1-A625-6A79EA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JavaScript var?</a:t>
            </a:r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6C9FF0-3852-4092-9CDA-CB43180990A8}"/>
              </a:ext>
            </a:extLst>
          </p:cNvPr>
          <p:cNvSpPr/>
          <p:nvPr/>
        </p:nvSpPr>
        <p:spPr>
          <a:xfrm>
            <a:off x="361950" y="13230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Always declare JavaScript variables with var, let, or const.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06ADB5-A7E4-4398-B9C5-ECB52250118C}"/>
              </a:ext>
            </a:extLst>
          </p:cNvPr>
          <p:cNvSpPr/>
          <p:nvPr/>
        </p:nvSpPr>
        <p:spPr>
          <a:xfrm>
            <a:off x="361950" y="27054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The var keyword is used in all JavaScript code from 1995 to 2015.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D0F7C8-7692-4B4D-BCF0-F99DADE68CCD}"/>
              </a:ext>
            </a:extLst>
          </p:cNvPr>
          <p:cNvSpPr/>
          <p:nvPr/>
        </p:nvSpPr>
        <p:spPr>
          <a:xfrm>
            <a:off x="361950" y="40878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marL="0" lvl="0" indent="0" algn="just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/>
              <a:t>The let and const keywords were added to JavaScript in 2015.</a:t>
            </a:r>
            <a:endParaRPr lang="en-IN" sz="2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BD06CE-8E70-4E41-AC1F-A97FE4AEA863}"/>
              </a:ext>
            </a:extLst>
          </p:cNvPr>
          <p:cNvSpPr/>
          <p:nvPr/>
        </p:nvSpPr>
        <p:spPr>
          <a:xfrm>
            <a:off x="361950" y="5470297"/>
            <a:ext cx="8582025" cy="1198080"/>
          </a:xfrm>
          <a:custGeom>
            <a:avLst/>
            <a:gdLst>
              <a:gd name="connsiteX0" fmla="*/ 0 w 8582025"/>
              <a:gd name="connsiteY0" fmla="*/ 199684 h 1198080"/>
              <a:gd name="connsiteX1" fmla="*/ 199684 w 8582025"/>
              <a:gd name="connsiteY1" fmla="*/ 0 h 1198080"/>
              <a:gd name="connsiteX2" fmla="*/ 8382341 w 8582025"/>
              <a:gd name="connsiteY2" fmla="*/ 0 h 1198080"/>
              <a:gd name="connsiteX3" fmla="*/ 8582025 w 8582025"/>
              <a:gd name="connsiteY3" fmla="*/ 199684 h 1198080"/>
              <a:gd name="connsiteX4" fmla="*/ 8582025 w 8582025"/>
              <a:gd name="connsiteY4" fmla="*/ 998396 h 1198080"/>
              <a:gd name="connsiteX5" fmla="*/ 8382341 w 8582025"/>
              <a:gd name="connsiteY5" fmla="*/ 1198080 h 1198080"/>
              <a:gd name="connsiteX6" fmla="*/ 199684 w 8582025"/>
              <a:gd name="connsiteY6" fmla="*/ 1198080 h 1198080"/>
              <a:gd name="connsiteX7" fmla="*/ 0 w 8582025"/>
              <a:gd name="connsiteY7" fmla="*/ 998396 h 1198080"/>
              <a:gd name="connsiteX8" fmla="*/ 0 w 8582025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025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8382341" y="0"/>
                </a:lnTo>
                <a:cubicBezTo>
                  <a:pt x="8492623" y="0"/>
                  <a:pt x="8582025" y="89402"/>
                  <a:pt x="8582025" y="199684"/>
                </a:cubicBezTo>
                <a:lnTo>
                  <a:pt x="8582025" y="998396"/>
                </a:lnTo>
                <a:cubicBezTo>
                  <a:pt x="8582025" y="1108678"/>
                  <a:pt x="8492623" y="1198080"/>
                  <a:pt x="8382341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7545" tIns="157545" rIns="157545" bIns="157545" numCol="1" spcCol="1270" anchor="ctr" anchorCtr="0">
            <a:noAutofit/>
          </a:bodyPr>
          <a:lstStyle/>
          <a:p>
            <a:pPr algn="just" defTabSz="1155700"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If you want your code to run in older browser, you must use var.</a:t>
            </a:r>
            <a:endParaRPr lang="en-IN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885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1164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Bahnschrift</vt:lpstr>
      <vt:lpstr>Bahnschrift SemiBold</vt:lpstr>
      <vt:lpstr>1_Office Theme</vt:lpstr>
      <vt:lpstr>PowerPoint Presentation</vt:lpstr>
      <vt:lpstr>PowerPoint Presentation</vt:lpstr>
      <vt:lpstr>JavaScript Variables</vt:lpstr>
      <vt:lpstr>What are Variables?</vt:lpstr>
      <vt:lpstr>Variables</vt:lpstr>
      <vt:lpstr>Variables </vt:lpstr>
      <vt:lpstr>When to Use JavaScript var?</vt:lpstr>
      <vt:lpstr>When to Use JavaScript var?</vt:lpstr>
      <vt:lpstr>When to Use JavaScript var?</vt:lpstr>
      <vt:lpstr>When to Use JavaScript var?</vt:lpstr>
      <vt:lpstr>JavaScript Identifiers</vt:lpstr>
      <vt:lpstr>JavaScript Identifiers</vt:lpstr>
      <vt:lpstr>The Assignment Operator</vt:lpstr>
      <vt:lpstr>JavaScript Data Types</vt:lpstr>
      <vt:lpstr>One Statement, Many Variables</vt:lpstr>
      <vt:lpstr>JavaScript Functions</vt:lpstr>
      <vt:lpstr>Example</vt:lpstr>
      <vt:lpstr>JavaScript Function Syntax</vt:lpstr>
      <vt:lpstr>Example </vt:lpstr>
      <vt:lpstr>Function Invocation</vt:lpstr>
      <vt:lpstr>Function Return</vt:lpstr>
      <vt:lpstr>Function Return</vt:lpstr>
      <vt:lpstr>Why Functions?</vt:lpstr>
      <vt:lpstr>JavaScript Events</vt:lpstr>
      <vt:lpstr>HTML 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39</cp:revision>
  <dcterms:created xsi:type="dcterms:W3CDTF">2020-12-18T18:59:12Z</dcterms:created>
  <dcterms:modified xsi:type="dcterms:W3CDTF">2022-02-12T06:09:28Z</dcterms:modified>
</cp:coreProperties>
</file>