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81" r:id="rId4"/>
    <p:sldId id="280" r:id="rId5"/>
    <p:sldId id="282" r:id="rId6"/>
    <p:sldId id="283" r:id="rId7"/>
    <p:sldId id="284" r:id="rId8"/>
    <p:sldId id="285" r:id="rId9"/>
    <p:sldId id="286" r:id="rId10"/>
    <p:sldId id="287" r:id="rId11"/>
    <p:sldId id="288" r:id="rId12"/>
    <p:sldId id="289" r:id="rId13"/>
    <p:sldId id="298" r:id="rId14"/>
    <p:sldId id="299" r:id="rId15"/>
    <p:sldId id="290" r:id="rId16"/>
    <p:sldId id="291" r:id="rId17"/>
    <p:sldId id="292" r:id="rId18"/>
    <p:sldId id="293" r:id="rId19"/>
    <p:sldId id="294" r:id="rId20"/>
    <p:sldId id="295" r:id="rId21"/>
    <p:sldId id="296" r:id="rId22"/>
    <p:sldId id="297" r:id="rId23"/>
    <p:sldId id="300"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AFAFC"/>
    <a:srgbClr val="2A3249"/>
    <a:srgbClr val="626262"/>
    <a:srgbClr val="717171"/>
    <a:srgbClr val="818181"/>
    <a:srgbClr val="828181"/>
    <a:srgbClr val="9F9F9F"/>
    <a:srgbClr val="909090"/>
    <a:srgbClr val="87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628650" y="2776538"/>
            <a:ext cx="8072005"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42150"/>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764" y="1"/>
            <a:ext cx="8645236"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498764" y="1198415"/>
            <a:ext cx="8201891" cy="5551584"/>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471054" y="0"/>
            <a:ext cx="8672945"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471054" y="1212270"/>
            <a:ext cx="8229601" cy="5573729"/>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2/15/2022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String </a:t>
            </a:r>
            <a:r>
              <a:rPr lang="en-US" dirty="0" err="1"/>
              <a:t>toUpperCase</a:t>
            </a:r>
            <a:r>
              <a:rPr lang="en-US" dirty="0"/>
              <a:t>()</a:t>
            </a:r>
          </a:p>
        </p:txBody>
      </p:sp>
      <p:sp>
        <p:nvSpPr>
          <p:cNvPr id="3" name="Content Placeholder 2"/>
          <p:cNvSpPr>
            <a:spLocks noGrp="1"/>
          </p:cNvSpPr>
          <p:nvPr>
            <p:ph idx="1"/>
          </p:nvPr>
        </p:nvSpPr>
        <p:spPr/>
        <p:txBody>
          <a:bodyPr/>
          <a:lstStyle/>
          <a:p>
            <a:r>
              <a:rPr lang="en-US" dirty="0"/>
              <a:t>JavaScript String </a:t>
            </a:r>
            <a:r>
              <a:rPr lang="en-US" dirty="0" err="1"/>
              <a:t>toUpperCase</a:t>
            </a:r>
            <a:r>
              <a:rPr lang="en-US" dirty="0"/>
              <a:t>()</a:t>
            </a:r>
          </a:p>
          <a:p>
            <a:pPr marL="0" indent="0">
              <a:buNone/>
            </a:pPr>
            <a:r>
              <a:rPr lang="en-US" dirty="0"/>
              <a:t>Example</a:t>
            </a:r>
          </a:p>
          <a:p>
            <a:pPr lvl="1">
              <a:lnSpc>
                <a:spcPct val="150000"/>
              </a:lnSpc>
            </a:pPr>
            <a:r>
              <a:rPr lang="en-US" sz="2800" dirty="0"/>
              <a:t>let text1 = "Hello World!";</a:t>
            </a:r>
          </a:p>
          <a:p>
            <a:pPr lvl="1">
              <a:lnSpc>
                <a:spcPct val="150000"/>
              </a:lnSpc>
            </a:pPr>
            <a:r>
              <a:rPr lang="en-US" sz="2800" dirty="0"/>
              <a:t>let text2 = text1.toUpperCase();</a:t>
            </a:r>
          </a:p>
        </p:txBody>
      </p:sp>
    </p:spTree>
    <p:extLst>
      <p:ext uri="{BB962C8B-B14F-4D97-AF65-F5344CB8AC3E}">
        <p14:creationId xmlns:p14="http://schemas.microsoft.com/office/powerpoint/2010/main" val="250759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Numbers</a:t>
            </a:r>
          </a:p>
        </p:txBody>
      </p:sp>
      <p:sp>
        <p:nvSpPr>
          <p:cNvPr id="3" name="Content Placeholder 2"/>
          <p:cNvSpPr>
            <a:spLocks noGrp="1"/>
          </p:cNvSpPr>
          <p:nvPr>
            <p:ph idx="1"/>
          </p:nvPr>
        </p:nvSpPr>
        <p:spPr/>
        <p:txBody>
          <a:bodyPr/>
          <a:lstStyle/>
          <a:p>
            <a:pPr algn="just"/>
            <a:r>
              <a:rPr lang="en-US" dirty="0"/>
              <a:t>JavaScript has only one type of number. Numbers can be written with or without decimals.</a:t>
            </a:r>
          </a:p>
          <a:p>
            <a:pPr marL="0" indent="0" algn="just">
              <a:buNone/>
            </a:pPr>
            <a:r>
              <a:rPr lang="en-US" dirty="0">
                <a:solidFill>
                  <a:srgbClr val="C00000"/>
                </a:solidFill>
              </a:rPr>
              <a:t>Example</a:t>
            </a:r>
          </a:p>
          <a:p>
            <a:pPr algn="just"/>
            <a:r>
              <a:rPr lang="en-US" dirty="0"/>
              <a:t>let x = 3.14;    // A number with decimals</a:t>
            </a:r>
          </a:p>
          <a:p>
            <a:pPr algn="just"/>
            <a:r>
              <a:rPr lang="en-US" dirty="0"/>
              <a:t>let y = 3;       // A number without decimals</a:t>
            </a:r>
          </a:p>
        </p:txBody>
      </p:sp>
    </p:spTree>
    <p:extLst>
      <p:ext uri="{BB962C8B-B14F-4D97-AF65-F5344CB8AC3E}">
        <p14:creationId xmlns:p14="http://schemas.microsoft.com/office/powerpoint/2010/main" val="77834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Numbers are Always 64-bit Floating Point</a:t>
            </a:r>
          </a:p>
        </p:txBody>
      </p:sp>
      <p:sp>
        <p:nvSpPr>
          <p:cNvPr id="3" name="Content Placeholder 2"/>
          <p:cNvSpPr>
            <a:spLocks noGrp="1"/>
          </p:cNvSpPr>
          <p:nvPr>
            <p:ph idx="1"/>
          </p:nvPr>
        </p:nvSpPr>
        <p:spPr/>
        <p:txBody>
          <a:bodyPr>
            <a:normAutofit fontScale="92500"/>
          </a:bodyPr>
          <a:lstStyle/>
          <a:p>
            <a:pPr algn="just"/>
            <a:r>
              <a:rPr lang="en-US" dirty="0"/>
              <a:t>Unlike many other programming languages, JavaScript does not define different types of numbers, like integers, short, long, floating-point etc.</a:t>
            </a:r>
          </a:p>
          <a:p>
            <a:pPr algn="just"/>
            <a:r>
              <a:rPr lang="en-US" dirty="0"/>
              <a:t>JavaScript numbers are always stored as double precision floating point numbers, following the international IEEE 754 standard.</a:t>
            </a:r>
          </a:p>
          <a:p>
            <a:pPr algn="just"/>
            <a:r>
              <a:rPr lang="en-US" dirty="0"/>
              <a:t>This format stores numbers in 64 bits, where the number (the fraction) is stored in bits 0 to 51, the exponent in bits 52 to 62, and the sign in bit 63</a:t>
            </a:r>
          </a:p>
        </p:txBody>
      </p:sp>
    </p:spTree>
    <p:extLst>
      <p:ext uri="{BB962C8B-B14F-4D97-AF65-F5344CB8AC3E}">
        <p14:creationId xmlns:p14="http://schemas.microsoft.com/office/powerpoint/2010/main" val="330808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p>
        </p:txBody>
      </p:sp>
      <p:sp>
        <p:nvSpPr>
          <p:cNvPr id="3" name="Content Placeholder 2"/>
          <p:cNvSpPr>
            <a:spLocks noGrp="1"/>
          </p:cNvSpPr>
          <p:nvPr>
            <p:ph idx="1"/>
          </p:nvPr>
        </p:nvSpPr>
        <p:spPr/>
        <p:txBody>
          <a:bodyPr>
            <a:normAutofit/>
          </a:bodyPr>
          <a:lstStyle/>
          <a:p>
            <a:pPr marL="0" indent="0" algn="just">
              <a:buNone/>
            </a:pPr>
            <a:r>
              <a:rPr lang="en-US"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 The base value is index 0 and the difference between the two indexes is the offset.</a:t>
            </a:r>
          </a:p>
          <a:p>
            <a:endParaRPr lang="en-US" dirty="0"/>
          </a:p>
          <a:p>
            <a:endParaRPr lang="en-US" dirty="0"/>
          </a:p>
        </p:txBody>
      </p:sp>
    </p:spTree>
    <p:extLst>
      <p:ext uri="{BB962C8B-B14F-4D97-AF65-F5344CB8AC3E}">
        <p14:creationId xmlns:p14="http://schemas.microsoft.com/office/powerpoint/2010/main" val="133101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example </a:t>
            </a:r>
          </a:p>
        </p:txBody>
      </p:sp>
      <p:sp>
        <p:nvSpPr>
          <p:cNvPr id="3" name="Content Placeholder 2"/>
          <p:cNvSpPr>
            <a:spLocks noGrp="1"/>
          </p:cNvSpPr>
          <p:nvPr>
            <p:ph idx="1"/>
          </p:nvPr>
        </p:nvSpPr>
        <p:spPr/>
        <p:txBody>
          <a:bodyPr/>
          <a:lstStyle/>
          <a:p>
            <a:r>
              <a:rPr lang="en-US" dirty="0"/>
              <a:t>For simplicity, we can think of an array as a fleet of stairs where on each step is placed a value (let’s say one of your friends). Here, you can identify the location of any of your friends by simply knowing the count of the step they are on. </a:t>
            </a:r>
          </a:p>
          <a:p>
            <a:r>
              <a:rPr lang="en-US" dirty="0"/>
              <a:t>Remember: “Location of next index depends on the data type we use”. </a:t>
            </a:r>
          </a:p>
        </p:txBody>
      </p:sp>
    </p:spTree>
    <p:extLst>
      <p:ext uri="{BB962C8B-B14F-4D97-AF65-F5344CB8AC3E}">
        <p14:creationId xmlns:p14="http://schemas.microsoft.com/office/powerpoint/2010/main" val="298307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Arrays</a:t>
            </a:r>
          </a:p>
        </p:txBody>
      </p:sp>
      <p:sp>
        <p:nvSpPr>
          <p:cNvPr id="3" name="Content Placeholder 2"/>
          <p:cNvSpPr>
            <a:spLocks noGrp="1"/>
          </p:cNvSpPr>
          <p:nvPr>
            <p:ph idx="1"/>
          </p:nvPr>
        </p:nvSpPr>
        <p:spPr/>
        <p:txBody>
          <a:bodyPr/>
          <a:lstStyle/>
          <a:p>
            <a:pPr marL="0" indent="0">
              <a:buNone/>
            </a:pPr>
            <a:r>
              <a:rPr lang="en-US" dirty="0"/>
              <a:t>An array is a special variable, which can hold more than one value:</a:t>
            </a:r>
          </a:p>
          <a:p>
            <a:pPr marL="0" indent="0" algn="ctr">
              <a:buNone/>
            </a:pPr>
            <a:r>
              <a:rPr lang="en-US" dirty="0" err="1"/>
              <a:t>const</a:t>
            </a:r>
            <a:r>
              <a:rPr lang="en-US" dirty="0"/>
              <a:t> cars = ["Saab", "Volvo", "BMW"];</a:t>
            </a:r>
          </a:p>
        </p:txBody>
      </p:sp>
    </p:spTree>
    <p:extLst>
      <p:ext uri="{BB962C8B-B14F-4D97-AF65-F5344CB8AC3E}">
        <p14:creationId xmlns:p14="http://schemas.microsoft.com/office/powerpoint/2010/main" val="86611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Using an Array?</a:t>
            </a:r>
          </a:p>
        </p:txBody>
      </p:sp>
      <p:sp>
        <p:nvSpPr>
          <p:cNvPr id="3" name="Content Placeholder 2"/>
          <p:cNvSpPr>
            <a:spLocks noGrp="1"/>
          </p:cNvSpPr>
          <p:nvPr>
            <p:ph idx="1"/>
          </p:nvPr>
        </p:nvSpPr>
        <p:spPr/>
        <p:txBody>
          <a:bodyPr>
            <a:normAutofit fontScale="85000" lnSpcReduction="10000"/>
          </a:bodyPr>
          <a:lstStyle/>
          <a:p>
            <a:r>
              <a:rPr lang="en-US" dirty="0"/>
              <a:t>If you have a list of items (a list of car names, for example), storing the cars in single variables could look like this:</a:t>
            </a:r>
          </a:p>
          <a:p>
            <a:pPr lvl="1">
              <a:lnSpc>
                <a:spcPct val="160000"/>
              </a:lnSpc>
            </a:pPr>
            <a:r>
              <a:rPr lang="en-US" dirty="0"/>
              <a:t>let car1 = "Saab";</a:t>
            </a:r>
          </a:p>
          <a:p>
            <a:pPr lvl="1">
              <a:lnSpc>
                <a:spcPct val="160000"/>
              </a:lnSpc>
            </a:pPr>
            <a:r>
              <a:rPr lang="en-US" dirty="0"/>
              <a:t>let car2 = "Volvo";</a:t>
            </a:r>
          </a:p>
          <a:p>
            <a:pPr lvl="1">
              <a:lnSpc>
                <a:spcPct val="160000"/>
              </a:lnSpc>
            </a:pPr>
            <a:r>
              <a:rPr lang="en-US" dirty="0"/>
              <a:t>let car3 = "BMW";</a:t>
            </a:r>
          </a:p>
          <a:p>
            <a:r>
              <a:rPr lang="en-US" dirty="0"/>
              <a:t>However, what if you want to loop through the cars and find a specific one? And what if you had not 3 cars, but 300?</a:t>
            </a:r>
          </a:p>
          <a:p>
            <a:r>
              <a:rPr lang="en-US" dirty="0"/>
              <a:t>The solution is an array!</a:t>
            </a:r>
          </a:p>
          <a:p>
            <a:r>
              <a:rPr lang="en-US" dirty="0"/>
              <a:t>An array can hold many values under a single name, and you can access the values by referring to an index number.</a:t>
            </a:r>
          </a:p>
        </p:txBody>
      </p:sp>
    </p:spTree>
    <p:extLst>
      <p:ext uri="{BB962C8B-B14F-4D97-AF65-F5344CB8AC3E}">
        <p14:creationId xmlns:p14="http://schemas.microsoft.com/office/powerpoint/2010/main" val="271504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Array</a:t>
            </a:r>
          </a:p>
        </p:txBody>
      </p:sp>
      <p:sp>
        <p:nvSpPr>
          <p:cNvPr id="3" name="Content Placeholder 2"/>
          <p:cNvSpPr>
            <a:spLocks noGrp="1"/>
          </p:cNvSpPr>
          <p:nvPr>
            <p:ph idx="1"/>
          </p:nvPr>
        </p:nvSpPr>
        <p:spPr/>
        <p:txBody>
          <a:bodyPr>
            <a:normAutofit/>
          </a:bodyPr>
          <a:lstStyle/>
          <a:p>
            <a:r>
              <a:rPr lang="en-US" dirty="0"/>
              <a:t>Using an array literal is the easiest way to create a JavaScript Array.</a:t>
            </a:r>
          </a:p>
          <a:p>
            <a:pPr marL="0" indent="0">
              <a:buNone/>
            </a:pPr>
            <a:r>
              <a:rPr lang="en-US" dirty="0">
                <a:solidFill>
                  <a:srgbClr val="FF0000"/>
                </a:solidFill>
              </a:rPr>
              <a:t>Syntax:</a:t>
            </a:r>
          </a:p>
          <a:p>
            <a:pPr lvl="1">
              <a:lnSpc>
                <a:spcPct val="150000"/>
              </a:lnSpc>
            </a:pPr>
            <a:r>
              <a:rPr lang="en-US" dirty="0" err="1"/>
              <a:t>const</a:t>
            </a:r>
            <a:r>
              <a:rPr lang="en-US" dirty="0"/>
              <a:t> </a:t>
            </a:r>
            <a:r>
              <a:rPr lang="en-US" dirty="0" err="1"/>
              <a:t>array_name</a:t>
            </a:r>
            <a:r>
              <a:rPr lang="en-US" dirty="0"/>
              <a:t> = [item1, item2, ...];      </a:t>
            </a:r>
          </a:p>
          <a:p>
            <a:pPr lvl="1">
              <a:lnSpc>
                <a:spcPct val="150000"/>
              </a:lnSpc>
            </a:pPr>
            <a:r>
              <a:rPr lang="en-US" dirty="0"/>
              <a:t>It is a common practice to declare arrays with the </a:t>
            </a:r>
            <a:r>
              <a:rPr lang="en-US" dirty="0" err="1"/>
              <a:t>const</a:t>
            </a:r>
            <a:r>
              <a:rPr lang="en-US" dirty="0"/>
              <a:t> keyword</a:t>
            </a:r>
          </a:p>
          <a:p>
            <a:pPr marL="0" indent="0">
              <a:buNone/>
            </a:pPr>
            <a:r>
              <a:rPr lang="en-US" dirty="0">
                <a:solidFill>
                  <a:srgbClr val="FF0000"/>
                </a:solidFill>
              </a:rPr>
              <a:t>Example</a:t>
            </a:r>
          </a:p>
          <a:p>
            <a:pPr lvl="1">
              <a:lnSpc>
                <a:spcPct val="150000"/>
              </a:lnSpc>
            </a:pPr>
            <a:r>
              <a:rPr lang="en-US" dirty="0"/>
              <a:t>const cars = ["Saab", "Volvo", "BMW"];</a:t>
            </a:r>
          </a:p>
        </p:txBody>
      </p:sp>
    </p:spTree>
    <p:extLst>
      <p:ext uri="{BB962C8B-B14F-4D97-AF65-F5344CB8AC3E}">
        <p14:creationId xmlns:p14="http://schemas.microsoft.com/office/powerpoint/2010/main" val="357730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 Elements</a:t>
            </a:r>
          </a:p>
        </p:txBody>
      </p:sp>
      <p:sp>
        <p:nvSpPr>
          <p:cNvPr id="3" name="Content Placeholder 2"/>
          <p:cNvSpPr>
            <a:spLocks noGrp="1"/>
          </p:cNvSpPr>
          <p:nvPr>
            <p:ph idx="1"/>
          </p:nvPr>
        </p:nvSpPr>
        <p:spPr/>
        <p:txBody>
          <a:bodyPr/>
          <a:lstStyle/>
          <a:p>
            <a:pPr marL="0" indent="0" algn="just">
              <a:buNone/>
            </a:pPr>
            <a:r>
              <a:rPr lang="en-US" dirty="0"/>
              <a:t>You access an array element by referring to the index number:</a:t>
            </a:r>
          </a:p>
          <a:p>
            <a:pPr marL="804863" indent="-268288" algn="just"/>
            <a:r>
              <a:rPr lang="en-US" dirty="0" err="1"/>
              <a:t>const</a:t>
            </a:r>
            <a:r>
              <a:rPr lang="en-US" dirty="0"/>
              <a:t> cars = ["Saab", "Volvo", "BMW"];</a:t>
            </a:r>
          </a:p>
          <a:p>
            <a:pPr marL="804863" indent="-268288" algn="just"/>
            <a:r>
              <a:rPr lang="en-US" dirty="0"/>
              <a:t>let car = cars[0];</a:t>
            </a:r>
          </a:p>
        </p:txBody>
      </p:sp>
    </p:spTree>
    <p:extLst>
      <p:ext uri="{BB962C8B-B14F-4D97-AF65-F5344CB8AC3E}">
        <p14:creationId xmlns:p14="http://schemas.microsoft.com/office/powerpoint/2010/main" val="326767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the Full Array</a:t>
            </a:r>
          </a:p>
        </p:txBody>
      </p:sp>
      <p:sp>
        <p:nvSpPr>
          <p:cNvPr id="3" name="Content Placeholder 2"/>
          <p:cNvSpPr>
            <a:spLocks noGrp="1"/>
          </p:cNvSpPr>
          <p:nvPr>
            <p:ph idx="1"/>
          </p:nvPr>
        </p:nvSpPr>
        <p:spPr/>
        <p:txBody>
          <a:bodyPr/>
          <a:lstStyle/>
          <a:p>
            <a:pPr marL="0" indent="0" algn="just">
              <a:buNone/>
            </a:pPr>
            <a:r>
              <a:rPr lang="en-US" dirty="0"/>
              <a:t>With JavaScript, the full array can be accessed by referring to the array name:</a:t>
            </a:r>
          </a:p>
          <a:p>
            <a:pPr marL="0" indent="0" algn="just">
              <a:buNone/>
            </a:pPr>
            <a:r>
              <a:rPr lang="en-US" dirty="0">
                <a:solidFill>
                  <a:srgbClr val="C00000"/>
                </a:solidFill>
              </a:rPr>
              <a:t>Example</a:t>
            </a:r>
          </a:p>
          <a:p>
            <a:pPr lvl="1" algn="just">
              <a:lnSpc>
                <a:spcPct val="150000"/>
              </a:lnSpc>
            </a:pPr>
            <a:r>
              <a:rPr lang="en-US" dirty="0" err="1"/>
              <a:t>const</a:t>
            </a:r>
            <a:r>
              <a:rPr lang="en-US" dirty="0"/>
              <a:t> cars = ["Saab", "Volvo", "BMW"];</a:t>
            </a:r>
          </a:p>
          <a:p>
            <a:pPr lvl="1" algn="just">
              <a:lnSpc>
                <a:spcPct val="150000"/>
              </a:lnSpc>
            </a:pPr>
            <a:r>
              <a:rPr lang="en-US" dirty="0" err="1"/>
              <a:t>document.getElementById</a:t>
            </a:r>
            <a:r>
              <a:rPr lang="en-US" dirty="0"/>
              <a:t>("demo").</a:t>
            </a:r>
            <a:r>
              <a:rPr lang="en-US" dirty="0" err="1"/>
              <a:t>innerHTML</a:t>
            </a:r>
            <a:r>
              <a:rPr lang="en-US" dirty="0"/>
              <a:t>=cars;</a:t>
            </a:r>
          </a:p>
        </p:txBody>
      </p:sp>
    </p:spTree>
    <p:extLst>
      <p:ext uri="{BB962C8B-B14F-4D97-AF65-F5344CB8AC3E}">
        <p14:creationId xmlns:p14="http://schemas.microsoft.com/office/powerpoint/2010/main" val="163592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1113182" y="2776538"/>
            <a:ext cx="7777599" cy="3819525"/>
          </a:xfrm>
        </p:spPr>
        <p:txBody>
          <a:bodyPr>
            <a:normAutofit/>
          </a:bodyPr>
          <a:lstStyle/>
          <a:p>
            <a:r>
              <a:rPr lang="en-IN" dirty="0"/>
              <a:t>understand JavaScript String and numbers .</a:t>
            </a:r>
          </a:p>
          <a:p>
            <a:r>
              <a:rPr lang="en-IN" dirty="0"/>
              <a:t>go over Arrays in JavaScript.</a:t>
            </a:r>
            <a:endParaRPr lang="en-IN" sz="2400" dirty="0"/>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Accessing the First Array Element </a:t>
            </a:r>
            <a:br>
              <a:rPr lang="en-US" sz="3200" dirty="0"/>
            </a:br>
            <a:r>
              <a:rPr lang="en-US" sz="2800" dirty="0">
                <a:solidFill>
                  <a:srgbClr val="FFC000"/>
                </a:solidFill>
              </a:rPr>
              <a:t>Example</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Example</a:t>
            </a:r>
          </a:p>
          <a:p>
            <a:pPr lvl="1">
              <a:lnSpc>
                <a:spcPct val="150000"/>
              </a:lnSpc>
            </a:pPr>
            <a:r>
              <a:rPr lang="en-US" dirty="0" err="1"/>
              <a:t>const</a:t>
            </a:r>
            <a:r>
              <a:rPr lang="en-US" dirty="0"/>
              <a:t> fruits = ["Banana", "Orange", "Apple", "Mango"];</a:t>
            </a:r>
          </a:p>
          <a:p>
            <a:pPr lvl="1">
              <a:lnSpc>
                <a:spcPct val="150000"/>
              </a:lnSpc>
            </a:pPr>
            <a:r>
              <a:rPr lang="en-US" dirty="0"/>
              <a:t>let fruit = fruits[0];</a:t>
            </a:r>
          </a:p>
          <a:p>
            <a:pPr lvl="1">
              <a:lnSpc>
                <a:spcPct val="150000"/>
              </a:lnSpc>
            </a:pPr>
            <a:r>
              <a:rPr lang="en-US" dirty="0"/>
              <a:t>Accessing the Last Array Element</a:t>
            </a:r>
          </a:p>
          <a:p>
            <a:pPr marL="0" indent="0">
              <a:buNone/>
            </a:pPr>
            <a:r>
              <a:rPr lang="en-US" dirty="0">
                <a:solidFill>
                  <a:srgbClr val="FF0000"/>
                </a:solidFill>
              </a:rPr>
              <a:t>Example</a:t>
            </a:r>
          </a:p>
          <a:p>
            <a:pPr lvl="1">
              <a:lnSpc>
                <a:spcPct val="150000"/>
              </a:lnSpc>
            </a:pPr>
            <a:r>
              <a:rPr lang="en-US" dirty="0"/>
              <a:t>const fruits = ["Banana", "Orange", "Apple", "Mango"];</a:t>
            </a:r>
            <a:br>
              <a:rPr lang="en-US" dirty="0"/>
            </a:br>
            <a:r>
              <a:rPr lang="en-US" dirty="0"/>
              <a:t>let fruit = fruits[</a:t>
            </a:r>
            <a:r>
              <a:rPr lang="en-US" dirty="0" err="1"/>
              <a:t>fruits.length</a:t>
            </a:r>
            <a:r>
              <a:rPr lang="en-US" dirty="0"/>
              <a:t> - 1];</a:t>
            </a:r>
          </a:p>
        </p:txBody>
      </p:sp>
    </p:spTree>
    <p:extLst>
      <p:ext uri="{BB962C8B-B14F-4D97-AF65-F5344CB8AC3E}">
        <p14:creationId xmlns:p14="http://schemas.microsoft.com/office/powerpoint/2010/main" val="158481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Arrays and Objects</a:t>
            </a:r>
          </a:p>
        </p:txBody>
      </p:sp>
      <p:sp>
        <p:nvSpPr>
          <p:cNvPr id="3" name="Content Placeholder 2"/>
          <p:cNvSpPr>
            <a:spLocks noGrp="1"/>
          </p:cNvSpPr>
          <p:nvPr>
            <p:ph idx="1"/>
          </p:nvPr>
        </p:nvSpPr>
        <p:spPr/>
        <p:txBody>
          <a:bodyPr/>
          <a:lstStyle/>
          <a:p>
            <a:r>
              <a:rPr lang="en-US" dirty="0"/>
              <a:t>In JavaScript, arrays use numbered indexes.  </a:t>
            </a:r>
          </a:p>
          <a:p>
            <a:r>
              <a:rPr lang="en-US" dirty="0"/>
              <a:t>In JavaScript, objects use named indexes.</a:t>
            </a:r>
          </a:p>
        </p:txBody>
      </p:sp>
    </p:spTree>
    <p:extLst>
      <p:ext uri="{BB962C8B-B14F-4D97-AF65-F5344CB8AC3E}">
        <p14:creationId xmlns:p14="http://schemas.microsoft.com/office/powerpoint/2010/main" val="218953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When to Use Arrays. When to use Objects.</a:t>
            </a:r>
          </a:p>
        </p:txBody>
      </p:sp>
      <p:sp>
        <p:nvSpPr>
          <p:cNvPr id="3" name="Content Placeholder 2"/>
          <p:cNvSpPr>
            <a:spLocks noGrp="1"/>
          </p:cNvSpPr>
          <p:nvPr>
            <p:ph idx="1"/>
          </p:nvPr>
        </p:nvSpPr>
        <p:spPr/>
        <p:txBody>
          <a:bodyPr/>
          <a:lstStyle/>
          <a:p>
            <a:pPr algn="just"/>
            <a:r>
              <a:rPr lang="en-US" dirty="0"/>
              <a:t>JavaScript does not support associative arrays.</a:t>
            </a:r>
          </a:p>
          <a:p>
            <a:pPr algn="just"/>
            <a:r>
              <a:rPr lang="en-US" dirty="0"/>
              <a:t>You should use objects when you want the element names to be strings (text).</a:t>
            </a:r>
          </a:p>
          <a:p>
            <a:pPr algn="just"/>
            <a:r>
              <a:rPr lang="en-US" dirty="0"/>
              <a:t>You should use arrays when you want the element names to be numbers.</a:t>
            </a:r>
          </a:p>
        </p:txBody>
      </p:sp>
    </p:spTree>
    <p:extLst>
      <p:ext uri="{BB962C8B-B14F-4D97-AF65-F5344CB8AC3E}">
        <p14:creationId xmlns:p14="http://schemas.microsoft.com/office/powerpoint/2010/main" val="962536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Hand with red strings">
            <a:extLst>
              <a:ext uri="{FF2B5EF4-FFF2-40B4-BE49-F238E27FC236}">
                <a16:creationId xmlns:a16="http://schemas.microsoft.com/office/drawing/2014/main" id="{5C987284-D3FE-410D-90A3-E068D6C1DD6A}"/>
              </a:ext>
            </a:extLst>
          </p:cNvPr>
          <p:cNvPicPr>
            <a:picLocks noChangeAspect="1"/>
          </p:cNvPicPr>
          <p:nvPr/>
        </p:nvPicPr>
        <p:blipFill rotWithShape="1">
          <a:blip r:embed="rId2"/>
          <a:srcRect l="7484" r="3501" b="2"/>
          <a:stretch/>
        </p:blipFill>
        <p:spPr>
          <a:xfrm>
            <a:off x="20" y="1282"/>
            <a:ext cx="9143980" cy="6856718"/>
          </a:xfrm>
          <a:prstGeom prst="rect">
            <a:avLst/>
          </a:prstGeom>
        </p:spPr>
      </p:pic>
      <p:sp>
        <p:nvSpPr>
          <p:cNvPr id="3" name="Content Placeholder 2"/>
          <p:cNvSpPr>
            <a:spLocks noGrp="1"/>
          </p:cNvSpPr>
          <p:nvPr>
            <p:ph idx="4294967295"/>
          </p:nvPr>
        </p:nvSpPr>
        <p:spPr>
          <a:xfrm>
            <a:off x="275466" y="4488416"/>
            <a:ext cx="8202612" cy="1176889"/>
          </a:xfrm>
        </p:spPr>
        <p:txBody>
          <a:bodyPr>
            <a:normAutofit/>
          </a:bodyPr>
          <a:lstStyle/>
          <a:p>
            <a:pPr marL="0" indent="0" algn="ctr">
              <a:buNone/>
            </a:pPr>
            <a:r>
              <a:rPr lang="en-US" sz="7200" dirty="0">
                <a:solidFill>
                  <a:srgbClr val="C00000"/>
                </a:solidFill>
              </a:rPr>
              <a:t>Practical </a:t>
            </a:r>
          </a:p>
        </p:txBody>
      </p:sp>
    </p:spTree>
    <p:extLst>
      <p:ext uri="{BB962C8B-B14F-4D97-AF65-F5344CB8AC3E}">
        <p14:creationId xmlns:p14="http://schemas.microsoft.com/office/powerpoint/2010/main" val="402954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Strings</a:t>
            </a:r>
          </a:p>
        </p:txBody>
      </p:sp>
      <p:sp>
        <p:nvSpPr>
          <p:cNvPr id="3" name="Content Placeholder 2"/>
          <p:cNvSpPr>
            <a:spLocks noGrp="1"/>
          </p:cNvSpPr>
          <p:nvPr>
            <p:ph idx="1"/>
          </p:nvPr>
        </p:nvSpPr>
        <p:spPr/>
        <p:txBody>
          <a:bodyPr>
            <a:normAutofit/>
          </a:bodyPr>
          <a:lstStyle/>
          <a:p>
            <a:r>
              <a:rPr lang="en-US" dirty="0"/>
              <a:t>JavaScript strings are for storing and manipulating text.</a:t>
            </a:r>
          </a:p>
          <a:p>
            <a:r>
              <a:rPr lang="en-US" dirty="0"/>
              <a:t>A JavaScript string is zero or more characters written inside quotes.</a:t>
            </a:r>
          </a:p>
          <a:p>
            <a:r>
              <a:rPr lang="en-US" dirty="0"/>
              <a:t>Example</a:t>
            </a:r>
          </a:p>
          <a:p>
            <a:r>
              <a:rPr lang="en-US" dirty="0"/>
              <a:t>let carName1 = "Volvo XC60";  // Double quotes</a:t>
            </a:r>
            <a:br>
              <a:rPr lang="en-US" dirty="0"/>
            </a:br>
            <a:r>
              <a:rPr lang="en-US" dirty="0"/>
              <a:t>let carName2 = 'Volvo XC60';  // Single quotes</a:t>
            </a:r>
          </a:p>
        </p:txBody>
      </p:sp>
    </p:spTree>
    <p:extLst>
      <p:ext uri="{BB962C8B-B14F-4D97-AF65-F5344CB8AC3E}">
        <p14:creationId xmlns:p14="http://schemas.microsoft.com/office/powerpoint/2010/main" val="149443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String Methods</a:t>
            </a:r>
          </a:p>
        </p:txBody>
      </p:sp>
      <p:sp>
        <p:nvSpPr>
          <p:cNvPr id="3" name="Content Placeholder 2"/>
          <p:cNvSpPr>
            <a:spLocks noGrp="1"/>
          </p:cNvSpPr>
          <p:nvPr>
            <p:ph idx="1"/>
          </p:nvPr>
        </p:nvSpPr>
        <p:spPr/>
        <p:txBody>
          <a:bodyPr/>
          <a:lstStyle/>
          <a:p>
            <a:pPr algn="just"/>
            <a:r>
              <a:rPr lang="en-US" dirty="0"/>
              <a:t>String methods help you to work with strings.</a:t>
            </a:r>
          </a:p>
          <a:p>
            <a:pPr algn="just"/>
            <a:r>
              <a:rPr lang="en-US" dirty="0"/>
              <a:t>But with JavaScript, methods and properties are also available to primitive values, because JavaScript treats primitive values as objects when executing methods and properties</a:t>
            </a:r>
          </a:p>
        </p:txBody>
      </p:sp>
    </p:spTree>
    <p:extLst>
      <p:ext uri="{BB962C8B-B14F-4D97-AF65-F5344CB8AC3E}">
        <p14:creationId xmlns:p14="http://schemas.microsoft.com/office/powerpoint/2010/main" val="17824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String Parts</a:t>
            </a:r>
          </a:p>
        </p:txBody>
      </p:sp>
      <p:sp>
        <p:nvSpPr>
          <p:cNvPr id="3" name="Content Placeholder 2"/>
          <p:cNvSpPr>
            <a:spLocks noGrp="1"/>
          </p:cNvSpPr>
          <p:nvPr>
            <p:ph idx="1"/>
          </p:nvPr>
        </p:nvSpPr>
        <p:spPr>
          <a:xfrm>
            <a:off x="498764" y="1198415"/>
            <a:ext cx="8201891" cy="923330"/>
          </a:xfrm>
        </p:spPr>
        <p:txBody>
          <a:bodyPr/>
          <a:lstStyle/>
          <a:p>
            <a:pPr marL="0" indent="0">
              <a:buNone/>
            </a:pPr>
            <a:r>
              <a:rPr lang="en-US" dirty="0"/>
              <a:t>There are 3 methods for extracting a part of a string:</a:t>
            </a:r>
          </a:p>
        </p:txBody>
      </p:sp>
      <p:sp>
        <p:nvSpPr>
          <p:cNvPr id="8" name="Freeform: Shape 7">
            <a:extLst>
              <a:ext uri="{FF2B5EF4-FFF2-40B4-BE49-F238E27FC236}">
                <a16:creationId xmlns:a16="http://schemas.microsoft.com/office/drawing/2014/main" id="{4E1A0BC6-B22B-4151-BF13-7FD2CEBDA0B6}"/>
              </a:ext>
            </a:extLst>
          </p:cNvPr>
          <p:cNvSpPr/>
          <p:nvPr/>
        </p:nvSpPr>
        <p:spPr>
          <a:xfrm>
            <a:off x="2186610" y="2575972"/>
            <a:ext cx="5377068" cy="1009279"/>
          </a:xfrm>
          <a:custGeom>
            <a:avLst/>
            <a:gdLst>
              <a:gd name="connsiteX0" fmla="*/ 0 w 2411630"/>
              <a:gd name="connsiteY0" fmla="*/ 191118 h 1146688"/>
              <a:gd name="connsiteX1" fmla="*/ 191118 w 2411630"/>
              <a:gd name="connsiteY1" fmla="*/ 0 h 1146688"/>
              <a:gd name="connsiteX2" fmla="*/ 2220512 w 2411630"/>
              <a:gd name="connsiteY2" fmla="*/ 0 h 1146688"/>
              <a:gd name="connsiteX3" fmla="*/ 2411630 w 2411630"/>
              <a:gd name="connsiteY3" fmla="*/ 191118 h 1146688"/>
              <a:gd name="connsiteX4" fmla="*/ 2411630 w 2411630"/>
              <a:gd name="connsiteY4" fmla="*/ 955570 h 1146688"/>
              <a:gd name="connsiteX5" fmla="*/ 2220512 w 2411630"/>
              <a:gd name="connsiteY5" fmla="*/ 1146688 h 1146688"/>
              <a:gd name="connsiteX6" fmla="*/ 191118 w 2411630"/>
              <a:gd name="connsiteY6" fmla="*/ 1146688 h 1146688"/>
              <a:gd name="connsiteX7" fmla="*/ 0 w 2411630"/>
              <a:gd name="connsiteY7" fmla="*/ 955570 h 1146688"/>
              <a:gd name="connsiteX8" fmla="*/ 0 w 2411630"/>
              <a:gd name="connsiteY8" fmla="*/ 191118 h 114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630" h="1146688">
                <a:moveTo>
                  <a:pt x="0" y="191118"/>
                </a:moveTo>
                <a:cubicBezTo>
                  <a:pt x="0" y="85566"/>
                  <a:pt x="85566" y="0"/>
                  <a:pt x="191118" y="0"/>
                </a:cubicBezTo>
                <a:lnTo>
                  <a:pt x="2220512" y="0"/>
                </a:lnTo>
                <a:cubicBezTo>
                  <a:pt x="2326064" y="0"/>
                  <a:pt x="2411630" y="85566"/>
                  <a:pt x="2411630" y="191118"/>
                </a:cubicBezTo>
                <a:lnTo>
                  <a:pt x="2411630" y="955570"/>
                </a:lnTo>
                <a:cubicBezTo>
                  <a:pt x="2411630" y="1061122"/>
                  <a:pt x="2326064" y="1146688"/>
                  <a:pt x="2220512" y="1146688"/>
                </a:cubicBezTo>
                <a:lnTo>
                  <a:pt x="191118" y="1146688"/>
                </a:lnTo>
                <a:cubicBezTo>
                  <a:pt x="85566" y="1146688"/>
                  <a:pt x="0" y="1061122"/>
                  <a:pt x="0" y="955570"/>
                </a:cubicBezTo>
                <a:lnTo>
                  <a:pt x="0" y="191118"/>
                </a:lnTo>
                <a:close/>
              </a:path>
            </a:pathLst>
          </a:custGeom>
          <a:solidFill>
            <a:srgbClr val="002060"/>
          </a:solidFill>
          <a:effectLst>
            <a:outerShdw blurRad="63500" sx="102000" sy="102000" algn="ctr" rotWithShape="0">
              <a:prstClr val="black">
                <a:alpha val="40000"/>
              </a:prstClr>
            </a:outerShdw>
          </a:effectLst>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797" tIns="97887" rIns="139797" bIns="97887" numCol="1" spcCol="1270" anchor="ctr" anchorCtr="0">
            <a:noAutofit/>
          </a:bodyPr>
          <a:lstStyle/>
          <a:p>
            <a:pPr marL="0" lvl="0" indent="0" algn="ctr" defTabSz="977900">
              <a:lnSpc>
                <a:spcPct val="90000"/>
              </a:lnSpc>
              <a:spcBef>
                <a:spcPct val="0"/>
              </a:spcBef>
              <a:spcAft>
                <a:spcPct val="35000"/>
              </a:spcAft>
              <a:buNone/>
            </a:pPr>
            <a:r>
              <a:rPr lang="en-US" sz="3200" kern="1200"/>
              <a:t>slice(start, end)</a:t>
            </a:r>
            <a:endParaRPr lang="en-IN" sz="3200" kern="1200"/>
          </a:p>
        </p:txBody>
      </p:sp>
      <p:sp>
        <p:nvSpPr>
          <p:cNvPr id="9" name="Freeform: Shape 8">
            <a:extLst>
              <a:ext uri="{FF2B5EF4-FFF2-40B4-BE49-F238E27FC236}">
                <a16:creationId xmlns:a16="http://schemas.microsoft.com/office/drawing/2014/main" id="{EC0782FF-B418-4A6C-8E47-9EBF6D9DBB8A}"/>
              </a:ext>
            </a:extLst>
          </p:cNvPr>
          <p:cNvSpPr/>
          <p:nvPr/>
        </p:nvSpPr>
        <p:spPr>
          <a:xfrm>
            <a:off x="2186610" y="3779994"/>
            <a:ext cx="5377068" cy="1009279"/>
          </a:xfrm>
          <a:custGeom>
            <a:avLst/>
            <a:gdLst>
              <a:gd name="connsiteX0" fmla="*/ 0 w 2411630"/>
              <a:gd name="connsiteY0" fmla="*/ 191118 h 1146688"/>
              <a:gd name="connsiteX1" fmla="*/ 191118 w 2411630"/>
              <a:gd name="connsiteY1" fmla="*/ 0 h 1146688"/>
              <a:gd name="connsiteX2" fmla="*/ 2220512 w 2411630"/>
              <a:gd name="connsiteY2" fmla="*/ 0 h 1146688"/>
              <a:gd name="connsiteX3" fmla="*/ 2411630 w 2411630"/>
              <a:gd name="connsiteY3" fmla="*/ 191118 h 1146688"/>
              <a:gd name="connsiteX4" fmla="*/ 2411630 w 2411630"/>
              <a:gd name="connsiteY4" fmla="*/ 955570 h 1146688"/>
              <a:gd name="connsiteX5" fmla="*/ 2220512 w 2411630"/>
              <a:gd name="connsiteY5" fmla="*/ 1146688 h 1146688"/>
              <a:gd name="connsiteX6" fmla="*/ 191118 w 2411630"/>
              <a:gd name="connsiteY6" fmla="*/ 1146688 h 1146688"/>
              <a:gd name="connsiteX7" fmla="*/ 0 w 2411630"/>
              <a:gd name="connsiteY7" fmla="*/ 955570 h 1146688"/>
              <a:gd name="connsiteX8" fmla="*/ 0 w 2411630"/>
              <a:gd name="connsiteY8" fmla="*/ 191118 h 114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630" h="1146688">
                <a:moveTo>
                  <a:pt x="0" y="191118"/>
                </a:moveTo>
                <a:cubicBezTo>
                  <a:pt x="0" y="85566"/>
                  <a:pt x="85566" y="0"/>
                  <a:pt x="191118" y="0"/>
                </a:cubicBezTo>
                <a:lnTo>
                  <a:pt x="2220512" y="0"/>
                </a:lnTo>
                <a:cubicBezTo>
                  <a:pt x="2326064" y="0"/>
                  <a:pt x="2411630" y="85566"/>
                  <a:pt x="2411630" y="191118"/>
                </a:cubicBezTo>
                <a:lnTo>
                  <a:pt x="2411630" y="955570"/>
                </a:lnTo>
                <a:cubicBezTo>
                  <a:pt x="2411630" y="1061122"/>
                  <a:pt x="2326064" y="1146688"/>
                  <a:pt x="2220512" y="1146688"/>
                </a:cubicBezTo>
                <a:lnTo>
                  <a:pt x="191118" y="1146688"/>
                </a:lnTo>
                <a:cubicBezTo>
                  <a:pt x="85566" y="1146688"/>
                  <a:pt x="0" y="1061122"/>
                  <a:pt x="0" y="955570"/>
                </a:cubicBezTo>
                <a:lnTo>
                  <a:pt x="0" y="191118"/>
                </a:lnTo>
                <a:close/>
              </a:path>
            </a:pathLst>
          </a:custGeom>
          <a:solidFill>
            <a:srgbClr val="002060"/>
          </a:solidFill>
          <a:effectLst>
            <a:outerShdw blurRad="63500" sx="102000" sy="102000" algn="ctr" rotWithShape="0">
              <a:prstClr val="black">
                <a:alpha val="40000"/>
              </a:prstClr>
            </a:outerShdw>
          </a:effectLst>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797" tIns="97887" rIns="139797" bIns="97887" numCol="1" spcCol="1270" anchor="ctr" anchorCtr="0">
            <a:noAutofit/>
          </a:bodyPr>
          <a:lstStyle/>
          <a:p>
            <a:pPr marL="0" lvl="0" indent="0" algn="ctr" defTabSz="977900">
              <a:lnSpc>
                <a:spcPct val="90000"/>
              </a:lnSpc>
              <a:spcBef>
                <a:spcPct val="0"/>
              </a:spcBef>
              <a:spcAft>
                <a:spcPct val="35000"/>
              </a:spcAft>
              <a:buNone/>
            </a:pPr>
            <a:r>
              <a:rPr lang="en-US" sz="3200" kern="1200"/>
              <a:t>substring(start, end)</a:t>
            </a:r>
            <a:endParaRPr lang="en-IN" sz="3200" kern="1200"/>
          </a:p>
        </p:txBody>
      </p:sp>
      <p:sp>
        <p:nvSpPr>
          <p:cNvPr id="10" name="Freeform: Shape 9">
            <a:extLst>
              <a:ext uri="{FF2B5EF4-FFF2-40B4-BE49-F238E27FC236}">
                <a16:creationId xmlns:a16="http://schemas.microsoft.com/office/drawing/2014/main" id="{8999E5C6-B5DB-4F73-95CB-8B683BEC17BE}"/>
              </a:ext>
            </a:extLst>
          </p:cNvPr>
          <p:cNvSpPr/>
          <p:nvPr/>
        </p:nvSpPr>
        <p:spPr>
          <a:xfrm>
            <a:off x="2186610" y="4984017"/>
            <a:ext cx="5377068" cy="1009279"/>
          </a:xfrm>
          <a:custGeom>
            <a:avLst/>
            <a:gdLst>
              <a:gd name="connsiteX0" fmla="*/ 0 w 2411630"/>
              <a:gd name="connsiteY0" fmla="*/ 191118 h 1146688"/>
              <a:gd name="connsiteX1" fmla="*/ 191118 w 2411630"/>
              <a:gd name="connsiteY1" fmla="*/ 0 h 1146688"/>
              <a:gd name="connsiteX2" fmla="*/ 2220512 w 2411630"/>
              <a:gd name="connsiteY2" fmla="*/ 0 h 1146688"/>
              <a:gd name="connsiteX3" fmla="*/ 2411630 w 2411630"/>
              <a:gd name="connsiteY3" fmla="*/ 191118 h 1146688"/>
              <a:gd name="connsiteX4" fmla="*/ 2411630 w 2411630"/>
              <a:gd name="connsiteY4" fmla="*/ 955570 h 1146688"/>
              <a:gd name="connsiteX5" fmla="*/ 2220512 w 2411630"/>
              <a:gd name="connsiteY5" fmla="*/ 1146688 h 1146688"/>
              <a:gd name="connsiteX6" fmla="*/ 191118 w 2411630"/>
              <a:gd name="connsiteY6" fmla="*/ 1146688 h 1146688"/>
              <a:gd name="connsiteX7" fmla="*/ 0 w 2411630"/>
              <a:gd name="connsiteY7" fmla="*/ 955570 h 1146688"/>
              <a:gd name="connsiteX8" fmla="*/ 0 w 2411630"/>
              <a:gd name="connsiteY8" fmla="*/ 191118 h 114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630" h="1146688">
                <a:moveTo>
                  <a:pt x="0" y="191118"/>
                </a:moveTo>
                <a:cubicBezTo>
                  <a:pt x="0" y="85566"/>
                  <a:pt x="85566" y="0"/>
                  <a:pt x="191118" y="0"/>
                </a:cubicBezTo>
                <a:lnTo>
                  <a:pt x="2220512" y="0"/>
                </a:lnTo>
                <a:cubicBezTo>
                  <a:pt x="2326064" y="0"/>
                  <a:pt x="2411630" y="85566"/>
                  <a:pt x="2411630" y="191118"/>
                </a:cubicBezTo>
                <a:lnTo>
                  <a:pt x="2411630" y="955570"/>
                </a:lnTo>
                <a:cubicBezTo>
                  <a:pt x="2411630" y="1061122"/>
                  <a:pt x="2326064" y="1146688"/>
                  <a:pt x="2220512" y="1146688"/>
                </a:cubicBezTo>
                <a:lnTo>
                  <a:pt x="191118" y="1146688"/>
                </a:lnTo>
                <a:cubicBezTo>
                  <a:pt x="85566" y="1146688"/>
                  <a:pt x="0" y="1061122"/>
                  <a:pt x="0" y="955570"/>
                </a:cubicBezTo>
                <a:lnTo>
                  <a:pt x="0" y="191118"/>
                </a:lnTo>
                <a:close/>
              </a:path>
            </a:pathLst>
          </a:custGeom>
          <a:solidFill>
            <a:srgbClr val="002060"/>
          </a:solidFill>
          <a:effectLst>
            <a:outerShdw blurRad="63500" sx="102000" sy="102000" algn="ctr" rotWithShape="0">
              <a:prstClr val="black">
                <a:alpha val="40000"/>
              </a:prstClr>
            </a:outerShdw>
          </a:effectLst>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797" tIns="97887" rIns="139797" bIns="97887" numCol="1" spcCol="1270" anchor="ctr" anchorCtr="0">
            <a:noAutofit/>
          </a:bodyPr>
          <a:lstStyle/>
          <a:p>
            <a:pPr marL="0" lvl="0" indent="0" algn="ctr" defTabSz="977900">
              <a:lnSpc>
                <a:spcPct val="90000"/>
              </a:lnSpc>
              <a:spcBef>
                <a:spcPct val="0"/>
              </a:spcBef>
              <a:spcAft>
                <a:spcPct val="35000"/>
              </a:spcAft>
              <a:buNone/>
            </a:pPr>
            <a:r>
              <a:rPr lang="en-US" sz="3200" kern="1200"/>
              <a:t>substr(start, length)</a:t>
            </a:r>
            <a:endParaRPr lang="en-IN" sz="3200" kern="1200"/>
          </a:p>
        </p:txBody>
      </p:sp>
    </p:spTree>
    <p:extLst>
      <p:ext uri="{BB962C8B-B14F-4D97-AF65-F5344CB8AC3E}">
        <p14:creationId xmlns:p14="http://schemas.microsoft.com/office/powerpoint/2010/main" val="52485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String slice()</a:t>
            </a:r>
          </a:p>
        </p:txBody>
      </p:sp>
      <p:sp>
        <p:nvSpPr>
          <p:cNvPr id="3" name="Content Placeholder 2"/>
          <p:cNvSpPr>
            <a:spLocks noGrp="1"/>
          </p:cNvSpPr>
          <p:nvPr>
            <p:ph idx="1"/>
          </p:nvPr>
        </p:nvSpPr>
        <p:spPr/>
        <p:txBody>
          <a:bodyPr/>
          <a:lstStyle/>
          <a:p>
            <a:pPr algn="just"/>
            <a:r>
              <a:rPr lang="en-US" dirty="0"/>
              <a:t>slice() extracts a part of a string and returns the extracted part in a new string.</a:t>
            </a:r>
          </a:p>
          <a:p>
            <a:pPr algn="just"/>
            <a:r>
              <a:rPr lang="en-US" dirty="0"/>
              <a:t>The method takes 2 parameters: the start position, and the end position (end not included).</a:t>
            </a:r>
          </a:p>
          <a:p>
            <a:pPr marL="0" indent="0" algn="just">
              <a:buNone/>
            </a:pPr>
            <a:r>
              <a:rPr lang="en-US" dirty="0">
                <a:solidFill>
                  <a:srgbClr val="FF0000"/>
                </a:solidFill>
              </a:rPr>
              <a:t>Example</a:t>
            </a:r>
          </a:p>
          <a:p>
            <a:pPr algn="just"/>
            <a:r>
              <a:rPr lang="en-US" dirty="0"/>
              <a:t>let </a:t>
            </a:r>
            <a:r>
              <a:rPr lang="en-US" dirty="0" err="1"/>
              <a:t>str</a:t>
            </a:r>
            <a:r>
              <a:rPr lang="en-US" dirty="0"/>
              <a:t> = "Apple, Banana, Kiwi";</a:t>
            </a:r>
          </a:p>
          <a:p>
            <a:pPr algn="just"/>
            <a:r>
              <a:rPr lang="en-US" dirty="0"/>
              <a:t>let part = </a:t>
            </a:r>
            <a:r>
              <a:rPr lang="en-US" dirty="0" err="1"/>
              <a:t>str.slice</a:t>
            </a:r>
            <a:r>
              <a:rPr lang="en-US" dirty="0"/>
              <a:t>(7, 13);</a:t>
            </a:r>
          </a:p>
        </p:txBody>
      </p:sp>
    </p:spTree>
    <p:extLst>
      <p:ext uri="{BB962C8B-B14F-4D97-AF65-F5344CB8AC3E}">
        <p14:creationId xmlns:p14="http://schemas.microsoft.com/office/powerpoint/2010/main" val="102077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normAutofit/>
          </a:bodyPr>
          <a:lstStyle/>
          <a:p>
            <a:pPr algn="just"/>
            <a:r>
              <a:rPr lang="en-US" dirty="0"/>
              <a:t>JavaScript counts positions from zero.</a:t>
            </a:r>
          </a:p>
          <a:p>
            <a:pPr algn="just"/>
            <a:r>
              <a:rPr lang="en-US" dirty="0"/>
              <a:t>First position is 0.</a:t>
            </a:r>
          </a:p>
          <a:p>
            <a:pPr algn="just"/>
            <a:r>
              <a:rPr lang="en-US" dirty="0"/>
              <a:t>Second position is 1.</a:t>
            </a:r>
          </a:p>
          <a:p>
            <a:pPr algn="just"/>
            <a:r>
              <a:rPr lang="en-US" dirty="0"/>
              <a:t>If a parameter is negative, the position is counted from the end of the string.</a:t>
            </a:r>
          </a:p>
        </p:txBody>
      </p:sp>
    </p:spTree>
    <p:extLst>
      <p:ext uri="{BB962C8B-B14F-4D97-AF65-F5344CB8AC3E}">
        <p14:creationId xmlns:p14="http://schemas.microsoft.com/office/powerpoint/2010/main" val="147408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String substring()</a:t>
            </a:r>
          </a:p>
        </p:txBody>
      </p:sp>
      <p:sp>
        <p:nvSpPr>
          <p:cNvPr id="3" name="Content Placeholder 2"/>
          <p:cNvSpPr>
            <a:spLocks noGrp="1"/>
          </p:cNvSpPr>
          <p:nvPr>
            <p:ph idx="1"/>
          </p:nvPr>
        </p:nvSpPr>
        <p:spPr/>
        <p:txBody>
          <a:bodyPr/>
          <a:lstStyle/>
          <a:p>
            <a:r>
              <a:rPr lang="en-US" dirty="0"/>
              <a:t>substring() is similar to slice().</a:t>
            </a:r>
          </a:p>
          <a:p>
            <a:r>
              <a:rPr lang="en-US" dirty="0"/>
              <a:t>The difference is that substring() cannot accept negative indexes.</a:t>
            </a:r>
          </a:p>
          <a:p>
            <a:pPr marL="0" indent="0">
              <a:buNone/>
            </a:pPr>
            <a:r>
              <a:rPr lang="en-US" dirty="0">
                <a:solidFill>
                  <a:srgbClr val="FF0000"/>
                </a:solidFill>
              </a:rPr>
              <a:t>Example</a:t>
            </a:r>
          </a:p>
          <a:p>
            <a:r>
              <a:rPr lang="en-US" dirty="0"/>
              <a:t>let str = "Apple, Banana, Kiwi";</a:t>
            </a:r>
            <a:br>
              <a:rPr lang="en-US" dirty="0"/>
            </a:br>
            <a:r>
              <a:rPr lang="en-US" dirty="0"/>
              <a:t>let part = </a:t>
            </a:r>
            <a:r>
              <a:rPr lang="en-US" dirty="0" err="1"/>
              <a:t>str.substring</a:t>
            </a:r>
            <a:r>
              <a:rPr lang="en-US" dirty="0"/>
              <a:t>(7, 13);</a:t>
            </a:r>
          </a:p>
        </p:txBody>
      </p:sp>
    </p:spTree>
    <p:extLst>
      <p:ext uri="{BB962C8B-B14F-4D97-AF65-F5344CB8AC3E}">
        <p14:creationId xmlns:p14="http://schemas.microsoft.com/office/powerpoint/2010/main" val="357154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Upper and Lower Case</a:t>
            </a:r>
          </a:p>
        </p:txBody>
      </p:sp>
      <p:sp>
        <p:nvSpPr>
          <p:cNvPr id="3" name="Content Placeholder 2"/>
          <p:cNvSpPr>
            <a:spLocks noGrp="1"/>
          </p:cNvSpPr>
          <p:nvPr>
            <p:ph idx="1"/>
          </p:nvPr>
        </p:nvSpPr>
        <p:spPr/>
        <p:txBody>
          <a:bodyPr/>
          <a:lstStyle/>
          <a:p>
            <a:pPr algn="just"/>
            <a:r>
              <a:rPr lang="en-US" dirty="0"/>
              <a:t>A string is converted to upper case with </a:t>
            </a:r>
            <a:r>
              <a:rPr lang="en-US" dirty="0" err="1"/>
              <a:t>toUpperCase</a:t>
            </a:r>
            <a:r>
              <a:rPr lang="en-US" dirty="0"/>
              <a:t>():</a:t>
            </a:r>
          </a:p>
          <a:p>
            <a:pPr algn="just"/>
            <a:r>
              <a:rPr lang="en-US" dirty="0"/>
              <a:t>A string is converted to lower case with </a:t>
            </a:r>
            <a:r>
              <a:rPr lang="en-US" dirty="0" err="1"/>
              <a:t>toLowerCase</a:t>
            </a:r>
            <a:r>
              <a:rPr lang="en-US" dirty="0"/>
              <a:t>():</a:t>
            </a:r>
          </a:p>
        </p:txBody>
      </p:sp>
    </p:spTree>
    <p:extLst>
      <p:ext uri="{BB962C8B-B14F-4D97-AF65-F5344CB8AC3E}">
        <p14:creationId xmlns:p14="http://schemas.microsoft.com/office/powerpoint/2010/main" val="391224696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1010</Words>
  <Application>Microsoft Office PowerPoint</Application>
  <PresentationFormat>On-screen Show (4:3)</PresentationFormat>
  <Paragraphs>95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Bahnschrift</vt:lpstr>
      <vt:lpstr>Bahnschrift SemiBold</vt:lpstr>
      <vt:lpstr>1_Office Theme</vt:lpstr>
      <vt:lpstr>PowerPoint Presentation</vt:lpstr>
      <vt:lpstr>PowerPoint Presentation</vt:lpstr>
      <vt:lpstr>JavaScript Strings</vt:lpstr>
      <vt:lpstr>JavaScript String Methods</vt:lpstr>
      <vt:lpstr>Extracting String Parts</vt:lpstr>
      <vt:lpstr>JavaScript String slice()</vt:lpstr>
      <vt:lpstr>NOTE</vt:lpstr>
      <vt:lpstr>JavaScript String substring()</vt:lpstr>
      <vt:lpstr>Converting to Upper and Lower Case</vt:lpstr>
      <vt:lpstr>JavaScript String toUpperCase()</vt:lpstr>
      <vt:lpstr>JavaScript Numbers</vt:lpstr>
      <vt:lpstr>JavaScript Numbers are Always 64-bit Floating Point</vt:lpstr>
      <vt:lpstr>Array </vt:lpstr>
      <vt:lpstr>Array example </vt:lpstr>
      <vt:lpstr>JavaScript Arrays</vt:lpstr>
      <vt:lpstr>Why Using an Array?</vt:lpstr>
      <vt:lpstr>Creating an Array</vt:lpstr>
      <vt:lpstr>Accessing Array Elements</vt:lpstr>
      <vt:lpstr>Access the Full Array</vt:lpstr>
      <vt:lpstr>Accessing the First Array Element  Example</vt:lpstr>
      <vt:lpstr>The Difference Between Arrays and Objects</vt:lpstr>
      <vt:lpstr>When to Use Arrays. When to use Objects.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AMRITPAL SAINI</cp:lastModifiedBy>
  <cp:revision>76</cp:revision>
  <dcterms:created xsi:type="dcterms:W3CDTF">2020-12-18T18:59:12Z</dcterms:created>
  <dcterms:modified xsi:type="dcterms:W3CDTF">2022-02-15T11:06:13Z</dcterms:modified>
</cp:coreProperties>
</file>