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279" r:id="rId4"/>
    <p:sldId id="258" r:id="rId5"/>
    <p:sldId id="28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C"/>
    <a:srgbClr val="2A3249"/>
    <a:srgbClr val="626262"/>
    <a:srgbClr val="717171"/>
    <a:srgbClr val="818181"/>
    <a:srgbClr val="828181"/>
    <a:srgbClr val="9F9F9F"/>
    <a:srgbClr val="909090"/>
    <a:srgbClr val="878787"/>
    <a:srgbClr val="02A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47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2/21/2022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6790-8A6C-462F-A6F8-6A9D8A44BCEF}"/>
              </a:ext>
            </a:extLst>
          </p:cNvPr>
          <p:cNvSpPr>
            <a:spLocks noGrp="1"/>
          </p:cNvSpPr>
          <p:nvPr>
            <p:ph type="title"/>
          </p:nvPr>
        </p:nvSpPr>
        <p:spPr>
          <a:xfrm>
            <a:off x="361950" y="1"/>
            <a:ext cx="8582025" cy="1041400"/>
          </a:xfrm>
        </p:spPr>
        <p:txBody>
          <a:bodyPr/>
          <a:lstStyle/>
          <a:p>
            <a:r>
              <a:rPr lang="en-GB" dirty="0"/>
              <a:t>Object Properties</a:t>
            </a:r>
          </a:p>
        </p:txBody>
      </p:sp>
      <p:sp>
        <p:nvSpPr>
          <p:cNvPr id="3" name="Content Placeholder 2">
            <a:extLst>
              <a:ext uri="{FF2B5EF4-FFF2-40B4-BE49-F238E27FC236}">
                <a16:creationId xmlns:a16="http://schemas.microsoft.com/office/drawing/2014/main" id="{6CB9C80B-7C04-4768-B884-7619F723D388}"/>
              </a:ext>
            </a:extLst>
          </p:cNvPr>
          <p:cNvSpPr>
            <a:spLocks noGrp="1"/>
          </p:cNvSpPr>
          <p:nvPr>
            <p:ph idx="1"/>
          </p:nvPr>
        </p:nvSpPr>
        <p:spPr>
          <a:xfrm>
            <a:off x="361950" y="1193180"/>
            <a:ext cx="8582025" cy="5502895"/>
          </a:xfrm>
        </p:spPr>
        <p:txBody>
          <a:bodyPr>
            <a:normAutofit lnSpcReduction="10000"/>
          </a:bodyPr>
          <a:lstStyle/>
          <a:p>
            <a:pPr algn="just"/>
            <a:r>
              <a:rPr lang="en-US" dirty="0"/>
              <a:t>The named values, in JavaScript objects, are called properties.</a:t>
            </a:r>
          </a:p>
          <a:p>
            <a:pPr algn="just"/>
            <a:r>
              <a:rPr lang="en-US" dirty="0"/>
              <a:t>Objects written as name value pairs are similar to:</a:t>
            </a:r>
          </a:p>
          <a:p>
            <a:pPr algn="just"/>
            <a:r>
              <a:rPr lang="en-US" dirty="0"/>
              <a:t>Associative arrays in PHP</a:t>
            </a:r>
          </a:p>
          <a:p>
            <a:pPr algn="just"/>
            <a:r>
              <a:rPr lang="en-US" dirty="0"/>
              <a:t>Dictionaries in Python</a:t>
            </a:r>
          </a:p>
          <a:p>
            <a:pPr algn="just"/>
            <a:r>
              <a:rPr lang="en-US" dirty="0"/>
              <a:t>Hash tables in C</a:t>
            </a:r>
          </a:p>
          <a:p>
            <a:pPr algn="just"/>
            <a:r>
              <a:rPr lang="en-US" dirty="0"/>
              <a:t>Hash maps in Java</a:t>
            </a:r>
          </a:p>
          <a:p>
            <a:pPr algn="just"/>
            <a:r>
              <a:rPr lang="en-US" dirty="0"/>
              <a:t>Hashes in Ruby and Perl</a:t>
            </a:r>
            <a:endParaRPr lang="en-GB" dirty="0"/>
          </a:p>
        </p:txBody>
      </p:sp>
    </p:spTree>
    <p:extLst>
      <p:ext uri="{BB962C8B-B14F-4D97-AF65-F5344CB8AC3E}">
        <p14:creationId xmlns:p14="http://schemas.microsoft.com/office/powerpoint/2010/main" val="365521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1EAC-4082-444F-93E0-6FFE50E6C4F1}"/>
              </a:ext>
            </a:extLst>
          </p:cNvPr>
          <p:cNvSpPr>
            <a:spLocks noGrp="1"/>
          </p:cNvSpPr>
          <p:nvPr>
            <p:ph type="title"/>
          </p:nvPr>
        </p:nvSpPr>
        <p:spPr>
          <a:xfrm>
            <a:off x="361950" y="1"/>
            <a:ext cx="8582025" cy="1041400"/>
          </a:xfrm>
        </p:spPr>
        <p:txBody>
          <a:bodyPr/>
          <a:lstStyle/>
          <a:p>
            <a:r>
              <a:rPr lang="en-GB" dirty="0"/>
              <a:t>Object Methods</a:t>
            </a:r>
          </a:p>
        </p:txBody>
      </p:sp>
      <p:sp>
        <p:nvSpPr>
          <p:cNvPr id="3" name="Content Placeholder 2">
            <a:extLst>
              <a:ext uri="{FF2B5EF4-FFF2-40B4-BE49-F238E27FC236}">
                <a16:creationId xmlns:a16="http://schemas.microsoft.com/office/drawing/2014/main" id="{3C399D5B-0334-44AC-9B0E-649A88F6BD8E}"/>
              </a:ext>
            </a:extLst>
          </p:cNvPr>
          <p:cNvSpPr>
            <a:spLocks noGrp="1"/>
          </p:cNvSpPr>
          <p:nvPr>
            <p:ph idx="1"/>
          </p:nvPr>
        </p:nvSpPr>
        <p:spPr>
          <a:xfrm>
            <a:off x="361950" y="1215484"/>
            <a:ext cx="8582025" cy="5480592"/>
          </a:xfrm>
        </p:spPr>
        <p:txBody>
          <a:bodyPr>
            <a:normAutofit/>
          </a:bodyPr>
          <a:lstStyle/>
          <a:p>
            <a:pPr algn="just"/>
            <a:r>
              <a:rPr lang="en-US" sz="2800" dirty="0"/>
              <a:t>Methods are actions that can be performed on objects.</a:t>
            </a:r>
          </a:p>
          <a:p>
            <a:pPr algn="just"/>
            <a:r>
              <a:rPr lang="en-US" sz="2800" dirty="0"/>
              <a:t>Object properties can be both primitive values, other objects, and functions.</a:t>
            </a:r>
          </a:p>
          <a:p>
            <a:pPr algn="just"/>
            <a:r>
              <a:rPr lang="en-US" sz="2800" dirty="0"/>
              <a:t>An object method is an object property containing a function definition.</a:t>
            </a:r>
            <a:endParaRPr lang="en-GB" sz="2800" dirty="0"/>
          </a:p>
        </p:txBody>
      </p:sp>
    </p:spTree>
    <p:extLst>
      <p:ext uri="{BB962C8B-B14F-4D97-AF65-F5344CB8AC3E}">
        <p14:creationId xmlns:p14="http://schemas.microsoft.com/office/powerpoint/2010/main" val="383274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3A6E-5EA4-43FF-965C-34603FA53EF5}"/>
              </a:ext>
            </a:extLst>
          </p:cNvPr>
          <p:cNvSpPr>
            <a:spLocks noGrp="1"/>
          </p:cNvSpPr>
          <p:nvPr>
            <p:ph type="title"/>
          </p:nvPr>
        </p:nvSpPr>
        <p:spPr>
          <a:xfrm>
            <a:off x="361950" y="1"/>
            <a:ext cx="8582025" cy="1041400"/>
          </a:xfrm>
        </p:spPr>
        <p:txBody>
          <a:bodyPr/>
          <a:lstStyle/>
          <a:p>
            <a:r>
              <a:rPr lang="en-GB" dirty="0"/>
              <a:t>Creating a JavaScript Object</a:t>
            </a:r>
          </a:p>
        </p:txBody>
      </p:sp>
      <p:sp>
        <p:nvSpPr>
          <p:cNvPr id="3" name="Content Placeholder 2">
            <a:extLst>
              <a:ext uri="{FF2B5EF4-FFF2-40B4-BE49-F238E27FC236}">
                <a16:creationId xmlns:a16="http://schemas.microsoft.com/office/drawing/2014/main" id="{BF082E2A-1E67-4F37-97CC-70103BD57020}"/>
              </a:ext>
            </a:extLst>
          </p:cNvPr>
          <p:cNvSpPr>
            <a:spLocks noGrp="1"/>
          </p:cNvSpPr>
          <p:nvPr>
            <p:ph idx="1"/>
          </p:nvPr>
        </p:nvSpPr>
        <p:spPr>
          <a:xfrm>
            <a:off x="361950" y="1204332"/>
            <a:ext cx="8582025" cy="5491743"/>
          </a:xfrm>
        </p:spPr>
        <p:txBody>
          <a:bodyPr>
            <a:normAutofit/>
          </a:bodyPr>
          <a:lstStyle/>
          <a:p>
            <a:pPr algn="just"/>
            <a:r>
              <a:rPr lang="en-US" dirty="0"/>
              <a:t>With JavaScript, you can define and create your own objects.</a:t>
            </a:r>
          </a:p>
          <a:p>
            <a:pPr algn="just"/>
            <a:r>
              <a:rPr lang="en-US" dirty="0"/>
              <a:t>There are different ways to create new objects:</a:t>
            </a:r>
          </a:p>
          <a:p>
            <a:pPr algn="just"/>
            <a:r>
              <a:rPr lang="en-US" dirty="0"/>
              <a:t>Create a single object, using an object literal.</a:t>
            </a:r>
          </a:p>
          <a:p>
            <a:pPr algn="just"/>
            <a:r>
              <a:rPr lang="en-US" dirty="0"/>
              <a:t>Create a single object, with the keyword new.</a:t>
            </a:r>
          </a:p>
          <a:p>
            <a:pPr algn="just"/>
            <a:r>
              <a:rPr lang="en-US" dirty="0"/>
              <a:t>Define an object constructor, and then create objects of the constructed type.</a:t>
            </a:r>
          </a:p>
          <a:p>
            <a:pPr algn="just"/>
            <a:r>
              <a:rPr lang="en-US" dirty="0"/>
              <a:t>Create an object using </a:t>
            </a:r>
            <a:r>
              <a:rPr lang="en-US" dirty="0" err="1"/>
              <a:t>Object.create</a:t>
            </a:r>
            <a:r>
              <a:rPr lang="en-US" dirty="0"/>
              <a:t>().</a:t>
            </a:r>
            <a:endParaRPr lang="en-GB" dirty="0"/>
          </a:p>
        </p:txBody>
      </p:sp>
    </p:spTree>
    <p:extLst>
      <p:ext uri="{BB962C8B-B14F-4D97-AF65-F5344CB8AC3E}">
        <p14:creationId xmlns:p14="http://schemas.microsoft.com/office/powerpoint/2010/main" val="31596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19B2-818C-4F13-BC99-5EA6BD86CAC9}"/>
              </a:ext>
            </a:extLst>
          </p:cNvPr>
          <p:cNvSpPr>
            <a:spLocks noGrp="1"/>
          </p:cNvSpPr>
          <p:nvPr>
            <p:ph type="title"/>
          </p:nvPr>
        </p:nvSpPr>
        <p:spPr/>
        <p:txBody>
          <a:bodyPr/>
          <a:lstStyle/>
          <a:p>
            <a:r>
              <a:rPr lang="en-GB" dirty="0"/>
              <a:t>Using an Object Literal</a:t>
            </a:r>
          </a:p>
        </p:txBody>
      </p:sp>
      <p:sp>
        <p:nvSpPr>
          <p:cNvPr id="3" name="Content Placeholder 2">
            <a:extLst>
              <a:ext uri="{FF2B5EF4-FFF2-40B4-BE49-F238E27FC236}">
                <a16:creationId xmlns:a16="http://schemas.microsoft.com/office/drawing/2014/main" id="{6B77DCE1-FECE-4494-9BB1-2FD61F3333B0}"/>
              </a:ext>
            </a:extLst>
          </p:cNvPr>
          <p:cNvSpPr>
            <a:spLocks noGrp="1"/>
          </p:cNvSpPr>
          <p:nvPr>
            <p:ph idx="1"/>
          </p:nvPr>
        </p:nvSpPr>
        <p:spPr>
          <a:xfrm>
            <a:off x="361950" y="1215483"/>
            <a:ext cx="8582025" cy="5519853"/>
          </a:xfrm>
        </p:spPr>
        <p:txBody>
          <a:bodyPr>
            <a:noAutofit/>
          </a:bodyPr>
          <a:lstStyle/>
          <a:p>
            <a:pPr algn="just"/>
            <a:r>
              <a:rPr lang="en-US" sz="2800" dirty="0"/>
              <a:t>This is the easiest way to create a JavaScript Object.</a:t>
            </a:r>
          </a:p>
          <a:p>
            <a:pPr algn="just"/>
            <a:r>
              <a:rPr lang="en-US" sz="2800" dirty="0"/>
              <a:t>Using an object literal, you both define and create an object in one statement.</a:t>
            </a:r>
          </a:p>
          <a:p>
            <a:pPr algn="just"/>
            <a:r>
              <a:rPr lang="en-US" sz="2800" dirty="0"/>
              <a:t>An object literal is a list of </a:t>
            </a:r>
            <a:r>
              <a:rPr lang="en-US" sz="2800" dirty="0" err="1"/>
              <a:t>name:value</a:t>
            </a:r>
            <a:r>
              <a:rPr lang="en-US" sz="2800" dirty="0"/>
              <a:t> pairs (like age:50) inside curly braces {}.</a:t>
            </a:r>
          </a:p>
          <a:p>
            <a:pPr algn="just"/>
            <a:r>
              <a:rPr lang="en-US" sz="2800" dirty="0"/>
              <a:t>The following example creates a new JavaScript object with four properties</a:t>
            </a:r>
            <a:endParaRPr lang="en-GB" sz="2800" dirty="0"/>
          </a:p>
        </p:txBody>
      </p:sp>
    </p:spTree>
    <p:extLst>
      <p:ext uri="{BB962C8B-B14F-4D97-AF65-F5344CB8AC3E}">
        <p14:creationId xmlns:p14="http://schemas.microsoft.com/office/powerpoint/2010/main" val="177615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B6FF-5473-4C2C-9B66-441EF9D94EE3}"/>
              </a:ext>
            </a:extLst>
          </p:cNvPr>
          <p:cNvSpPr>
            <a:spLocks noGrp="1"/>
          </p:cNvSpPr>
          <p:nvPr>
            <p:ph type="title"/>
          </p:nvPr>
        </p:nvSpPr>
        <p:spPr>
          <a:xfrm>
            <a:off x="361950" y="1"/>
            <a:ext cx="8582025" cy="1041400"/>
          </a:xfrm>
        </p:spPr>
        <p:txBody>
          <a:bodyPr>
            <a:normAutofit/>
          </a:bodyPr>
          <a:lstStyle/>
          <a:p>
            <a:r>
              <a:rPr lang="en-GB" dirty="0"/>
              <a:t>Example</a:t>
            </a:r>
          </a:p>
        </p:txBody>
      </p:sp>
      <p:sp>
        <p:nvSpPr>
          <p:cNvPr id="3" name="Content Placeholder 2">
            <a:extLst>
              <a:ext uri="{FF2B5EF4-FFF2-40B4-BE49-F238E27FC236}">
                <a16:creationId xmlns:a16="http://schemas.microsoft.com/office/drawing/2014/main" id="{0E373692-A1F7-454D-89F1-383D0D760E00}"/>
              </a:ext>
            </a:extLst>
          </p:cNvPr>
          <p:cNvSpPr>
            <a:spLocks noGrp="1"/>
          </p:cNvSpPr>
          <p:nvPr>
            <p:ph idx="1"/>
          </p:nvPr>
        </p:nvSpPr>
        <p:spPr>
          <a:xfrm>
            <a:off x="361950" y="1215484"/>
            <a:ext cx="8582025" cy="5480592"/>
          </a:xfrm>
        </p:spPr>
        <p:txBody>
          <a:bodyPr>
            <a:normAutofit/>
          </a:bodyPr>
          <a:lstStyle/>
          <a:p>
            <a:pPr algn="just"/>
            <a:r>
              <a:rPr lang="en-US" sz="2800" dirty="0"/>
              <a:t>const person = {</a:t>
            </a:r>
            <a:r>
              <a:rPr lang="en-US" sz="2800" dirty="0" err="1"/>
              <a:t>firstName</a:t>
            </a:r>
            <a:r>
              <a:rPr lang="en-US" sz="2800" dirty="0"/>
              <a:t>:"John", </a:t>
            </a:r>
            <a:r>
              <a:rPr lang="en-US" sz="2800" dirty="0" err="1"/>
              <a:t>lastName</a:t>
            </a:r>
            <a:r>
              <a:rPr lang="en-US" sz="2800" dirty="0"/>
              <a:t>:"Doe", age:50, </a:t>
            </a:r>
            <a:r>
              <a:rPr lang="en-US" sz="2800" dirty="0" err="1"/>
              <a:t>eyeColor</a:t>
            </a:r>
            <a:r>
              <a:rPr lang="en-US" sz="2800" dirty="0"/>
              <a:t>:"blue"};</a:t>
            </a:r>
          </a:p>
          <a:p>
            <a:pPr algn="just"/>
            <a:r>
              <a:rPr lang="en-US" sz="2800" dirty="0"/>
              <a:t>Spaces and line breaks are not important. An object definition can span multiple lines:</a:t>
            </a:r>
            <a:endParaRPr lang="en-GB" sz="2800" dirty="0"/>
          </a:p>
        </p:txBody>
      </p:sp>
    </p:spTree>
    <p:extLst>
      <p:ext uri="{BB962C8B-B14F-4D97-AF65-F5344CB8AC3E}">
        <p14:creationId xmlns:p14="http://schemas.microsoft.com/office/powerpoint/2010/main" val="111679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E14C-EA58-4A6F-B44A-D2E26DFFE833}"/>
              </a:ext>
            </a:extLst>
          </p:cNvPr>
          <p:cNvSpPr>
            <a:spLocks noGrp="1"/>
          </p:cNvSpPr>
          <p:nvPr>
            <p:ph type="title"/>
          </p:nvPr>
        </p:nvSpPr>
        <p:spPr>
          <a:xfrm>
            <a:off x="361950" y="1"/>
            <a:ext cx="8582025" cy="1041400"/>
          </a:xfrm>
        </p:spPr>
        <p:txBody>
          <a:bodyPr/>
          <a:lstStyle/>
          <a:p>
            <a:r>
              <a:rPr lang="en-US" dirty="0"/>
              <a:t>Using the JavaScript Keyword new</a:t>
            </a:r>
            <a:endParaRPr lang="en-GB" dirty="0"/>
          </a:p>
        </p:txBody>
      </p:sp>
      <p:sp>
        <p:nvSpPr>
          <p:cNvPr id="3" name="Content Placeholder 2">
            <a:extLst>
              <a:ext uri="{FF2B5EF4-FFF2-40B4-BE49-F238E27FC236}">
                <a16:creationId xmlns:a16="http://schemas.microsoft.com/office/drawing/2014/main" id="{DF4AF635-0687-46DB-BE75-B7E6CDD30FD2}"/>
              </a:ext>
            </a:extLst>
          </p:cNvPr>
          <p:cNvSpPr>
            <a:spLocks noGrp="1"/>
          </p:cNvSpPr>
          <p:nvPr>
            <p:ph idx="1"/>
          </p:nvPr>
        </p:nvSpPr>
        <p:spPr>
          <a:xfrm>
            <a:off x="361950" y="1215484"/>
            <a:ext cx="8582025" cy="5480592"/>
          </a:xfrm>
        </p:spPr>
        <p:txBody>
          <a:bodyPr>
            <a:normAutofit lnSpcReduction="10000"/>
          </a:bodyPr>
          <a:lstStyle/>
          <a:p>
            <a:pPr algn="just"/>
            <a:r>
              <a:rPr lang="en-US" dirty="0"/>
              <a:t>The following example create a new JavaScript object using new Object(), and then adds 4 properties:</a:t>
            </a:r>
          </a:p>
          <a:p>
            <a:pPr algn="just"/>
            <a:r>
              <a:rPr lang="en-US" dirty="0"/>
              <a:t>Example</a:t>
            </a:r>
          </a:p>
          <a:p>
            <a:pPr algn="just"/>
            <a:r>
              <a:rPr lang="en-US" dirty="0"/>
              <a:t>const person = new Object();</a:t>
            </a:r>
          </a:p>
          <a:p>
            <a:pPr algn="just"/>
            <a:r>
              <a:rPr lang="en-US" dirty="0"/>
              <a:t>person.firstName = "John";</a:t>
            </a:r>
          </a:p>
          <a:p>
            <a:pPr algn="just"/>
            <a:r>
              <a:rPr lang="en-US" dirty="0" err="1"/>
              <a:t>person.lastName</a:t>
            </a:r>
            <a:r>
              <a:rPr lang="en-US" dirty="0"/>
              <a:t> = "Doe";</a:t>
            </a:r>
          </a:p>
          <a:p>
            <a:pPr algn="just"/>
            <a:r>
              <a:rPr lang="en-US" dirty="0" err="1"/>
              <a:t>person.age</a:t>
            </a:r>
            <a:r>
              <a:rPr lang="en-US" dirty="0"/>
              <a:t> = 50;</a:t>
            </a:r>
          </a:p>
          <a:p>
            <a:pPr algn="just"/>
            <a:r>
              <a:rPr lang="en-US" dirty="0" err="1"/>
              <a:t>person.eyeColor</a:t>
            </a:r>
            <a:r>
              <a:rPr lang="en-US" dirty="0"/>
              <a:t> = "blue";</a:t>
            </a:r>
            <a:endParaRPr lang="en-GB" dirty="0"/>
          </a:p>
        </p:txBody>
      </p:sp>
    </p:spTree>
    <p:extLst>
      <p:ext uri="{BB962C8B-B14F-4D97-AF65-F5344CB8AC3E}">
        <p14:creationId xmlns:p14="http://schemas.microsoft.com/office/powerpoint/2010/main" val="415910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F3E3-A3FB-4D5D-880B-79E8B6CB75A0}"/>
              </a:ext>
            </a:extLst>
          </p:cNvPr>
          <p:cNvSpPr>
            <a:spLocks noGrp="1"/>
          </p:cNvSpPr>
          <p:nvPr>
            <p:ph type="title"/>
          </p:nvPr>
        </p:nvSpPr>
        <p:spPr/>
        <p:txBody>
          <a:bodyPr/>
          <a:lstStyle/>
          <a:p>
            <a:r>
              <a:rPr lang="en-GB" dirty="0"/>
              <a:t>JavaScript Objects are Mutable</a:t>
            </a:r>
          </a:p>
        </p:txBody>
      </p:sp>
      <p:sp>
        <p:nvSpPr>
          <p:cNvPr id="3" name="Content Placeholder 2">
            <a:extLst>
              <a:ext uri="{FF2B5EF4-FFF2-40B4-BE49-F238E27FC236}">
                <a16:creationId xmlns:a16="http://schemas.microsoft.com/office/drawing/2014/main" id="{815B07E2-E4E6-48A0-98F2-F667595A20BE}"/>
              </a:ext>
            </a:extLst>
          </p:cNvPr>
          <p:cNvSpPr>
            <a:spLocks noGrp="1"/>
          </p:cNvSpPr>
          <p:nvPr>
            <p:ph idx="1"/>
          </p:nvPr>
        </p:nvSpPr>
        <p:spPr>
          <a:xfrm>
            <a:off x="361950" y="1204332"/>
            <a:ext cx="8582025" cy="5491743"/>
          </a:xfrm>
        </p:spPr>
        <p:txBody>
          <a:bodyPr>
            <a:normAutofit/>
          </a:bodyPr>
          <a:lstStyle/>
          <a:p>
            <a:pPr algn="just"/>
            <a:r>
              <a:rPr lang="en-US" sz="2800" dirty="0"/>
              <a:t>Objects are mutable: They are addressed by reference, not by value.</a:t>
            </a:r>
          </a:p>
          <a:p>
            <a:pPr algn="just"/>
            <a:r>
              <a:rPr lang="en-US" sz="2800" dirty="0"/>
              <a:t>If person is an object, the following statement will not create a copy of person:</a:t>
            </a:r>
          </a:p>
          <a:p>
            <a:pPr algn="just"/>
            <a:r>
              <a:rPr lang="en-US" sz="2800" dirty="0"/>
              <a:t>const x = person;  // Will not create a copy of person.</a:t>
            </a:r>
            <a:endParaRPr lang="en-GB" sz="2800" dirty="0"/>
          </a:p>
        </p:txBody>
      </p:sp>
    </p:spTree>
    <p:extLst>
      <p:ext uri="{BB962C8B-B14F-4D97-AF65-F5344CB8AC3E}">
        <p14:creationId xmlns:p14="http://schemas.microsoft.com/office/powerpoint/2010/main" val="417136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8FC1-BC55-455D-81A0-1777C2C32509}"/>
              </a:ext>
            </a:extLst>
          </p:cNvPr>
          <p:cNvSpPr>
            <a:spLocks noGrp="1"/>
          </p:cNvSpPr>
          <p:nvPr>
            <p:ph type="title"/>
          </p:nvPr>
        </p:nvSpPr>
        <p:spPr/>
        <p:txBody>
          <a:bodyPr/>
          <a:lstStyle/>
          <a:p>
            <a:r>
              <a:rPr lang="en-GB" dirty="0"/>
              <a:t>JavaScript Objects are Mutable</a:t>
            </a:r>
          </a:p>
        </p:txBody>
      </p:sp>
      <p:sp>
        <p:nvSpPr>
          <p:cNvPr id="3" name="Content Placeholder 2">
            <a:extLst>
              <a:ext uri="{FF2B5EF4-FFF2-40B4-BE49-F238E27FC236}">
                <a16:creationId xmlns:a16="http://schemas.microsoft.com/office/drawing/2014/main" id="{F6AA0996-AD68-49D7-A7D2-6F70E573E5CA}"/>
              </a:ext>
            </a:extLst>
          </p:cNvPr>
          <p:cNvSpPr>
            <a:spLocks noGrp="1"/>
          </p:cNvSpPr>
          <p:nvPr>
            <p:ph idx="1"/>
          </p:nvPr>
        </p:nvSpPr>
        <p:spPr>
          <a:xfrm>
            <a:off x="361950" y="1215484"/>
            <a:ext cx="8582025" cy="5480592"/>
          </a:xfrm>
        </p:spPr>
        <p:txBody>
          <a:bodyPr>
            <a:normAutofit/>
          </a:bodyPr>
          <a:lstStyle/>
          <a:p>
            <a:pPr algn="just"/>
            <a:r>
              <a:rPr lang="en-US" sz="2800" dirty="0"/>
              <a:t>The object x is not a copy of person. It is person. Both x and person are the same object.</a:t>
            </a:r>
          </a:p>
          <a:p>
            <a:pPr algn="just"/>
            <a:r>
              <a:rPr lang="en-US" sz="2800" dirty="0"/>
              <a:t>Any changes to x will also change person, because x and person are the same object.</a:t>
            </a:r>
            <a:endParaRPr lang="en-GB" sz="2800" dirty="0"/>
          </a:p>
        </p:txBody>
      </p:sp>
    </p:spTree>
    <p:extLst>
      <p:ext uri="{BB962C8B-B14F-4D97-AF65-F5344CB8AC3E}">
        <p14:creationId xmlns:p14="http://schemas.microsoft.com/office/powerpoint/2010/main" val="401603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D151-EDF4-4245-A06F-92FCC467EA55}"/>
              </a:ext>
            </a:extLst>
          </p:cNvPr>
          <p:cNvSpPr>
            <a:spLocks noGrp="1"/>
          </p:cNvSpPr>
          <p:nvPr>
            <p:ph type="title"/>
          </p:nvPr>
        </p:nvSpPr>
        <p:spPr>
          <a:xfrm>
            <a:off x="361950" y="1"/>
            <a:ext cx="8582025" cy="1041400"/>
          </a:xfrm>
        </p:spPr>
        <p:txBody>
          <a:bodyPr/>
          <a:lstStyle/>
          <a:p>
            <a:r>
              <a:rPr lang="en-GB" dirty="0"/>
              <a:t>Example</a:t>
            </a:r>
          </a:p>
        </p:txBody>
      </p:sp>
      <p:sp>
        <p:nvSpPr>
          <p:cNvPr id="3" name="Content Placeholder 2">
            <a:extLst>
              <a:ext uri="{FF2B5EF4-FFF2-40B4-BE49-F238E27FC236}">
                <a16:creationId xmlns:a16="http://schemas.microsoft.com/office/drawing/2014/main" id="{F0C734B7-7EA7-4558-B893-AE9DBF7670DA}"/>
              </a:ext>
            </a:extLst>
          </p:cNvPr>
          <p:cNvSpPr>
            <a:spLocks noGrp="1"/>
          </p:cNvSpPr>
          <p:nvPr>
            <p:ph idx="1"/>
          </p:nvPr>
        </p:nvSpPr>
        <p:spPr>
          <a:xfrm>
            <a:off x="361950" y="1193180"/>
            <a:ext cx="8582025" cy="5502895"/>
          </a:xfrm>
        </p:spPr>
        <p:txBody>
          <a:bodyPr>
            <a:normAutofit fontScale="92500" lnSpcReduction="20000"/>
          </a:bodyPr>
          <a:lstStyle/>
          <a:p>
            <a:pPr marL="0" indent="0">
              <a:buNone/>
            </a:pPr>
            <a:r>
              <a:rPr lang="en-US" dirty="0"/>
              <a:t>const person </a:t>
            </a:r>
          </a:p>
          <a:p>
            <a:pPr marL="0" indent="0">
              <a:buNone/>
            </a:pPr>
            <a:r>
              <a:rPr lang="en-US" dirty="0"/>
              <a:t>= {</a:t>
            </a:r>
          </a:p>
          <a:p>
            <a:pPr marL="0" indent="0">
              <a:buNone/>
            </a:pPr>
            <a:r>
              <a:rPr lang="en-US" dirty="0"/>
              <a:t>  </a:t>
            </a:r>
            <a:r>
              <a:rPr lang="en-US" dirty="0" err="1"/>
              <a:t>firstName</a:t>
            </a:r>
            <a:r>
              <a:rPr lang="en-US" dirty="0"/>
              <a:t>:"John",</a:t>
            </a:r>
          </a:p>
          <a:p>
            <a:pPr marL="0" indent="0">
              <a:buNone/>
            </a:pPr>
            <a:r>
              <a:rPr lang="en-US" dirty="0"/>
              <a:t>  </a:t>
            </a:r>
            <a:r>
              <a:rPr lang="en-US" dirty="0" err="1"/>
              <a:t>lastName</a:t>
            </a:r>
            <a:r>
              <a:rPr lang="en-US" dirty="0"/>
              <a:t>:"Doe",</a:t>
            </a:r>
          </a:p>
          <a:p>
            <a:pPr marL="0" indent="0">
              <a:buNone/>
            </a:pPr>
            <a:r>
              <a:rPr lang="en-US" dirty="0"/>
              <a:t>  age:50, </a:t>
            </a:r>
            <a:r>
              <a:rPr lang="en-US" dirty="0" err="1"/>
              <a:t>eyeColor</a:t>
            </a:r>
            <a:r>
              <a:rPr lang="en-US" dirty="0"/>
              <a:t>:"blue"</a:t>
            </a:r>
          </a:p>
          <a:p>
            <a:pPr marL="0" indent="0">
              <a:buNone/>
            </a:pPr>
            <a:r>
              <a:rPr lang="en-US" dirty="0"/>
              <a:t>}</a:t>
            </a:r>
          </a:p>
          <a:p>
            <a:endParaRPr lang="en-US" dirty="0"/>
          </a:p>
          <a:p>
            <a:r>
              <a:rPr lang="en-US" dirty="0"/>
              <a:t>const x = person;</a:t>
            </a:r>
          </a:p>
          <a:p>
            <a:r>
              <a:rPr lang="en-US" dirty="0" err="1"/>
              <a:t>x.age</a:t>
            </a:r>
            <a:r>
              <a:rPr lang="en-US" dirty="0"/>
              <a:t> = 10;      // Will change both </a:t>
            </a:r>
            <a:r>
              <a:rPr lang="en-US" dirty="0" err="1"/>
              <a:t>x.age</a:t>
            </a:r>
            <a:r>
              <a:rPr lang="en-US" dirty="0"/>
              <a:t> and </a:t>
            </a:r>
            <a:r>
              <a:rPr lang="en-US" dirty="0" err="1"/>
              <a:t>person.age</a:t>
            </a:r>
            <a:endParaRPr lang="en-GB" dirty="0"/>
          </a:p>
        </p:txBody>
      </p:sp>
    </p:spTree>
    <p:extLst>
      <p:ext uri="{BB962C8B-B14F-4D97-AF65-F5344CB8AC3E}">
        <p14:creationId xmlns:p14="http://schemas.microsoft.com/office/powerpoint/2010/main" val="173792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3C72-2C94-4042-B526-2F46A7BBB113}"/>
              </a:ext>
            </a:extLst>
          </p:cNvPr>
          <p:cNvSpPr>
            <a:spLocks noGrp="1"/>
          </p:cNvSpPr>
          <p:nvPr>
            <p:ph type="title"/>
          </p:nvPr>
        </p:nvSpPr>
        <p:spPr>
          <a:xfrm>
            <a:off x="361950" y="1"/>
            <a:ext cx="8582025" cy="1041400"/>
          </a:xfrm>
        </p:spPr>
        <p:txBody>
          <a:bodyPr/>
          <a:lstStyle/>
          <a:p>
            <a:r>
              <a:rPr lang="en-US" dirty="0"/>
              <a:t>How to Display JavaScript Objects?</a:t>
            </a:r>
            <a:endParaRPr lang="en-GB" dirty="0"/>
          </a:p>
        </p:txBody>
      </p:sp>
      <p:sp>
        <p:nvSpPr>
          <p:cNvPr id="3" name="Content Placeholder 2">
            <a:extLst>
              <a:ext uri="{FF2B5EF4-FFF2-40B4-BE49-F238E27FC236}">
                <a16:creationId xmlns:a16="http://schemas.microsoft.com/office/drawing/2014/main" id="{CB06887E-ACCD-48DC-9F73-39BB96D5E58F}"/>
              </a:ext>
            </a:extLst>
          </p:cNvPr>
          <p:cNvSpPr>
            <a:spLocks noGrp="1"/>
          </p:cNvSpPr>
          <p:nvPr>
            <p:ph idx="1"/>
          </p:nvPr>
        </p:nvSpPr>
        <p:spPr>
          <a:xfrm>
            <a:off x="361950" y="1193180"/>
            <a:ext cx="8582025" cy="5502895"/>
          </a:xfrm>
        </p:spPr>
        <p:txBody>
          <a:bodyPr>
            <a:normAutofit fontScale="92500" lnSpcReduction="20000"/>
          </a:bodyPr>
          <a:lstStyle/>
          <a:p>
            <a:pPr algn="just"/>
            <a:r>
              <a:rPr lang="en-GB" dirty="0"/>
              <a:t>Displaying a JavaScript object will output [object Object].</a:t>
            </a:r>
          </a:p>
          <a:p>
            <a:pPr marL="0" indent="234950" algn="just">
              <a:buNone/>
            </a:pPr>
            <a:r>
              <a:rPr lang="en-GB" dirty="0"/>
              <a:t>Example</a:t>
            </a:r>
          </a:p>
          <a:p>
            <a:pPr marL="0" indent="234950" algn="just">
              <a:buNone/>
            </a:pPr>
            <a:r>
              <a:rPr lang="en-GB" dirty="0" err="1"/>
              <a:t>const</a:t>
            </a:r>
            <a:r>
              <a:rPr lang="en-GB" dirty="0"/>
              <a:t> person = {</a:t>
            </a:r>
          </a:p>
          <a:p>
            <a:pPr marL="0" indent="234950" algn="just">
              <a:buNone/>
            </a:pPr>
            <a:r>
              <a:rPr lang="en-GB" dirty="0"/>
              <a:t>  name: "John",</a:t>
            </a:r>
          </a:p>
          <a:p>
            <a:pPr marL="0" indent="234950" algn="just">
              <a:buNone/>
            </a:pPr>
            <a:r>
              <a:rPr lang="en-GB" dirty="0"/>
              <a:t>  age: 30,</a:t>
            </a:r>
          </a:p>
          <a:p>
            <a:pPr marL="0" indent="234950" algn="just">
              <a:buNone/>
            </a:pPr>
            <a:r>
              <a:rPr lang="en-GB" dirty="0"/>
              <a:t>  city: "New York"</a:t>
            </a:r>
          </a:p>
          <a:p>
            <a:pPr marL="0" indent="234950" algn="just">
              <a:buNone/>
            </a:pPr>
            <a:r>
              <a:rPr lang="en-GB" dirty="0"/>
              <a:t>};</a:t>
            </a:r>
          </a:p>
          <a:p>
            <a:pPr algn="just"/>
            <a:endParaRPr lang="en-GB" dirty="0"/>
          </a:p>
          <a:p>
            <a:pPr algn="just"/>
            <a:r>
              <a:rPr lang="en-GB" dirty="0" err="1"/>
              <a:t>document.getElementById</a:t>
            </a:r>
            <a:r>
              <a:rPr lang="en-GB" dirty="0"/>
              <a:t>("demo").</a:t>
            </a:r>
            <a:r>
              <a:rPr lang="en-GB" dirty="0" err="1"/>
              <a:t>innerHTML</a:t>
            </a:r>
            <a:r>
              <a:rPr lang="en-GB" dirty="0"/>
              <a:t> = person;</a:t>
            </a:r>
          </a:p>
        </p:txBody>
      </p:sp>
    </p:spTree>
    <p:extLst>
      <p:ext uri="{BB962C8B-B14F-4D97-AF65-F5344CB8AC3E}">
        <p14:creationId xmlns:p14="http://schemas.microsoft.com/office/powerpoint/2010/main" val="210739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a:xfrm>
            <a:off x="1200148" y="2886075"/>
            <a:ext cx="7687374" cy="3819525"/>
          </a:xfrm>
        </p:spPr>
        <p:txBody>
          <a:bodyPr/>
          <a:lstStyle/>
          <a:p>
            <a:pPr algn="just"/>
            <a:r>
              <a:rPr lang="en-IN" dirty="0"/>
              <a:t>understand concept of </a:t>
            </a:r>
            <a:r>
              <a:rPr lang="en-US" dirty="0"/>
              <a:t>JavaScript Objects.</a:t>
            </a:r>
            <a:r>
              <a:rPr lang="en-IN" dirty="0"/>
              <a:t> </a:t>
            </a:r>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EAFA-3F7E-4A94-8230-7714BC01C53A}"/>
              </a:ext>
            </a:extLst>
          </p:cNvPr>
          <p:cNvSpPr>
            <a:spLocks noGrp="1"/>
          </p:cNvSpPr>
          <p:nvPr>
            <p:ph type="title"/>
          </p:nvPr>
        </p:nvSpPr>
        <p:spPr>
          <a:xfrm>
            <a:off x="361950" y="1"/>
            <a:ext cx="8582025" cy="1041400"/>
          </a:xfrm>
        </p:spPr>
        <p:txBody>
          <a:bodyPr>
            <a:noAutofit/>
          </a:bodyPr>
          <a:lstStyle/>
          <a:p>
            <a:r>
              <a:rPr lang="en-US" dirty="0"/>
              <a:t>Some Common Solutions to Display JavaScript Objects are:</a:t>
            </a:r>
            <a:endParaRPr lang="en-GB" dirty="0"/>
          </a:p>
        </p:txBody>
      </p:sp>
      <p:sp>
        <p:nvSpPr>
          <p:cNvPr id="3" name="Content Placeholder 2">
            <a:extLst>
              <a:ext uri="{FF2B5EF4-FFF2-40B4-BE49-F238E27FC236}">
                <a16:creationId xmlns:a16="http://schemas.microsoft.com/office/drawing/2014/main" id="{BAFB76C1-219F-4887-BC1C-A9A546174B67}"/>
              </a:ext>
            </a:extLst>
          </p:cNvPr>
          <p:cNvSpPr>
            <a:spLocks noGrp="1"/>
          </p:cNvSpPr>
          <p:nvPr>
            <p:ph idx="1"/>
          </p:nvPr>
        </p:nvSpPr>
        <p:spPr>
          <a:xfrm>
            <a:off x="361950" y="1215484"/>
            <a:ext cx="8582025" cy="5480592"/>
          </a:xfrm>
        </p:spPr>
        <p:txBody>
          <a:bodyPr/>
          <a:lstStyle/>
          <a:p>
            <a:r>
              <a:rPr lang="en-US" sz="2800" dirty="0"/>
              <a:t>Displaying the Object Properties by name</a:t>
            </a:r>
          </a:p>
          <a:p>
            <a:r>
              <a:rPr lang="en-US" sz="2800" dirty="0"/>
              <a:t>Displaying the Object Properties in a Loop</a:t>
            </a:r>
          </a:p>
          <a:p>
            <a:r>
              <a:rPr lang="en-US" sz="2800" dirty="0"/>
              <a:t>Displaying the Object using </a:t>
            </a:r>
            <a:r>
              <a:rPr lang="en-US" sz="2800" dirty="0" err="1"/>
              <a:t>Object.values</a:t>
            </a:r>
            <a:r>
              <a:rPr lang="en-US" sz="2800" dirty="0"/>
              <a:t>()</a:t>
            </a:r>
          </a:p>
          <a:p>
            <a:r>
              <a:rPr lang="en-US" sz="2800" dirty="0"/>
              <a:t>Displaying the Object using </a:t>
            </a:r>
            <a:r>
              <a:rPr lang="en-US" sz="2800" dirty="0" err="1"/>
              <a:t>JSON.stringify</a:t>
            </a:r>
            <a:r>
              <a:rPr lang="en-US" sz="2800" dirty="0"/>
              <a:t>()</a:t>
            </a:r>
          </a:p>
        </p:txBody>
      </p:sp>
    </p:spTree>
    <p:extLst>
      <p:ext uri="{BB962C8B-B14F-4D97-AF65-F5344CB8AC3E}">
        <p14:creationId xmlns:p14="http://schemas.microsoft.com/office/powerpoint/2010/main" val="384359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8448-B4D1-4B39-BF53-C0DED4D9A1ED}"/>
              </a:ext>
            </a:extLst>
          </p:cNvPr>
          <p:cNvSpPr>
            <a:spLocks noGrp="1"/>
          </p:cNvSpPr>
          <p:nvPr>
            <p:ph type="title"/>
          </p:nvPr>
        </p:nvSpPr>
        <p:spPr>
          <a:xfrm>
            <a:off x="361950" y="1"/>
            <a:ext cx="8582025" cy="1041400"/>
          </a:xfrm>
        </p:spPr>
        <p:txBody>
          <a:bodyPr>
            <a:noAutofit/>
          </a:bodyPr>
          <a:lstStyle/>
          <a:p>
            <a:r>
              <a:rPr lang="en-US" dirty="0"/>
              <a:t>What are Advantage of Objects in JavaScript</a:t>
            </a:r>
            <a:endParaRPr lang="en-GB" dirty="0"/>
          </a:p>
        </p:txBody>
      </p:sp>
      <p:sp>
        <p:nvSpPr>
          <p:cNvPr id="3" name="Content Placeholder 2">
            <a:extLst>
              <a:ext uri="{FF2B5EF4-FFF2-40B4-BE49-F238E27FC236}">
                <a16:creationId xmlns:a16="http://schemas.microsoft.com/office/drawing/2014/main" id="{AC852D81-C0D6-4D91-BFE3-5F8678A10F65}"/>
              </a:ext>
            </a:extLst>
          </p:cNvPr>
          <p:cNvSpPr>
            <a:spLocks noGrp="1"/>
          </p:cNvSpPr>
          <p:nvPr>
            <p:ph idx="1"/>
          </p:nvPr>
        </p:nvSpPr>
        <p:spPr>
          <a:xfrm>
            <a:off x="361950" y="1204332"/>
            <a:ext cx="8582025" cy="5491743"/>
          </a:xfrm>
        </p:spPr>
        <p:txBody>
          <a:bodyPr>
            <a:normAutofit/>
          </a:bodyPr>
          <a:lstStyle/>
          <a:p>
            <a:pPr algn="just"/>
            <a:r>
              <a:rPr lang="en-US" sz="2800" dirty="0"/>
              <a:t>The advantages of using object literals to create objects include convenience, flexibility in declaration, and less code during declaration. You can drop an object literal anywhere in your program with no previous setup and it'll work, which can be very handy!</a:t>
            </a:r>
            <a:endParaRPr lang="en-GB" sz="2800" dirty="0"/>
          </a:p>
        </p:txBody>
      </p:sp>
    </p:spTree>
    <p:extLst>
      <p:ext uri="{BB962C8B-B14F-4D97-AF65-F5344CB8AC3E}">
        <p14:creationId xmlns:p14="http://schemas.microsoft.com/office/powerpoint/2010/main" val="246054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BCC9-C6FB-4F76-96DB-510B97AA5A91}"/>
              </a:ext>
            </a:extLst>
          </p:cNvPr>
          <p:cNvSpPr>
            <a:spLocks noGrp="1"/>
          </p:cNvSpPr>
          <p:nvPr>
            <p:ph type="title"/>
          </p:nvPr>
        </p:nvSpPr>
        <p:spPr>
          <a:xfrm>
            <a:off x="361950" y="1"/>
            <a:ext cx="8582025" cy="1041400"/>
          </a:xfrm>
        </p:spPr>
        <p:txBody>
          <a:bodyPr/>
          <a:lstStyle/>
          <a:p>
            <a:r>
              <a:rPr lang="en-GB" dirty="0"/>
              <a:t>Objects </a:t>
            </a:r>
          </a:p>
        </p:txBody>
      </p:sp>
      <p:sp>
        <p:nvSpPr>
          <p:cNvPr id="3" name="Content Placeholder 2">
            <a:extLst>
              <a:ext uri="{FF2B5EF4-FFF2-40B4-BE49-F238E27FC236}">
                <a16:creationId xmlns:a16="http://schemas.microsoft.com/office/drawing/2014/main" id="{79260D9F-CDFB-4B7B-92DF-8054AA3C7A3D}"/>
              </a:ext>
            </a:extLst>
          </p:cNvPr>
          <p:cNvSpPr>
            <a:spLocks noGrp="1"/>
          </p:cNvSpPr>
          <p:nvPr>
            <p:ph idx="1"/>
          </p:nvPr>
        </p:nvSpPr>
        <p:spPr>
          <a:xfrm>
            <a:off x="361950" y="1204332"/>
            <a:ext cx="8582025" cy="5491743"/>
          </a:xfrm>
        </p:spPr>
        <p:txBody>
          <a:bodyPr>
            <a:normAutofit/>
          </a:bodyPr>
          <a:lstStyle/>
          <a:p>
            <a:pPr algn="just"/>
            <a:r>
              <a:rPr lang="en-US" sz="2800" dirty="0"/>
              <a:t>In JavaScript, an object is a standalone entity, with properties and type. </a:t>
            </a:r>
          </a:p>
          <a:p>
            <a:pPr algn="just"/>
            <a:r>
              <a:rPr lang="en-US" sz="2800" dirty="0">
                <a:solidFill>
                  <a:srgbClr val="FF0000"/>
                </a:solidFill>
              </a:rPr>
              <a:t>Compare it with a cup, for example</a:t>
            </a:r>
            <a:r>
              <a:rPr lang="en-US" sz="2800" dirty="0"/>
              <a:t>. A cup is an object, with properties. A cup has a color, a design, weight, a material it is made of, etc. The same way, JavaScript objects can have properties, which define their characteristics.</a:t>
            </a:r>
            <a:endParaRPr lang="en-GB" sz="2800" dirty="0"/>
          </a:p>
        </p:txBody>
      </p:sp>
    </p:spTree>
    <p:extLst>
      <p:ext uri="{BB962C8B-B14F-4D97-AF65-F5344CB8AC3E}">
        <p14:creationId xmlns:p14="http://schemas.microsoft.com/office/powerpoint/2010/main" val="93016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a:xfrm>
            <a:off x="361950" y="1"/>
            <a:ext cx="8582025" cy="1041400"/>
          </a:xfrm>
        </p:spPr>
        <p:txBody>
          <a:bodyPr/>
          <a:lstStyle/>
          <a:p>
            <a:r>
              <a:rPr lang="en-US" dirty="0"/>
              <a:t>JavaScript Objects</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61950" y="1193180"/>
            <a:ext cx="8582025" cy="5502895"/>
          </a:xfrm>
        </p:spPr>
        <p:txBody>
          <a:bodyPr>
            <a:normAutofit/>
          </a:bodyPr>
          <a:lstStyle/>
          <a:p>
            <a:pPr algn="just"/>
            <a:r>
              <a:rPr lang="en-US" sz="2800" dirty="0"/>
              <a:t>In JavaScript, objects are king. If you understand objects, you understand JavaScript.</a:t>
            </a:r>
          </a:p>
          <a:p>
            <a:pPr algn="just"/>
            <a:r>
              <a:rPr lang="en-US" sz="2800" dirty="0"/>
              <a:t>In JavaScript, almost "everything" is an object.</a:t>
            </a:r>
          </a:p>
          <a:p>
            <a:pPr algn="just"/>
            <a:r>
              <a:rPr lang="en-US" sz="2800" dirty="0"/>
              <a:t>Booleans can be objects (if defined with the new keyword)</a:t>
            </a:r>
          </a:p>
          <a:p>
            <a:pPr algn="just"/>
            <a:r>
              <a:rPr lang="en-US" sz="2800" dirty="0"/>
              <a:t>Numbers can be objects (if defined with the new keyword)</a:t>
            </a:r>
          </a:p>
        </p:txBody>
      </p:sp>
    </p:spTree>
    <p:extLst>
      <p:ext uri="{BB962C8B-B14F-4D97-AF65-F5344CB8AC3E}">
        <p14:creationId xmlns:p14="http://schemas.microsoft.com/office/powerpoint/2010/main" val="421314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a:xfrm>
            <a:off x="361950" y="1"/>
            <a:ext cx="8582025" cy="1041400"/>
          </a:xfrm>
        </p:spPr>
        <p:txBody>
          <a:bodyPr/>
          <a:lstStyle/>
          <a:p>
            <a:r>
              <a:rPr lang="en-US" dirty="0"/>
              <a:t>JavaScript Objects</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61950" y="1193180"/>
            <a:ext cx="8582025" cy="5502895"/>
          </a:xfrm>
        </p:spPr>
        <p:txBody>
          <a:bodyPr>
            <a:normAutofit/>
          </a:bodyPr>
          <a:lstStyle/>
          <a:p>
            <a:pPr algn="just"/>
            <a:r>
              <a:rPr lang="en-US" sz="2800" dirty="0"/>
              <a:t>Strings can be objects (if defined with the new keyword)</a:t>
            </a:r>
          </a:p>
          <a:p>
            <a:pPr algn="just"/>
            <a:r>
              <a:rPr lang="en-US" sz="2800" dirty="0"/>
              <a:t>Dates are always objects</a:t>
            </a:r>
          </a:p>
          <a:p>
            <a:pPr algn="just"/>
            <a:r>
              <a:rPr lang="en-US" sz="2800" dirty="0" err="1"/>
              <a:t>Maths</a:t>
            </a:r>
            <a:r>
              <a:rPr lang="en-US" sz="2800" dirty="0"/>
              <a:t> are always objects</a:t>
            </a:r>
          </a:p>
          <a:p>
            <a:pPr algn="just"/>
            <a:r>
              <a:rPr lang="en-US" sz="2800" dirty="0"/>
              <a:t>Regular expressions are always objects</a:t>
            </a:r>
          </a:p>
        </p:txBody>
      </p:sp>
    </p:spTree>
    <p:extLst>
      <p:ext uri="{BB962C8B-B14F-4D97-AF65-F5344CB8AC3E}">
        <p14:creationId xmlns:p14="http://schemas.microsoft.com/office/powerpoint/2010/main" val="356919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CDD6-665E-4242-8632-3277626FFC5D}"/>
              </a:ext>
            </a:extLst>
          </p:cNvPr>
          <p:cNvSpPr>
            <a:spLocks noGrp="1"/>
          </p:cNvSpPr>
          <p:nvPr>
            <p:ph type="title"/>
          </p:nvPr>
        </p:nvSpPr>
        <p:spPr>
          <a:xfrm>
            <a:off x="361950" y="1"/>
            <a:ext cx="8582025" cy="1041400"/>
          </a:xfrm>
        </p:spPr>
        <p:txBody>
          <a:bodyPr>
            <a:normAutofit/>
          </a:bodyPr>
          <a:lstStyle/>
          <a:p>
            <a:r>
              <a:rPr lang="en-GB" dirty="0"/>
              <a:t>JavaScript Primitives</a:t>
            </a:r>
          </a:p>
        </p:txBody>
      </p:sp>
      <p:sp>
        <p:nvSpPr>
          <p:cNvPr id="3" name="Content Placeholder 2">
            <a:extLst>
              <a:ext uri="{FF2B5EF4-FFF2-40B4-BE49-F238E27FC236}">
                <a16:creationId xmlns:a16="http://schemas.microsoft.com/office/drawing/2014/main" id="{CD16D92B-8309-40E7-B117-6A69374CE4BC}"/>
              </a:ext>
            </a:extLst>
          </p:cNvPr>
          <p:cNvSpPr>
            <a:spLocks noGrp="1"/>
          </p:cNvSpPr>
          <p:nvPr>
            <p:ph idx="1"/>
          </p:nvPr>
        </p:nvSpPr>
        <p:spPr>
          <a:xfrm>
            <a:off x="361950" y="1204332"/>
            <a:ext cx="8582025" cy="5491743"/>
          </a:xfrm>
        </p:spPr>
        <p:txBody>
          <a:bodyPr>
            <a:normAutofit/>
          </a:bodyPr>
          <a:lstStyle/>
          <a:p>
            <a:pPr algn="just"/>
            <a:r>
              <a:rPr lang="en-US" dirty="0"/>
              <a:t>A primitive value is a value that has no properties or methods.</a:t>
            </a:r>
          </a:p>
          <a:p>
            <a:pPr algn="just"/>
            <a:r>
              <a:rPr lang="en-US" dirty="0"/>
              <a:t>A primitive data type is data that has a primitive value.</a:t>
            </a:r>
          </a:p>
          <a:p>
            <a:pPr algn="just"/>
            <a:r>
              <a:rPr lang="en-US" dirty="0"/>
              <a:t>JavaScript defines 5 types of primitive data types:</a:t>
            </a:r>
          </a:p>
          <a:p>
            <a:pPr lvl="1" algn="just"/>
            <a:r>
              <a:rPr lang="en-US" dirty="0"/>
              <a:t>string</a:t>
            </a:r>
          </a:p>
          <a:p>
            <a:pPr lvl="1" algn="just"/>
            <a:r>
              <a:rPr lang="en-US" dirty="0"/>
              <a:t>number</a:t>
            </a:r>
          </a:p>
          <a:p>
            <a:pPr lvl="1" algn="just"/>
            <a:r>
              <a:rPr lang="en-US" dirty="0" err="1"/>
              <a:t>boolean</a:t>
            </a:r>
            <a:endParaRPr lang="en-US" dirty="0"/>
          </a:p>
          <a:p>
            <a:pPr lvl="1" algn="just"/>
            <a:r>
              <a:rPr lang="en-US" dirty="0"/>
              <a:t>null</a:t>
            </a:r>
          </a:p>
          <a:p>
            <a:pPr lvl="1" algn="just"/>
            <a:r>
              <a:rPr lang="en-US" dirty="0"/>
              <a:t>undefined</a:t>
            </a:r>
            <a:endParaRPr lang="en-GB" dirty="0"/>
          </a:p>
        </p:txBody>
      </p:sp>
    </p:spTree>
    <p:extLst>
      <p:ext uri="{BB962C8B-B14F-4D97-AF65-F5344CB8AC3E}">
        <p14:creationId xmlns:p14="http://schemas.microsoft.com/office/powerpoint/2010/main" val="379666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CDD6-665E-4242-8632-3277626FFC5D}"/>
              </a:ext>
            </a:extLst>
          </p:cNvPr>
          <p:cNvSpPr>
            <a:spLocks noGrp="1"/>
          </p:cNvSpPr>
          <p:nvPr>
            <p:ph type="title"/>
          </p:nvPr>
        </p:nvSpPr>
        <p:spPr>
          <a:xfrm>
            <a:off x="361950" y="1"/>
            <a:ext cx="8582026" cy="1041400"/>
          </a:xfrm>
        </p:spPr>
        <p:txBody>
          <a:bodyPr/>
          <a:lstStyle/>
          <a:p>
            <a:r>
              <a:rPr lang="en-GB" dirty="0"/>
              <a:t>Primitive Values are Immutable</a:t>
            </a:r>
          </a:p>
        </p:txBody>
      </p:sp>
      <p:sp>
        <p:nvSpPr>
          <p:cNvPr id="3" name="Content Placeholder 2">
            <a:extLst>
              <a:ext uri="{FF2B5EF4-FFF2-40B4-BE49-F238E27FC236}">
                <a16:creationId xmlns:a16="http://schemas.microsoft.com/office/drawing/2014/main" id="{CD16D92B-8309-40E7-B117-6A69374CE4BC}"/>
              </a:ext>
            </a:extLst>
          </p:cNvPr>
          <p:cNvSpPr>
            <a:spLocks noGrp="1"/>
          </p:cNvSpPr>
          <p:nvPr>
            <p:ph idx="1"/>
          </p:nvPr>
        </p:nvSpPr>
        <p:spPr>
          <a:xfrm>
            <a:off x="361950" y="1204332"/>
            <a:ext cx="8582025" cy="5491743"/>
          </a:xfrm>
        </p:spPr>
        <p:txBody>
          <a:bodyPr>
            <a:normAutofit/>
          </a:bodyPr>
          <a:lstStyle/>
          <a:p>
            <a:pPr algn="just"/>
            <a:r>
              <a:rPr lang="en-US" sz="2800" dirty="0"/>
              <a:t>Primitive values are immutable (they are hardcoded and therefore cannot be changed).</a:t>
            </a:r>
          </a:p>
          <a:p>
            <a:pPr algn="just"/>
            <a:r>
              <a:rPr lang="en-US" sz="2800" dirty="0"/>
              <a:t>if x = 3.14, you can change the value of x. But you cannot change the value of 3.14.</a:t>
            </a:r>
            <a:endParaRPr lang="en-GB" sz="2800" dirty="0"/>
          </a:p>
        </p:txBody>
      </p:sp>
    </p:spTree>
    <p:extLst>
      <p:ext uri="{BB962C8B-B14F-4D97-AF65-F5344CB8AC3E}">
        <p14:creationId xmlns:p14="http://schemas.microsoft.com/office/powerpoint/2010/main" val="108473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CDD6-665E-4242-8632-3277626FFC5D}"/>
              </a:ext>
            </a:extLst>
          </p:cNvPr>
          <p:cNvSpPr>
            <a:spLocks noGrp="1"/>
          </p:cNvSpPr>
          <p:nvPr>
            <p:ph type="title"/>
          </p:nvPr>
        </p:nvSpPr>
        <p:spPr>
          <a:xfrm>
            <a:off x="361950" y="1"/>
            <a:ext cx="8582025" cy="1041400"/>
          </a:xfrm>
        </p:spPr>
        <p:txBody>
          <a:bodyPr/>
          <a:lstStyle/>
          <a:p>
            <a:r>
              <a:rPr lang="en-GB" dirty="0"/>
              <a:t>Objects are Variables</a:t>
            </a:r>
          </a:p>
        </p:txBody>
      </p:sp>
      <p:sp>
        <p:nvSpPr>
          <p:cNvPr id="3" name="Content Placeholder 2">
            <a:extLst>
              <a:ext uri="{FF2B5EF4-FFF2-40B4-BE49-F238E27FC236}">
                <a16:creationId xmlns:a16="http://schemas.microsoft.com/office/drawing/2014/main" id="{CD16D92B-8309-40E7-B117-6A69374CE4BC}"/>
              </a:ext>
            </a:extLst>
          </p:cNvPr>
          <p:cNvSpPr>
            <a:spLocks noGrp="1"/>
          </p:cNvSpPr>
          <p:nvPr>
            <p:ph idx="1"/>
          </p:nvPr>
        </p:nvSpPr>
        <p:spPr>
          <a:xfrm>
            <a:off x="361950" y="1215484"/>
            <a:ext cx="8582025" cy="5480592"/>
          </a:xfrm>
        </p:spPr>
        <p:txBody>
          <a:bodyPr>
            <a:normAutofit/>
          </a:bodyPr>
          <a:lstStyle/>
          <a:p>
            <a:pPr algn="just"/>
            <a:r>
              <a:rPr lang="en-GB" dirty="0"/>
              <a:t>JavaScript variables can contain single values:</a:t>
            </a:r>
          </a:p>
          <a:p>
            <a:pPr algn="just"/>
            <a:r>
              <a:rPr lang="en-GB" dirty="0"/>
              <a:t>Example</a:t>
            </a:r>
          </a:p>
          <a:p>
            <a:pPr algn="just"/>
            <a:r>
              <a:rPr lang="en-GB" dirty="0"/>
              <a:t>let person = "John Doe";</a:t>
            </a:r>
          </a:p>
          <a:p>
            <a:pPr algn="just"/>
            <a:r>
              <a:rPr lang="en-US" dirty="0"/>
              <a:t>JavaScript variables can also contain many values.</a:t>
            </a:r>
          </a:p>
          <a:p>
            <a:pPr algn="just"/>
            <a:r>
              <a:rPr lang="en-US" dirty="0"/>
              <a:t>Objects are variables too. But objects can contain many values.</a:t>
            </a:r>
          </a:p>
          <a:p>
            <a:pPr algn="just"/>
            <a:r>
              <a:rPr lang="en-US" dirty="0"/>
              <a:t>Object values are written as name : value pairs (name and value separated by a colon).</a:t>
            </a:r>
            <a:endParaRPr lang="en-GB" dirty="0"/>
          </a:p>
        </p:txBody>
      </p:sp>
    </p:spTree>
    <p:extLst>
      <p:ext uri="{BB962C8B-B14F-4D97-AF65-F5344CB8AC3E}">
        <p14:creationId xmlns:p14="http://schemas.microsoft.com/office/powerpoint/2010/main" val="241027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CDD6-665E-4242-8632-3277626FFC5D}"/>
              </a:ext>
            </a:extLst>
          </p:cNvPr>
          <p:cNvSpPr>
            <a:spLocks noGrp="1"/>
          </p:cNvSpPr>
          <p:nvPr>
            <p:ph type="title"/>
          </p:nvPr>
        </p:nvSpPr>
        <p:spPr>
          <a:xfrm>
            <a:off x="361950" y="1"/>
            <a:ext cx="8582025" cy="1041400"/>
          </a:xfrm>
        </p:spPr>
        <p:txBody>
          <a:bodyPr/>
          <a:lstStyle/>
          <a:p>
            <a:r>
              <a:rPr lang="en-GB" dirty="0"/>
              <a:t>Example</a:t>
            </a:r>
          </a:p>
        </p:txBody>
      </p:sp>
      <p:sp>
        <p:nvSpPr>
          <p:cNvPr id="3" name="Content Placeholder 2">
            <a:extLst>
              <a:ext uri="{FF2B5EF4-FFF2-40B4-BE49-F238E27FC236}">
                <a16:creationId xmlns:a16="http://schemas.microsoft.com/office/drawing/2014/main" id="{CD16D92B-8309-40E7-B117-6A69374CE4BC}"/>
              </a:ext>
            </a:extLst>
          </p:cNvPr>
          <p:cNvSpPr>
            <a:spLocks noGrp="1"/>
          </p:cNvSpPr>
          <p:nvPr>
            <p:ph idx="1"/>
          </p:nvPr>
        </p:nvSpPr>
        <p:spPr>
          <a:xfrm>
            <a:off x="361950" y="1215484"/>
            <a:ext cx="8582025" cy="5480592"/>
          </a:xfrm>
        </p:spPr>
        <p:txBody>
          <a:bodyPr>
            <a:normAutofit/>
          </a:bodyPr>
          <a:lstStyle/>
          <a:p>
            <a:r>
              <a:rPr lang="en-US" sz="2800" b="0" i="0" dirty="0">
                <a:solidFill>
                  <a:srgbClr val="0000CD"/>
                </a:solidFill>
                <a:effectLst/>
                <a:latin typeface="Consolas" panose="020B0609020204030204" pitchFamily="49" charset="0"/>
              </a:rPr>
              <a:t>let</a:t>
            </a:r>
            <a:r>
              <a:rPr lang="en-US" sz="2800" b="0" i="0" dirty="0">
                <a:solidFill>
                  <a:srgbClr val="000000"/>
                </a:solidFill>
                <a:effectLst/>
                <a:latin typeface="Consolas" panose="020B0609020204030204" pitchFamily="49" charset="0"/>
              </a:rPr>
              <a:t> person = {</a:t>
            </a:r>
            <a:r>
              <a:rPr lang="en-US" sz="2800" b="0" i="0" dirty="0" err="1">
                <a:solidFill>
                  <a:srgbClr val="000000"/>
                </a:solidFill>
                <a:effectLst/>
                <a:latin typeface="Consolas" panose="020B0609020204030204" pitchFamily="49" charset="0"/>
              </a:rPr>
              <a:t>firstName</a:t>
            </a:r>
            <a:r>
              <a:rPr lang="en-US" sz="2800" b="0" i="0" dirty="0">
                <a:solidFill>
                  <a:srgbClr val="000000"/>
                </a:solidFill>
                <a:effectLst/>
                <a:latin typeface="Consolas" panose="020B0609020204030204" pitchFamily="49" charset="0"/>
              </a:rPr>
              <a:t>:</a:t>
            </a:r>
            <a:r>
              <a:rPr lang="en-US" sz="2800" b="0" i="0" dirty="0">
                <a:solidFill>
                  <a:srgbClr val="A52A2A"/>
                </a:solidFill>
                <a:effectLst/>
                <a:latin typeface="Consolas" panose="020B0609020204030204" pitchFamily="49" charset="0"/>
              </a:rPr>
              <a:t>"John"</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lastName</a:t>
            </a:r>
            <a:r>
              <a:rPr lang="en-US" sz="2800" b="0" i="0" dirty="0">
                <a:solidFill>
                  <a:srgbClr val="000000"/>
                </a:solidFill>
                <a:effectLst/>
                <a:latin typeface="Consolas" panose="020B0609020204030204" pitchFamily="49" charset="0"/>
              </a:rPr>
              <a:t>:</a:t>
            </a:r>
            <a:r>
              <a:rPr lang="en-US" sz="2800" b="0" i="0" dirty="0">
                <a:solidFill>
                  <a:srgbClr val="A52A2A"/>
                </a:solidFill>
                <a:effectLst/>
                <a:latin typeface="Consolas" panose="020B0609020204030204" pitchFamily="49" charset="0"/>
              </a:rPr>
              <a:t>"Doe"</a:t>
            </a:r>
            <a:r>
              <a:rPr lang="en-US" sz="2800" b="0" i="0" dirty="0">
                <a:solidFill>
                  <a:srgbClr val="000000"/>
                </a:solidFill>
                <a:effectLst/>
                <a:latin typeface="Consolas" panose="020B0609020204030204" pitchFamily="49" charset="0"/>
              </a:rPr>
              <a:t>, age:</a:t>
            </a:r>
            <a:r>
              <a:rPr lang="en-US" sz="2800" b="0" i="0" dirty="0">
                <a:solidFill>
                  <a:srgbClr val="FF0000"/>
                </a:solidFill>
                <a:effectLst/>
                <a:latin typeface="Consolas" panose="020B0609020204030204" pitchFamily="49" charset="0"/>
              </a:rPr>
              <a:t>50</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eyeColor</a:t>
            </a:r>
            <a:r>
              <a:rPr lang="en-US" sz="2800" b="0" i="0" dirty="0">
                <a:solidFill>
                  <a:srgbClr val="000000"/>
                </a:solidFill>
                <a:effectLst/>
                <a:latin typeface="Consolas" panose="020B0609020204030204" pitchFamily="49" charset="0"/>
              </a:rPr>
              <a:t>:</a:t>
            </a:r>
            <a:r>
              <a:rPr lang="en-US" sz="2800" b="0" i="0" dirty="0">
                <a:solidFill>
                  <a:srgbClr val="A52A2A"/>
                </a:solidFill>
                <a:effectLst/>
                <a:latin typeface="Consolas" panose="020B0609020204030204" pitchFamily="49" charset="0"/>
              </a:rPr>
              <a:t>"blue"</a:t>
            </a:r>
            <a:r>
              <a:rPr lang="en-US" sz="2800" b="0" i="0" dirty="0">
                <a:solidFill>
                  <a:srgbClr val="000000"/>
                </a:solidFill>
                <a:effectLst/>
                <a:latin typeface="Consolas" panose="020B0609020204030204" pitchFamily="49" charset="0"/>
              </a:rPr>
              <a:t>};</a:t>
            </a:r>
            <a:endParaRPr lang="en-GB" sz="2800" dirty="0"/>
          </a:p>
        </p:txBody>
      </p:sp>
    </p:spTree>
    <p:extLst>
      <p:ext uri="{BB962C8B-B14F-4D97-AF65-F5344CB8AC3E}">
        <p14:creationId xmlns:p14="http://schemas.microsoft.com/office/powerpoint/2010/main" val="169979005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901</Words>
  <Application>Microsoft Office PowerPoint</Application>
  <PresentationFormat>On-screen Show (4:3)</PresentationFormat>
  <Paragraphs>104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Bahnschrift</vt:lpstr>
      <vt:lpstr>Bahnschrift SemiBold</vt:lpstr>
      <vt:lpstr>Consolas</vt:lpstr>
      <vt:lpstr>1_Office Theme</vt:lpstr>
      <vt:lpstr>PowerPoint Presentation</vt:lpstr>
      <vt:lpstr>PowerPoint Presentation</vt:lpstr>
      <vt:lpstr>Objects </vt:lpstr>
      <vt:lpstr>JavaScript Objects</vt:lpstr>
      <vt:lpstr>JavaScript Objects</vt:lpstr>
      <vt:lpstr>JavaScript Primitives</vt:lpstr>
      <vt:lpstr>Primitive Values are Immutable</vt:lpstr>
      <vt:lpstr>Objects are Variables</vt:lpstr>
      <vt:lpstr>Example</vt:lpstr>
      <vt:lpstr>Object Properties</vt:lpstr>
      <vt:lpstr>Object Methods</vt:lpstr>
      <vt:lpstr>Creating a JavaScript Object</vt:lpstr>
      <vt:lpstr>Using an Object Literal</vt:lpstr>
      <vt:lpstr>Example</vt:lpstr>
      <vt:lpstr>Using the JavaScript Keyword new</vt:lpstr>
      <vt:lpstr>JavaScript Objects are Mutable</vt:lpstr>
      <vt:lpstr>JavaScript Objects are Mutable</vt:lpstr>
      <vt:lpstr>Example</vt:lpstr>
      <vt:lpstr>How to Display JavaScript Objects?</vt:lpstr>
      <vt:lpstr>Some Common Solutions to Display JavaScript Objects are:</vt:lpstr>
      <vt:lpstr>What are Advantage of Objects in JavaScript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rakesh47558@gmail.com</cp:lastModifiedBy>
  <cp:revision>39</cp:revision>
  <dcterms:created xsi:type="dcterms:W3CDTF">2020-12-18T18:59:12Z</dcterms:created>
  <dcterms:modified xsi:type="dcterms:W3CDTF">2022-02-21T05:08:05Z</dcterms:modified>
</cp:coreProperties>
</file>