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9144000"/>
  <p:notesSz cx="6858000" cy="9144000"/>
  <p:embeddedFontLst>
    <p:embeddedFont>
      <p:font typeface="Quattrocento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7" roundtripDataSignature="AMtx7mjldkuL2sNRqb8wXazKXUccxMC2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QuattrocentoSans-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QuattrocentoSans-italic.fntdata"/><Relationship Id="rId12" Type="http://schemas.openxmlformats.org/officeDocument/2006/relationships/slide" Target="slides/slide8.xml"/><Relationship Id="rId34" Type="http://schemas.openxmlformats.org/officeDocument/2006/relationships/font" Target="fonts/QuattrocentoSans-bold.fntdata"/><Relationship Id="rId15" Type="http://schemas.openxmlformats.org/officeDocument/2006/relationships/slide" Target="slides/slide11.xml"/><Relationship Id="rId37" Type="http://customschemas.google.com/relationships/presentationmetadata" Target="metadata"/><Relationship Id="rId14" Type="http://schemas.openxmlformats.org/officeDocument/2006/relationships/slide" Target="slides/slide10.xml"/><Relationship Id="rId36" Type="http://schemas.openxmlformats.org/officeDocument/2006/relationships/font" Target="fonts/QuattrocentoSans-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FAFAFC"/>
        </a:solidFill>
      </p:bgPr>
    </p:bg>
    <p:spTree>
      <p:nvGrpSpPr>
        <p:cNvPr id="11" name="Shape 11"/>
        <p:cNvGrpSpPr/>
        <p:nvPr/>
      </p:nvGrpSpPr>
      <p:grpSpPr>
        <a:xfrm>
          <a:off x="0" y="0"/>
          <a:ext cx="0" cy="0"/>
          <a:chOff x="0" y="0"/>
          <a:chExt cx="0" cy="0"/>
        </a:xfrm>
      </p:grpSpPr>
      <p:pic>
        <p:nvPicPr>
          <p:cNvPr descr="Why is Web Technology Important? - Eternal Organizer" id="12" name="Google Shape;12;p30"/>
          <p:cNvPicPr preferRelativeResize="0"/>
          <p:nvPr/>
        </p:nvPicPr>
        <p:blipFill rotWithShape="1">
          <a:blip r:embed="rId2">
            <a:alphaModFix/>
          </a:blip>
          <a:srcRect b="0" l="0" r="0" t="0"/>
          <a:stretch/>
        </p:blipFill>
        <p:spPr>
          <a:xfrm>
            <a:off x="0" y="0"/>
            <a:ext cx="9157750" cy="6858000"/>
          </a:xfrm>
          <a:prstGeom prst="rect">
            <a:avLst/>
          </a:prstGeom>
          <a:noFill/>
          <a:ln>
            <a:noFill/>
          </a:ln>
        </p:spPr>
      </p:pic>
      <p:sp>
        <p:nvSpPr>
          <p:cNvPr id="13" name="Google Shape;13;p30"/>
          <p:cNvSpPr/>
          <p:nvPr/>
        </p:nvSpPr>
        <p:spPr>
          <a:xfrm>
            <a:off x="-6688" y="0"/>
            <a:ext cx="9144000" cy="6858000"/>
          </a:xfrm>
          <a:prstGeom prst="rect">
            <a:avLst/>
          </a:prstGeom>
          <a:gradFill>
            <a:gsLst>
              <a:gs pos="0">
                <a:srgbClr val="3A6FCD">
                  <a:alpha val="15686"/>
                </a:srgbClr>
              </a:gs>
              <a:gs pos="54000">
                <a:srgbClr val="ED7D31">
                  <a:alpha val="20784"/>
                </a:srgbClr>
              </a:gs>
              <a:gs pos="96000">
                <a:srgbClr val="DBDBDB"/>
              </a:gs>
              <a:gs pos="100000">
                <a:srgbClr val="DBDBDB"/>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 name="Google Shape;14;p30"/>
          <p:cNvSpPr/>
          <p:nvPr/>
        </p:nvSpPr>
        <p:spPr>
          <a:xfrm rot="10800000">
            <a:off x="1175712" y="6183220"/>
            <a:ext cx="2916000" cy="540000"/>
          </a:xfrm>
          <a:custGeom>
            <a:rect b="b" l="l" r="r" t="t"/>
            <a:pathLst>
              <a:path extrusionOk="0" h="723275" w="2957219">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E3E3E3"/>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 name="Google Shape;15;p30"/>
          <p:cNvSpPr txBox="1"/>
          <p:nvPr/>
        </p:nvSpPr>
        <p:spPr>
          <a:xfrm>
            <a:off x="1014186" y="6246925"/>
            <a:ext cx="3122496" cy="43088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2200" u="none" cap="none" strike="noStrike">
                <a:solidFill>
                  <a:srgbClr val="2A3249"/>
                </a:solidFill>
                <a:latin typeface="Arial"/>
                <a:ea typeface="Arial"/>
                <a:cs typeface="Arial"/>
                <a:sym typeface="Arial"/>
              </a:rPr>
              <a:t>Associate Professor</a:t>
            </a:r>
            <a:endParaRPr/>
          </a:p>
        </p:txBody>
      </p:sp>
      <p:sp>
        <p:nvSpPr>
          <p:cNvPr id="16" name="Google Shape;16;p30"/>
          <p:cNvSpPr/>
          <p:nvPr/>
        </p:nvSpPr>
        <p:spPr>
          <a:xfrm>
            <a:off x="0" y="1037060"/>
            <a:ext cx="3028950" cy="830997"/>
          </a:xfrm>
          <a:prstGeom prst="round1Rect">
            <a:avLst>
              <a:gd fmla="val 26743" name="adj"/>
            </a:avLst>
          </a:prstGeom>
          <a:solidFill>
            <a:schemeClr val="lt1"/>
          </a:solidFill>
          <a:ln cap="flat" cmpd="sng" w="38100">
            <a:solidFill>
              <a:srgbClr val="2A324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800" u="none" cap="none" strike="noStrike">
                <a:solidFill>
                  <a:srgbClr val="2A3249"/>
                </a:solidFill>
                <a:latin typeface="Arial"/>
                <a:ea typeface="Arial"/>
                <a:cs typeface="Arial"/>
                <a:sym typeface="Arial"/>
              </a:rPr>
              <a:t>ECAP472</a:t>
            </a:r>
            <a:endParaRPr/>
          </a:p>
        </p:txBody>
      </p:sp>
      <p:grpSp>
        <p:nvGrpSpPr>
          <p:cNvPr id="17" name="Google Shape;17;p30"/>
          <p:cNvGrpSpPr/>
          <p:nvPr/>
        </p:nvGrpSpPr>
        <p:grpSpPr>
          <a:xfrm>
            <a:off x="9542" y="1773019"/>
            <a:ext cx="5251703" cy="1446550"/>
            <a:chOff x="1109436" y="3091879"/>
            <a:chExt cx="4449031" cy="1446550"/>
          </a:xfrm>
        </p:grpSpPr>
        <p:sp>
          <p:nvSpPr>
            <p:cNvPr id="18" name="Google Shape;18;p30"/>
            <p:cNvSpPr/>
            <p:nvPr/>
          </p:nvSpPr>
          <p:spPr>
            <a:xfrm rot="5400000">
              <a:off x="2767547" y="1590638"/>
              <a:ext cx="1132809" cy="4449030"/>
            </a:xfrm>
            <a:prstGeom prst="round1Rect">
              <a:avLst>
                <a:gd fmla="val 28439" name="adj"/>
              </a:avLst>
            </a:prstGeom>
            <a:solidFill>
              <a:srgbClr val="2A3249"/>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30"/>
            <p:cNvSpPr txBox="1"/>
            <p:nvPr/>
          </p:nvSpPr>
          <p:spPr>
            <a:xfrm>
              <a:off x="1109436" y="3091879"/>
              <a:ext cx="4449031" cy="144655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0" i="0" lang="en-US" sz="4400" u="none" cap="small" strike="noStrike">
                  <a:solidFill>
                    <a:schemeClr val="lt1"/>
                  </a:solidFill>
                  <a:latin typeface="Arial"/>
                  <a:ea typeface="Arial"/>
                  <a:cs typeface="Arial"/>
                  <a:sym typeface="Arial"/>
                </a:rPr>
                <a:t>Web Technologies</a:t>
              </a:r>
              <a:endParaRPr/>
            </a:p>
          </p:txBody>
        </p:sp>
      </p:grpSp>
      <p:grpSp>
        <p:nvGrpSpPr>
          <p:cNvPr id="20" name="Google Shape;20;p30"/>
          <p:cNvGrpSpPr/>
          <p:nvPr/>
        </p:nvGrpSpPr>
        <p:grpSpPr>
          <a:xfrm>
            <a:off x="195423" y="5604518"/>
            <a:ext cx="3947738" cy="546850"/>
            <a:chOff x="426720" y="4559594"/>
            <a:chExt cx="4084544" cy="546850"/>
          </a:xfrm>
        </p:grpSpPr>
        <p:sp>
          <p:nvSpPr>
            <p:cNvPr id="21" name="Google Shape;21;p30"/>
            <p:cNvSpPr/>
            <p:nvPr/>
          </p:nvSpPr>
          <p:spPr>
            <a:xfrm>
              <a:off x="426720" y="4566444"/>
              <a:ext cx="4084544" cy="540000"/>
            </a:xfrm>
            <a:custGeom>
              <a:rect b="b" l="l" r="r" t="t"/>
              <a:pathLst>
                <a:path extrusionOk="0" h="723275" w="2957219">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2A3249"/>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 name="Google Shape;22;p30"/>
            <p:cNvSpPr txBox="1"/>
            <p:nvPr/>
          </p:nvSpPr>
          <p:spPr>
            <a:xfrm>
              <a:off x="426720" y="4559594"/>
              <a:ext cx="387449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lt1"/>
                  </a:solidFill>
                  <a:latin typeface="Arial"/>
                  <a:ea typeface="Arial"/>
                  <a:cs typeface="Arial"/>
                  <a:sym typeface="Arial"/>
                </a:rPr>
                <a:t>Dr. Pritpal Singh</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3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3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bg>
      <p:bgPr>
        <a:blipFill>
          <a:blip r:embed="rId2">
            <a:alphaModFix amt="15000"/>
          </a:blip>
          <a:stretch>
            <a:fillRect/>
          </a:stretch>
        </a:blipFill>
      </p:bgPr>
    </p:bg>
    <p:spTree>
      <p:nvGrpSpPr>
        <p:cNvPr id="69" name="Shape 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4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41"/>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3" name="Google Shape;73;p41"/>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4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42"/>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42"/>
          <p:cNvSpPr/>
          <p:nvPr>
            <p:ph idx="2" type="pic"/>
          </p:nvPr>
        </p:nvSpPr>
        <p:spPr>
          <a:xfrm>
            <a:off x="3887391" y="987426"/>
            <a:ext cx="4629150" cy="4873625"/>
          </a:xfrm>
          <a:prstGeom prst="rect">
            <a:avLst/>
          </a:prstGeom>
          <a:noFill/>
          <a:ln>
            <a:noFill/>
          </a:ln>
        </p:spPr>
      </p:sp>
      <p:sp>
        <p:nvSpPr>
          <p:cNvPr id="80" name="Google Shape;80;p42"/>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1" name="Google Shape;81;p4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4" name="Shape 84"/>
        <p:cNvGrpSpPr/>
        <p:nvPr/>
      </p:nvGrpSpPr>
      <p:grpSpPr>
        <a:xfrm>
          <a:off x="0" y="0"/>
          <a:ext cx="0" cy="0"/>
          <a:chOff x="0" y="0"/>
          <a:chExt cx="0" cy="0"/>
        </a:xfrm>
      </p:grpSpPr>
      <p:sp>
        <p:nvSpPr>
          <p:cNvPr id="85" name="Google Shape;85;p4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43"/>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4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0" name="Shape 90"/>
        <p:cNvGrpSpPr/>
        <p:nvPr/>
      </p:nvGrpSpPr>
      <p:grpSpPr>
        <a:xfrm>
          <a:off x="0" y="0"/>
          <a:ext cx="0" cy="0"/>
          <a:chOff x="0" y="0"/>
          <a:chExt cx="0" cy="0"/>
        </a:xfrm>
      </p:grpSpPr>
      <p:sp>
        <p:nvSpPr>
          <p:cNvPr id="91" name="Google Shape;91;p44"/>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44"/>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4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utcome">
  <p:cSld name="Learning Outcome">
    <p:bg>
      <p:bgPr>
        <a:blipFill rotWithShape="1">
          <a:blip r:embed="rId2">
            <a:alphaModFix amt="15000"/>
          </a:blip>
          <a:tile algn="tl" flip="none" tx="0" sx="100000" ty="0" sy="100000"/>
        </a:blipFill>
      </p:bgPr>
    </p:bg>
    <p:spTree>
      <p:nvGrpSpPr>
        <p:cNvPr id="23" name="Shape 23"/>
        <p:cNvGrpSpPr/>
        <p:nvPr/>
      </p:nvGrpSpPr>
      <p:grpSpPr>
        <a:xfrm>
          <a:off x="0" y="0"/>
          <a:ext cx="0" cy="0"/>
          <a:chOff x="0" y="0"/>
          <a:chExt cx="0" cy="0"/>
        </a:xfrm>
      </p:grpSpPr>
      <p:sp>
        <p:nvSpPr>
          <p:cNvPr id="24" name="Google Shape;24;p31"/>
          <p:cNvSpPr/>
          <p:nvPr/>
        </p:nvSpPr>
        <p:spPr>
          <a:xfrm>
            <a:off x="0" y="0"/>
            <a:ext cx="9144000" cy="2171700"/>
          </a:xfrm>
          <a:prstGeom prst="rect">
            <a:avLst/>
          </a:prstGeom>
          <a:gradFill>
            <a:gsLst>
              <a:gs pos="0">
                <a:srgbClr val="9CC2E5"/>
              </a:gs>
              <a:gs pos="39000">
                <a:srgbClr val="174B8B"/>
              </a:gs>
              <a:gs pos="78000">
                <a:srgbClr val="002060"/>
              </a:gs>
              <a:gs pos="100000">
                <a:srgbClr val="002060"/>
              </a:gs>
            </a:gsLst>
            <a:lin ang="10800000" scaled="0"/>
          </a:gra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 name="Google Shape;25;p31"/>
          <p:cNvSpPr txBox="1"/>
          <p:nvPr>
            <p:ph idx="1" type="body"/>
          </p:nvPr>
        </p:nvSpPr>
        <p:spPr>
          <a:xfrm>
            <a:off x="1200148" y="2886075"/>
            <a:ext cx="7315201" cy="3819525"/>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rgbClr val="002060"/>
              </a:buClr>
              <a:buSzPts val="2800"/>
              <a:buChar char="•"/>
              <a:defRPr/>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Bullseye outline" id="26" name="Google Shape;26;p31"/>
          <p:cNvPicPr preferRelativeResize="0"/>
          <p:nvPr/>
        </p:nvPicPr>
        <p:blipFill rotWithShape="1">
          <a:blip r:embed="rId3">
            <a:alphaModFix/>
          </a:blip>
          <a:srcRect b="0" l="0" r="0" t="0"/>
          <a:stretch/>
        </p:blipFill>
        <p:spPr>
          <a:xfrm>
            <a:off x="6896412" y="38411"/>
            <a:ext cx="2094875" cy="2094875"/>
          </a:xfrm>
          <a:prstGeom prst="rect">
            <a:avLst/>
          </a:prstGeom>
          <a:noFill/>
          <a:ln>
            <a:noFill/>
          </a:ln>
          <a:effectLst>
            <a:outerShdw blurRad="50800" rotWithShape="0" algn="tl" dir="2700000" dist="38100">
              <a:srgbClr val="000000">
                <a:alpha val="40000"/>
              </a:srgbClr>
            </a:outerShdw>
          </a:effectLst>
        </p:spPr>
      </p:pic>
      <p:sp>
        <p:nvSpPr>
          <p:cNvPr id="27" name="Google Shape;27;p31"/>
          <p:cNvSpPr txBox="1"/>
          <p:nvPr/>
        </p:nvSpPr>
        <p:spPr>
          <a:xfrm>
            <a:off x="628650" y="2267277"/>
            <a:ext cx="73152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2060"/>
                </a:solidFill>
                <a:latin typeface="Arial"/>
                <a:ea typeface="Arial"/>
                <a:cs typeface="Arial"/>
                <a:sym typeface="Arial"/>
              </a:rPr>
              <a:t>After this lecture, you will be able to</a:t>
            </a:r>
            <a:endParaRPr/>
          </a:p>
        </p:txBody>
      </p:sp>
      <p:sp>
        <p:nvSpPr>
          <p:cNvPr id="28" name="Google Shape;28;p31"/>
          <p:cNvSpPr txBox="1"/>
          <p:nvPr/>
        </p:nvSpPr>
        <p:spPr>
          <a:xfrm>
            <a:off x="628650" y="317200"/>
            <a:ext cx="2800350" cy="153729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ABF1CF"/>
              </a:buClr>
              <a:buSzPts val="4400"/>
              <a:buFont typeface="Arial"/>
              <a:buNone/>
            </a:pPr>
            <a:r>
              <a:rPr lang="en-US" sz="4400">
                <a:solidFill>
                  <a:srgbClr val="ABF1CF"/>
                </a:solidFill>
                <a:latin typeface="Arial"/>
                <a:ea typeface="Arial"/>
                <a:cs typeface="Arial"/>
                <a:sym typeface="Arial"/>
              </a:rPr>
              <a:t>Learning Outcomes</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rotWithShape="1">
          <a:blip r:embed="rId2">
            <a:alphaModFix amt="15000"/>
          </a:blip>
          <a:tile algn="tl" flip="none" tx="0" sx="100000" ty="0" sy="100000"/>
        </a:blipFill>
      </p:bgPr>
    </p:bg>
    <p:spTree>
      <p:nvGrpSpPr>
        <p:cNvPr id="29" name="Shape 29"/>
        <p:cNvGrpSpPr/>
        <p:nvPr/>
      </p:nvGrpSpPr>
      <p:grpSpPr>
        <a:xfrm>
          <a:off x="0" y="0"/>
          <a:ext cx="0" cy="0"/>
          <a:chOff x="0" y="0"/>
          <a:chExt cx="0" cy="0"/>
        </a:xfrm>
      </p:grpSpPr>
      <p:sp>
        <p:nvSpPr>
          <p:cNvPr id="30" name="Google Shape;30;p32"/>
          <p:cNvSpPr/>
          <p:nvPr/>
        </p:nvSpPr>
        <p:spPr>
          <a:xfrm>
            <a:off x="0" y="1"/>
            <a:ext cx="9144000" cy="10414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 name="Google Shape;31;p32"/>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BF1CF"/>
              </a:buClr>
              <a:buSzPts val="3600"/>
              <a:buFont typeface="Arial"/>
              <a:buNone/>
              <a:defRPr sz="3600">
                <a:solidFill>
                  <a:srgbClr val="ABF1CF"/>
                </a:solidFill>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2"/>
          <p:cNvSpPr txBox="1"/>
          <p:nvPr>
            <p:ph idx="1" type="body"/>
          </p:nvPr>
        </p:nvSpPr>
        <p:spPr>
          <a:xfrm>
            <a:off x="471055" y="1204402"/>
            <a:ext cx="8215746" cy="5581596"/>
          </a:xfrm>
          <a:prstGeom prst="rect">
            <a:avLst/>
          </a:prstGeom>
          <a:noFill/>
          <a:ln>
            <a:noFill/>
          </a:ln>
        </p:spPr>
        <p:txBody>
          <a:bodyPr anchorCtr="0" anchor="t" bIns="45700" lIns="91425" spcFirstLastPara="1" rIns="91425" wrap="square" tIns="45700">
            <a:normAutofit/>
          </a:bodyPr>
          <a:lstStyle>
            <a:lvl1pPr indent="-393700" lvl="0" marL="457200" algn="l">
              <a:lnSpc>
                <a:spcPct val="150000"/>
              </a:lnSpc>
              <a:spcBef>
                <a:spcPts val="1000"/>
              </a:spcBef>
              <a:spcAft>
                <a:spcPts val="0"/>
              </a:spcAft>
              <a:buClr>
                <a:srgbClr val="002060"/>
              </a:buClr>
              <a:buSzPts val="2600"/>
              <a:buChar char="•"/>
              <a:defRPr sz="2600"/>
            </a:lvl1pPr>
            <a:lvl2pPr indent="-381000" lvl="1" marL="914400" algn="l">
              <a:lnSpc>
                <a:spcPct val="90000"/>
              </a:lnSpc>
              <a:spcBef>
                <a:spcPts val="500"/>
              </a:spcBef>
              <a:spcAft>
                <a:spcPts val="0"/>
              </a:spcAft>
              <a:buClr>
                <a:srgbClr val="00203F"/>
              </a:buClr>
              <a:buSzPts val="2400"/>
              <a:buChar char="•"/>
              <a:defRPr/>
            </a:lvl2pPr>
            <a:lvl3pPr indent="-355600" lvl="2" marL="1371600" algn="l">
              <a:lnSpc>
                <a:spcPct val="90000"/>
              </a:lnSpc>
              <a:spcBef>
                <a:spcPts val="500"/>
              </a:spcBef>
              <a:spcAft>
                <a:spcPts val="0"/>
              </a:spcAft>
              <a:buClr>
                <a:srgbClr val="00203F"/>
              </a:buClr>
              <a:buSzPts val="2000"/>
              <a:buChar char="•"/>
              <a:defRPr/>
            </a:lvl3pPr>
            <a:lvl4pPr indent="-342900" lvl="3" marL="1828800" algn="l">
              <a:lnSpc>
                <a:spcPct val="90000"/>
              </a:lnSpc>
              <a:spcBef>
                <a:spcPts val="500"/>
              </a:spcBef>
              <a:spcAft>
                <a:spcPts val="0"/>
              </a:spcAft>
              <a:buClr>
                <a:srgbClr val="00203F"/>
              </a:buClr>
              <a:buSzPts val="1800"/>
              <a:buChar char="•"/>
              <a:defRPr/>
            </a:lvl4pPr>
            <a:lvl5pPr indent="-342900" lvl="4" marL="2286000" algn="l">
              <a:lnSpc>
                <a:spcPct val="90000"/>
              </a:lnSpc>
              <a:spcBef>
                <a:spcPts val="500"/>
              </a:spcBef>
              <a:spcAft>
                <a:spcPts val="0"/>
              </a:spcAft>
              <a:buClr>
                <a:srgbClr val="0020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2"/>
          <p:cNvSpPr/>
          <p:nvPr/>
        </p:nvSpPr>
        <p:spPr>
          <a:xfrm>
            <a:off x="0" y="1104901"/>
            <a:ext cx="9144000" cy="360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bg>
      <p:bgPr>
        <a:gradFill>
          <a:gsLst>
            <a:gs pos="0">
              <a:srgbClr val="002060"/>
            </a:gs>
            <a:gs pos="31000">
              <a:srgbClr val="002060"/>
            </a:gs>
            <a:gs pos="56648">
              <a:srgbClr val="25467F"/>
            </a:gs>
            <a:gs pos="84000">
              <a:srgbClr val="284982"/>
            </a:gs>
            <a:gs pos="100000">
              <a:srgbClr val="4F72A3"/>
            </a:gs>
          </a:gsLst>
          <a:path path="circle">
            <a:fillToRect l="100%" t="100%"/>
          </a:path>
          <a:tileRect b="-100%" r="-100%"/>
        </a:gradFill>
      </p:bgPr>
    </p:bg>
    <p:spTree>
      <p:nvGrpSpPr>
        <p:cNvPr id="35" name="Shape 35"/>
        <p:cNvGrpSpPr/>
        <p:nvPr/>
      </p:nvGrpSpPr>
      <p:grpSpPr>
        <a:xfrm>
          <a:off x="0" y="0"/>
          <a:ext cx="0" cy="0"/>
          <a:chOff x="0" y="0"/>
          <a:chExt cx="0" cy="0"/>
        </a:xfrm>
      </p:grpSpPr>
      <p:sp>
        <p:nvSpPr>
          <p:cNvPr id="36" name="Google Shape;36;p34"/>
          <p:cNvSpPr txBox="1"/>
          <p:nvPr/>
        </p:nvSpPr>
        <p:spPr>
          <a:xfrm>
            <a:off x="1620711" y="2967335"/>
            <a:ext cx="590257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400">
                <a:solidFill>
                  <a:schemeClr val="lt1"/>
                </a:solidFill>
                <a:latin typeface="Arial"/>
                <a:ea typeface="Arial"/>
                <a:cs typeface="Arial"/>
                <a:sym typeface="Arial"/>
              </a:rPr>
              <a:t>That’s all for now…</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hile)">
  <p:cSld name="Title and Content (While)">
    <p:spTree>
      <p:nvGrpSpPr>
        <p:cNvPr id="37" name="Shape 37"/>
        <p:cNvGrpSpPr/>
        <p:nvPr/>
      </p:nvGrpSpPr>
      <p:grpSpPr>
        <a:xfrm>
          <a:off x="0" y="0"/>
          <a:ext cx="0" cy="0"/>
          <a:chOff x="0" y="0"/>
          <a:chExt cx="0" cy="0"/>
        </a:xfrm>
      </p:grpSpPr>
      <p:sp>
        <p:nvSpPr>
          <p:cNvPr id="38" name="Google Shape;38;p35"/>
          <p:cNvSpPr/>
          <p:nvPr/>
        </p:nvSpPr>
        <p:spPr>
          <a:xfrm>
            <a:off x="0" y="1"/>
            <a:ext cx="9144000" cy="10414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 name="Google Shape;39;p35"/>
          <p:cNvSpPr/>
          <p:nvPr/>
        </p:nvSpPr>
        <p:spPr>
          <a:xfrm>
            <a:off x="0" y="1104901"/>
            <a:ext cx="9144000" cy="36000"/>
          </a:xfrm>
          <a:prstGeom prst="rect">
            <a:avLst/>
          </a:prstGeom>
          <a:solidFill>
            <a:srgbClr val="002060"/>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 name="Google Shape;40;p35"/>
          <p:cNvSpPr txBox="1"/>
          <p:nvPr>
            <p:ph type="title"/>
          </p:nvPr>
        </p:nvSpPr>
        <p:spPr>
          <a:xfrm>
            <a:off x="471054" y="0"/>
            <a:ext cx="8672945" cy="103290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ABF1CF"/>
              </a:buClr>
              <a:buSzPts val="3600"/>
              <a:buFont typeface="Arial"/>
              <a:buNone/>
              <a:defRPr sz="3600">
                <a:solidFill>
                  <a:srgbClr val="ABF1CF"/>
                </a:solidFill>
              </a:defRPr>
            </a:lvl1pPr>
            <a:lvl2pPr lvl="1">
              <a:spcBef>
                <a:spcPts val="6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35"/>
          <p:cNvSpPr txBox="1"/>
          <p:nvPr>
            <p:ph idx="1" type="body"/>
          </p:nvPr>
        </p:nvSpPr>
        <p:spPr>
          <a:xfrm>
            <a:off x="471054" y="1184560"/>
            <a:ext cx="8229601" cy="5601439"/>
          </a:xfrm>
          <a:prstGeom prst="rect">
            <a:avLst/>
          </a:prstGeom>
          <a:noFill/>
          <a:ln>
            <a:noFill/>
          </a:ln>
        </p:spPr>
        <p:txBody>
          <a:bodyPr anchorCtr="0" anchor="t" bIns="45700" lIns="91425" spcFirstLastPara="1" rIns="91425" wrap="square" tIns="45700">
            <a:normAutofit/>
          </a:bodyPr>
          <a:lstStyle>
            <a:lvl1pPr indent="-393700" lvl="0" marL="457200" algn="l">
              <a:lnSpc>
                <a:spcPct val="90000"/>
              </a:lnSpc>
              <a:spcBef>
                <a:spcPts val="1000"/>
              </a:spcBef>
              <a:spcAft>
                <a:spcPts val="0"/>
              </a:spcAft>
              <a:buClr>
                <a:schemeClr val="dk1"/>
              </a:buClr>
              <a:buSzPts val="2600"/>
              <a:buChar char="•"/>
              <a:defRPr sz="2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36"/>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36"/>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5" name="Google Shape;45;p3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3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37"/>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7"/>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3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38"/>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38"/>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38"/>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8"/>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38"/>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3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2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2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0"/>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JavaScript For Loop</a:t>
            </a:r>
            <a:endParaRPr/>
          </a:p>
        </p:txBody>
      </p:sp>
      <p:sp>
        <p:nvSpPr>
          <p:cNvPr id="182" name="Google Shape;182;p10"/>
          <p:cNvSpPr txBox="1"/>
          <p:nvPr>
            <p:ph idx="1" type="body"/>
          </p:nvPr>
        </p:nvSpPr>
        <p:spPr>
          <a:xfrm>
            <a:off x="471055" y="1204402"/>
            <a:ext cx="8215746" cy="5581596"/>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lang="en-US" sz="2800"/>
              <a:t>Loops can execute a block of code a number of times.</a:t>
            </a:r>
            <a:endParaRPr/>
          </a:p>
          <a:p>
            <a:pPr indent="-228600" lvl="0" marL="228600" rtl="0" algn="just">
              <a:lnSpc>
                <a:spcPct val="150000"/>
              </a:lnSpc>
              <a:spcBef>
                <a:spcPts val="1000"/>
              </a:spcBef>
              <a:spcAft>
                <a:spcPts val="0"/>
              </a:spcAft>
              <a:buSzPts val="2800"/>
              <a:buChar char="•"/>
            </a:pPr>
            <a:r>
              <a:rPr lang="en-US" sz="2800"/>
              <a:t>JavaScript Loops</a:t>
            </a:r>
            <a:endParaRPr/>
          </a:p>
          <a:p>
            <a:pPr indent="-228600" lvl="0" marL="228600" rtl="0" algn="just">
              <a:lnSpc>
                <a:spcPct val="150000"/>
              </a:lnSpc>
              <a:spcBef>
                <a:spcPts val="1000"/>
              </a:spcBef>
              <a:spcAft>
                <a:spcPts val="0"/>
              </a:spcAft>
              <a:buSzPts val="2800"/>
              <a:buChar char="•"/>
            </a:pPr>
            <a:r>
              <a:rPr lang="en-US" sz="2800"/>
              <a:t>Loops are handy, if you want to run the same code over and over again, each time with a different value.</a:t>
            </a:r>
            <a:endParaRPr/>
          </a:p>
          <a:p>
            <a:pPr indent="-63500" lvl="0" marL="228600" rtl="0" algn="l">
              <a:lnSpc>
                <a:spcPct val="150000"/>
              </a:lnSpc>
              <a:spcBef>
                <a:spcPts val="1000"/>
              </a:spcBef>
              <a:spcAft>
                <a:spcPts val="0"/>
              </a:spcAft>
              <a:buClr>
                <a:srgbClr val="002060"/>
              </a:buClr>
              <a:buSzPts val="26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1"/>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BF1CF"/>
              </a:buClr>
              <a:buSzPts val="3600"/>
              <a:buFont typeface="Arial"/>
              <a:buNone/>
            </a:pPr>
            <a:br>
              <a:rPr lang="en-US"/>
            </a:br>
            <a:r>
              <a:rPr lang="en-US"/>
              <a:t>Often this Is </a:t>
            </a:r>
            <a:r>
              <a:rPr lang="en-US">
                <a:solidFill>
                  <a:srgbClr val="FFC000"/>
                </a:solidFill>
              </a:rPr>
              <a:t>The Case </a:t>
            </a:r>
            <a:br>
              <a:rPr lang="en-US">
                <a:solidFill>
                  <a:srgbClr val="FFC000"/>
                </a:solidFill>
              </a:rPr>
            </a:br>
            <a:r>
              <a:rPr lang="en-US">
                <a:solidFill>
                  <a:srgbClr val="FFC000"/>
                </a:solidFill>
              </a:rPr>
              <a:t>When Working w</a:t>
            </a:r>
            <a:r>
              <a:rPr lang="en-US"/>
              <a:t>ith Arrays</a:t>
            </a:r>
            <a:br>
              <a:rPr lang="en-US"/>
            </a:br>
            <a:endParaRPr/>
          </a:p>
        </p:txBody>
      </p:sp>
      <p:sp>
        <p:nvSpPr>
          <p:cNvPr id="188" name="Google Shape;188;p11"/>
          <p:cNvSpPr txBox="1"/>
          <p:nvPr>
            <p:ph idx="1" type="body"/>
          </p:nvPr>
        </p:nvSpPr>
        <p:spPr>
          <a:xfrm>
            <a:off x="471055" y="1204402"/>
            <a:ext cx="8215746" cy="5581596"/>
          </a:xfrm>
          <a:prstGeom prst="rect">
            <a:avLst/>
          </a:prstGeom>
          <a:noFill/>
          <a:ln>
            <a:noFill/>
          </a:ln>
        </p:spPr>
        <p:txBody>
          <a:bodyPr anchorCtr="0" anchor="t" bIns="45700" lIns="91425" spcFirstLastPara="1" rIns="91425" wrap="square" tIns="45700">
            <a:normAutofit/>
          </a:bodyPr>
          <a:lstStyle/>
          <a:p>
            <a:pPr indent="0" lvl="0" marL="0" rtl="0" algn="ctr">
              <a:lnSpc>
                <a:spcPct val="150000"/>
              </a:lnSpc>
              <a:spcBef>
                <a:spcPts val="0"/>
              </a:spcBef>
              <a:spcAft>
                <a:spcPts val="0"/>
              </a:spcAft>
              <a:buSzPts val="2800"/>
              <a:buNone/>
            </a:pPr>
            <a:r>
              <a:rPr lang="en-US" sz="2800">
                <a:solidFill>
                  <a:srgbClr val="FF0000"/>
                </a:solidFill>
              </a:rPr>
              <a:t>Instead of writing:</a:t>
            </a:r>
            <a:endParaRPr/>
          </a:p>
          <a:p>
            <a:pPr indent="-228600" lvl="0" marL="228600" rtl="0" algn="l">
              <a:lnSpc>
                <a:spcPct val="150000"/>
              </a:lnSpc>
              <a:spcBef>
                <a:spcPts val="1000"/>
              </a:spcBef>
              <a:spcAft>
                <a:spcPts val="0"/>
              </a:spcAft>
              <a:buClr>
                <a:srgbClr val="002060"/>
              </a:buClr>
              <a:buSzPts val="2800"/>
              <a:buChar char="•"/>
            </a:pPr>
            <a:r>
              <a:rPr lang="en-US" sz="2800"/>
              <a:t>text += cars[0] + "&lt;br&gt;";</a:t>
            </a:r>
            <a:endParaRPr/>
          </a:p>
          <a:p>
            <a:pPr indent="-228600" lvl="0" marL="228600" rtl="0" algn="l">
              <a:lnSpc>
                <a:spcPct val="150000"/>
              </a:lnSpc>
              <a:spcBef>
                <a:spcPts val="1000"/>
              </a:spcBef>
              <a:spcAft>
                <a:spcPts val="0"/>
              </a:spcAft>
              <a:buClr>
                <a:srgbClr val="002060"/>
              </a:buClr>
              <a:buSzPts val="2800"/>
              <a:buChar char="•"/>
            </a:pPr>
            <a:r>
              <a:rPr lang="en-US" sz="2800"/>
              <a:t>text += cars[1] + "&lt;br&gt;";</a:t>
            </a:r>
            <a:endParaRPr/>
          </a:p>
          <a:p>
            <a:pPr indent="-228600" lvl="0" marL="228600" rtl="0" algn="l">
              <a:lnSpc>
                <a:spcPct val="150000"/>
              </a:lnSpc>
              <a:spcBef>
                <a:spcPts val="1000"/>
              </a:spcBef>
              <a:spcAft>
                <a:spcPts val="0"/>
              </a:spcAft>
              <a:buClr>
                <a:srgbClr val="002060"/>
              </a:buClr>
              <a:buSzPts val="2800"/>
              <a:buChar char="•"/>
            </a:pPr>
            <a:r>
              <a:rPr lang="en-US" sz="2800"/>
              <a:t>text += cars[2] + "&lt;br&gt;";</a:t>
            </a:r>
            <a:endParaRPr/>
          </a:p>
          <a:p>
            <a:pPr indent="-228600" lvl="0" marL="228600" rtl="0" algn="l">
              <a:lnSpc>
                <a:spcPct val="150000"/>
              </a:lnSpc>
              <a:spcBef>
                <a:spcPts val="1000"/>
              </a:spcBef>
              <a:spcAft>
                <a:spcPts val="0"/>
              </a:spcAft>
              <a:buClr>
                <a:srgbClr val="002060"/>
              </a:buClr>
              <a:buSzPts val="2800"/>
              <a:buChar char="•"/>
            </a:pPr>
            <a:r>
              <a:rPr lang="en-US" sz="2800"/>
              <a:t>text += cars[3] + "&lt;br&gt;";</a:t>
            </a:r>
            <a:endParaRPr/>
          </a:p>
          <a:p>
            <a:pPr indent="-228600" lvl="0" marL="228600" rtl="0" algn="l">
              <a:lnSpc>
                <a:spcPct val="150000"/>
              </a:lnSpc>
              <a:spcBef>
                <a:spcPts val="1000"/>
              </a:spcBef>
              <a:spcAft>
                <a:spcPts val="0"/>
              </a:spcAft>
              <a:buClr>
                <a:srgbClr val="002060"/>
              </a:buClr>
              <a:buSzPts val="2800"/>
              <a:buChar char="•"/>
            </a:pPr>
            <a:r>
              <a:rPr lang="en-US" sz="2800"/>
              <a:t>text += cars[4] + "&lt;br&gt;";</a:t>
            </a:r>
            <a:endParaRPr/>
          </a:p>
          <a:p>
            <a:pPr indent="-228600" lvl="0" marL="228600" rtl="0" algn="l">
              <a:lnSpc>
                <a:spcPct val="150000"/>
              </a:lnSpc>
              <a:spcBef>
                <a:spcPts val="1000"/>
              </a:spcBef>
              <a:spcAft>
                <a:spcPts val="0"/>
              </a:spcAft>
              <a:buClr>
                <a:srgbClr val="002060"/>
              </a:buClr>
              <a:buSzPts val="2800"/>
              <a:buChar char="•"/>
            </a:pPr>
            <a:r>
              <a:rPr lang="en-US" sz="2800"/>
              <a:t>text += cars[5] + "&lt;br&gt;";</a:t>
            </a:r>
            <a:endParaRPr sz="2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2"/>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You Can Write</a:t>
            </a:r>
            <a:endParaRPr/>
          </a:p>
        </p:txBody>
      </p:sp>
      <p:sp>
        <p:nvSpPr>
          <p:cNvPr id="194" name="Google Shape;194;p12"/>
          <p:cNvSpPr txBox="1"/>
          <p:nvPr>
            <p:ph idx="1" type="body"/>
          </p:nvPr>
        </p:nvSpPr>
        <p:spPr>
          <a:xfrm>
            <a:off x="471055" y="1204402"/>
            <a:ext cx="8215746" cy="5581596"/>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800"/>
              <a:buNone/>
            </a:pPr>
            <a:r>
              <a:rPr lang="en-US" sz="2800"/>
              <a:t>for </a:t>
            </a:r>
            <a:endParaRPr/>
          </a:p>
          <a:p>
            <a:pPr indent="0" lvl="0" marL="0" rtl="0" algn="l">
              <a:lnSpc>
                <a:spcPct val="150000"/>
              </a:lnSpc>
              <a:spcBef>
                <a:spcPts val="1000"/>
              </a:spcBef>
              <a:spcAft>
                <a:spcPts val="0"/>
              </a:spcAft>
              <a:buSzPts val="2800"/>
              <a:buNone/>
            </a:pPr>
            <a:r>
              <a:rPr lang="en-US" sz="2800"/>
              <a:t>(let i = 0; i &lt; cars.length; i++)</a:t>
            </a:r>
            <a:endParaRPr/>
          </a:p>
          <a:p>
            <a:pPr indent="0" lvl="0" marL="0" rtl="0" algn="l">
              <a:lnSpc>
                <a:spcPct val="150000"/>
              </a:lnSpc>
              <a:spcBef>
                <a:spcPts val="1000"/>
              </a:spcBef>
              <a:spcAft>
                <a:spcPts val="0"/>
              </a:spcAft>
              <a:buSzPts val="2800"/>
              <a:buNone/>
            </a:pPr>
            <a:r>
              <a:rPr lang="en-US" sz="2800"/>
              <a:t> {</a:t>
            </a:r>
            <a:endParaRPr/>
          </a:p>
          <a:p>
            <a:pPr indent="0" lvl="0" marL="0" rtl="0" algn="l">
              <a:lnSpc>
                <a:spcPct val="150000"/>
              </a:lnSpc>
              <a:spcBef>
                <a:spcPts val="1000"/>
              </a:spcBef>
              <a:spcAft>
                <a:spcPts val="0"/>
              </a:spcAft>
              <a:buSzPts val="2800"/>
              <a:buNone/>
            </a:pPr>
            <a:r>
              <a:rPr lang="en-US" sz="2800"/>
              <a:t>  text += cars[i] + "&lt;br&gt;";</a:t>
            </a:r>
            <a:endParaRPr/>
          </a:p>
          <a:p>
            <a:pPr indent="0" lvl="0" marL="0" rtl="0" algn="l">
              <a:lnSpc>
                <a:spcPct val="150000"/>
              </a:lnSpc>
              <a:spcBef>
                <a:spcPts val="1000"/>
              </a:spcBef>
              <a:spcAft>
                <a:spcPts val="0"/>
              </a:spcAft>
              <a:buSzPts val="2800"/>
              <a:buNone/>
            </a:pPr>
            <a:r>
              <a:rPr lang="en-US" sz="2800"/>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3"/>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Different Kinds of Loops</a:t>
            </a:r>
            <a:endParaRPr/>
          </a:p>
        </p:txBody>
      </p:sp>
      <p:sp>
        <p:nvSpPr>
          <p:cNvPr id="200" name="Google Shape;200;p13"/>
          <p:cNvSpPr txBox="1"/>
          <p:nvPr>
            <p:ph idx="1" type="body"/>
          </p:nvPr>
        </p:nvSpPr>
        <p:spPr>
          <a:xfrm>
            <a:off x="471055" y="1204402"/>
            <a:ext cx="8215746" cy="5581596"/>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SzPts val="2800"/>
              <a:buNone/>
            </a:pPr>
            <a:r>
              <a:rPr lang="en-US" sz="2800"/>
              <a:t>JavaScript supports different kinds of loops:</a:t>
            </a:r>
            <a:endParaRPr/>
          </a:p>
          <a:p>
            <a:pPr indent="-228600" lvl="0" marL="228600" rtl="0" algn="just">
              <a:lnSpc>
                <a:spcPct val="150000"/>
              </a:lnSpc>
              <a:spcBef>
                <a:spcPts val="1000"/>
              </a:spcBef>
              <a:spcAft>
                <a:spcPts val="0"/>
              </a:spcAft>
              <a:buSzPts val="2800"/>
              <a:buChar char="•"/>
            </a:pPr>
            <a:r>
              <a:rPr lang="en-US" sz="2800">
                <a:solidFill>
                  <a:srgbClr val="FF0000"/>
                </a:solidFill>
              </a:rPr>
              <a:t>for </a:t>
            </a:r>
            <a:r>
              <a:rPr lang="en-US" sz="2800"/>
              <a:t>- loops through a block of code a number of times</a:t>
            </a:r>
            <a:endParaRPr/>
          </a:p>
          <a:p>
            <a:pPr indent="-228600" lvl="0" marL="228600" rtl="0" algn="just">
              <a:lnSpc>
                <a:spcPct val="150000"/>
              </a:lnSpc>
              <a:spcBef>
                <a:spcPts val="1000"/>
              </a:spcBef>
              <a:spcAft>
                <a:spcPts val="0"/>
              </a:spcAft>
              <a:buSzPts val="2800"/>
              <a:buChar char="•"/>
            </a:pPr>
            <a:r>
              <a:rPr lang="en-US" sz="2800">
                <a:solidFill>
                  <a:srgbClr val="FF0000"/>
                </a:solidFill>
              </a:rPr>
              <a:t>for/in </a:t>
            </a:r>
            <a:r>
              <a:rPr lang="en-US" sz="2800"/>
              <a:t>- loops through the properties of an object</a:t>
            </a:r>
            <a:endParaRPr/>
          </a:p>
          <a:p>
            <a:pPr indent="-228600" lvl="0" marL="228600" rtl="0" algn="just">
              <a:lnSpc>
                <a:spcPct val="150000"/>
              </a:lnSpc>
              <a:spcBef>
                <a:spcPts val="1000"/>
              </a:spcBef>
              <a:spcAft>
                <a:spcPts val="0"/>
              </a:spcAft>
              <a:buSzPts val="2800"/>
              <a:buChar char="•"/>
            </a:pPr>
            <a:r>
              <a:rPr lang="en-US" sz="2800">
                <a:solidFill>
                  <a:srgbClr val="FF0000"/>
                </a:solidFill>
              </a:rPr>
              <a:t>for/of </a:t>
            </a:r>
            <a:r>
              <a:rPr lang="en-US" sz="2800"/>
              <a:t>- loops through the values of an iterable object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4"/>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Different Kinds of Loops</a:t>
            </a:r>
            <a:endParaRPr/>
          </a:p>
        </p:txBody>
      </p:sp>
      <p:sp>
        <p:nvSpPr>
          <p:cNvPr id="206" name="Google Shape;206;p14"/>
          <p:cNvSpPr txBox="1"/>
          <p:nvPr>
            <p:ph idx="1" type="body"/>
          </p:nvPr>
        </p:nvSpPr>
        <p:spPr>
          <a:xfrm>
            <a:off x="471055" y="1204402"/>
            <a:ext cx="8215746" cy="5581596"/>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SzPts val="2800"/>
              <a:buNone/>
            </a:pPr>
            <a:r>
              <a:rPr lang="en-US" sz="2800"/>
              <a:t>JavaScript supports different kinds of loops:</a:t>
            </a:r>
            <a:endParaRPr/>
          </a:p>
          <a:p>
            <a:pPr indent="-228600" lvl="0" marL="228600" rtl="0" algn="just">
              <a:lnSpc>
                <a:spcPct val="150000"/>
              </a:lnSpc>
              <a:spcBef>
                <a:spcPts val="1000"/>
              </a:spcBef>
              <a:spcAft>
                <a:spcPts val="0"/>
              </a:spcAft>
              <a:buSzPts val="2800"/>
              <a:buChar char="•"/>
            </a:pPr>
            <a:r>
              <a:rPr lang="en-US" sz="2800">
                <a:solidFill>
                  <a:srgbClr val="FF0000"/>
                </a:solidFill>
              </a:rPr>
              <a:t>while</a:t>
            </a:r>
            <a:r>
              <a:rPr lang="en-US" sz="2800"/>
              <a:t> - loops through a block of code while a specified condition is true</a:t>
            </a:r>
            <a:endParaRPr/>
          </a:p>
          <a:p>
            <a:pPr indent="-228600" lvl="0" marL="228600" rtl="0" algn="just">
              <a:lnSpc>
                <a:spcPct val="150000"/>
              </a:lnSpc>
              <a:spcBef>
                <a:spcPts val="1000"/>
              </a:spcBef>
              <a:spcAft>
                <a:spcPts val="0"/>
              </a:spcAft>
              <a:buSzPts val="2800"/>
              <a:buChar char="•"/>
            </a:pPr>
            <a:r>
              <a:rPr lang="en-US" sz="2800">
                <a:solidFill>
                  <a:srgbClr val="FF0000"/>
                </a:solidFill>
              </a:rPr>
              <a:t>do/while </a:t>
            </a:r>
            <a:r>
              <a:rPr lang="en-US" sz="2800"/>
              <a:t>- also loops through a block of code while a specified condition is true</a:t>
            </a:r>
            <a:endParaRPr sz="2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5"/>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The </a:t>
            </a:r>
            <a:r>
              <a:rPr lang="en-US">
                <a:solidFill>
                  <a:srgbClr val="FFC000"/>
                </a:solidFill>
              </a:rPr>
              <a:t>For Loop</a:t>
            </a:r>
            <a:endParaRPr/>
          </a:p>
        </p:txBody>
      </p:sp>
      <p:sp>
        <p:nvSpPr>
          <p:cNvPr id="212" name="Google Shape;212;p15"/>
          <p:cNvSpPr txBox="1"/>
          <p:nvPr>
            <p:ph idx="1" type="body"/>
          </p:nvPr>
        </p:nvSpPr>
        <p:spPr>
          <a:xfrm>
            <a:off x="471055" y="1204402"/>
            <a:ext cx="8215746" cy="5581596"/>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150000"/>
              </a:lnSpc>
              <a:spcBef>
                <a:spcPts val="0"/>
              </a:spcBef>
              <a:spcAft>
                <a:spcPts val="0"/>
              </a:spcAft>
              <a:buSzPct val="100000"/>
              <a:buNone/>
            </a:pPr>
            <a:r>
              <a:rPr lang="en-US"/>
              <a:t>The for loop has the following syntax:</a:t>
            </a:r>
            <a:endParaRPr/>
          </a:p>
          <a:p>
            <a:pPr indent="0" lvl="0" marL="0" rtl="0" algn="just">
              <a:lnSpc>
                <a:spcPct val="150000"/>
              </a:lnSpc>
              <a:spcBef>
                <a:spcPts val="1000"/>
              </a:spcBef>
              <a:spcAft>
                <a:spcPts val="0"/>
              </a:spcAft>
              <a:buSzPct val="100000"/>
              <a:buNone/>
            </a:pPr>
            <a:r>
              <a:rPr lang="en-US"/>
              <a:t>for </a:t>
            </a:r>
            <a:r>
              <a:rPr lang="en-US">
                <a:solidFill>
                  <a:srgbClr val="FF0000"/>
                </a:solidFill>
              </a:rPr>
              <a:t>(statement 1; statement 2; statement 3) {</a:t>
            </a:r>
            <a:endParaRPr/>
          </a:p>
          <a:p>
            <a:pPr indent="0" lvl="0" marL="0" rtl="0" algn="just">
              <a:lnSpc>
                <a:spcPct val="150000"/>
              </a:lnSpc>
              <a:spcBef>
                <a:spcPts val="1000"/>
              </a:spcBef>
              <a:spcAft>
                <a:spcPts val="0"/>
              </a:spcAft>
              <a:buSzPct val="100000"/>
              <a:buNone/>
            </a:pPr>
            <a:r>
              <a:rPr lang="en-US">
                <a:solidFill>
                  <a:srgbClr val="FF0000"/>
                </a:solidFill>
              </a:rPr>
              <a:t>  // code block to be executed</a:t>
            </a:r>
            <a:endParaRPr/>
          </a:p>
          <a:p>
            <a:pPr indent="0" lvl="0" marL="0" rtl="0" algn="just">
              <a:lnSpc>
                <a:spcPct val="150000"/>
              </a:lnSpc>
              <a:spcBef>
                <a:spcPts val="1000"/>
              </a:spcBef>
              <a:spcAft>
                <a:spcPts val="0"/>
              </a:spcAft>
              <a:buSzPct val="100000"/>
              <a:buNone/>
            </a:pPr>
            <a:r>
              <a:rPr lang="en-US">
                <a:solidFill>
                  <a:srgbClr val="FF0000"/>
                </a:solidFill>
              </a:rPr>
              <a:t>}</a:t>
            </a:r>
            <a:endParaRPr/>
          </a:p>
          <a:p>
            <a:pPr indent="0" lvl="0" marL="0" rtl="0" algn="just">
              <a:lnSpc>
                <a:spcPct val="150000"/>
              </a:lnSpc>
              <a:spcBef>
                <a:spcPts val="1000"/>
              </a:spcBef>
              <a:spcAft>
                <a:spcPts val="0"/>
              </a:spcAft>
              <a:buSzPct val="100000"/>
              <a:buNone/>
            </a:pPr>
            <a:r>
              <a:rPr lang="en-US">
                <a:solidFill>
                  <a:srgbClr val="FF0000"/>
                </a:solidFill>
              </a:rPr>
              <a:t>Statement 1 </a:t>
            </a:r>
            <a:r>
              <a:rPr lang="en-US"/>
              <a:t>is executed (one time) before the execution of the code block.</a:t>
            </a:r>
            <a:endParaRPr/>
          </a:p>
          <a:p>
            <a:pPr indent="0" lvl="0" marL="0" rtl="0" algn="just">
              <a:lnSpc>
                <a:spcPct val="150000"/>
              </a:lnSpc>
              <a:spcBef>
                <a:spcPts val="1000"/>
              </a:spcBef>
              <a:spcAft>
                <a:spcPts val="0"/>
              </a:spcAft>
              <a:buSzPct val="100000"/>
              <a:buNone/>
            </a:pPr>
            <a:r>
              <a:rPr lang="en-US">
                <a:solidFill>
                  <a:srgbClr val="FF0000"/>
                </a:solidFill>
              </a:rPr>
              <a:t>Statement 2 </a:t>
            </a:r>
            <a:r>
              <a:rPr lang="en-US"/>
              <a:t>defines the condition for executing the code block.</a:t>
            </a:r>
            <a:endParaRPr/>
          </a:p>
          <a:p>
            <a:pPr indent="0" lvl="0" marL="0" rtl="0" algn="just">
              <a:lnSpc>
                <a:spcPct val="150000"/>
              </a:lnSpc>
              <a:spcBef>
                <a:spcPts val="1000"/>
              </a:spcBef>
              <a:spcAft>
                <a:spcPts val="0"/>
              </a:spcAft>
              <a:buSzPct val="100000"/>
              <a:buNone/>
            </a:pPr>
            <a:r>
              <a:rPr lang="en-US">
                <a:solidFill>
                  <a:srgbClr val="FF0000"/>
                </a:solidFill>
              </a:rPr>
              <a:t>Statement 3 </a:t>
            </a:r>
            <a:r>
              <a:rPr lang="en-US"/>
              <a:t>is executed (every time) after the code block has been executed.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6"/>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Example</a:t>
            </a:r>
            <a:endParaRPr/>
          </a:p>
        </p:txBody>
      </p:sp>
      <p:sp>
        <p:nvSpPr>
          <p:cNvPr id="218" name="Google Shape;218;p16"/>
          <p:cNvSpPr txBox="1"/>
          <p:nvPr>
            <p:ph idx="1" type="body"/>
          </p:nvPr>
        </p:nvSpPr>
        <p:spPr>
          <a:xfrm>
            <a:off x="471055" y="1204402"/>
            <a:ext cx="8215746" cy="5581596"/>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50000"/>
              </a:lnSpc>
              <a:spcBef>
                <a:spcPts val="0"/>
              </a:spcBef>
              <a:spcAft>
                <a:spcPts val="0"/>
              </a:spcAft>
              <a:buClr>
                <a:srgbClr val="002060"/>
              </a:buClr>
              <a:buSzPct val="100000"/>
              <a:buChar char="•"/>
            </a:pPr>
            <a:r>
              <a:rPr b="0" i="0" lang="en-US">
                <a:solidFill>
                  <a:srgbClr val="0000CD"/>
                </a:solidFill>
              </a:rPr>
              <a:t>for</a:t>
            </a:r>
            <a:r>
              <a:rPr b="0" i="0" lang="en-US">
                <a:solidFill>
                  <a:srgbClr val="000000"/>
                </a:solidFill>
              </a:rPr>
              <a:t> (</a:t>
            </a:r>
            <a:r>
              <a:rPr b="0" i="0" lang="en-US">
                <a:solidFill>
                  <a:srgbClr val="0000CD"/>
                </a:solidFill>
              </a:rPr>
              <a:t>let</a:t>
            </a:r>
            <a:r>
              <a:rPr b="0" i="0" lang="en-US">
                <a:solidFill>
                  <a:srgbClr val="000000"/>
                </a:solidFill>
              </a:rPr>
              <a:t> i = </a:t>
            </a:r>
            <a:r>
              <a:rPr b="0" i="0" lang="en-US">
                <a:solidFill>
                  <a:srgbClr val="FF0000"/>
                </a:solidFill>
              </a:rPr>
              <a:t>0</a:t>
            </a:r>
            <a:r>
              <a:rPr b="0" i="0" lang="en-US">
                <a:solidFill>
                  <a:srgbClr val="000000"/>
                </a:solidFill>
              </a:rPr>
              <a:t>; i &lt; </a:t>
            </a:r>
            <a:r>
              <a:rPr b="0" i="0" lang="en-US">
                <a:solidFill>
                  <a:srgbClr val="FF0000"/>
                </a:solidFill>
              </a:rPr>
              <a:t>5</a:t>
            </a:r>
            <a:r>
              <a:rPr b="0" i="0" lang="en-US">
                <a:solidFill>
                  <a:srgbClr val="000000"/>
                </a:solidFill>
              </a:rPr>
              <a:t>; i++) {</a:t>
            </a:r>
            <a:br>
              <a:rPr lang="en-US"/>
            </a:br>
            <a:r>
              <a:rPr b="0" i="0" lang="en-US">
                <a:solidFill>
                  <a:srgbClr val="000000"/>
                </a:solidFill>
              </a:rPr>
              <a:t>  text += </a:t>
            </a:r>
            <a:r>
              <a:rPr b="0" i="0" lang="en-US">
                <a:solidFill>
                  <a:srgbClr val="A52A2A"/>
                </a:solidFill>
              </a:rPr>
              <a:t>"The number is "</a:t>
            </a:r>
            <a:r>
              <a:rPr b="0" i="0" lang="en-US">
                <a:solidFill>
                  <a:srgbClr val="000000"/>
                </a:solidFill>
              </a:rPr>
              <a:t> + i + </a:t>
            </a:r>
            <a:r>
              <a:rPr b="0" i="0" lang="en-US">
                <a:solidFill>
                  <a:srgbClr val="A52A2A"/>
                </a:solidFill>
              </a:rPr>
              <a:t>"&lt;br&gt;"</a:t>
            </a:r>
            <a:r>
              <a:rPr b="0" i="0" lang="en-US">
                <a:solidFill>
                  <a:srgbClr val="000000"/>
                </a:solidFill>
              </a:rPr>
              <a:t>;</a:t>
            </a:r>
            <a:br>
              <a:rPr lang="en-US"/>
            </a:br>
            <a:r>
              <a:rPr b="0" i="0" lang="en-US">
                <a:solidFill>
                  <a:srgbClr val="000000"/>
                </a:solidFill>
              </a:rPr>
              <a:t>}</a:t>
            </a:r>
            <a:endParaRPr/>
          </a:p>
          <a:p>
            <a:pPr indent="-228600" lvl="0" marL="228600" rtl="0" algn="just">
              <a:lnSpc>
                <a:spcPct val="150000"/>
              </a:lnSpc>
              <a:spcBef>
                <a:spcPts val="1000"/>
              </a:spcBef>
              <a:spcAft>
                <a:spcPts val="0"/>
              </a:spcAft>
              <a:buSzPct val="100000"/>
              <a:buChar char="•"/>
            </a:pPr>
            <a:r>
              <a:rPr lang="en-US"/>
              <a:t>From the example above, you can read:</a:t>
            </a:r>
            <a:endParaRPr/>
          </a:p>
          <a:p>
            <a:pPr indent="-228600" lvl="0" marL="228600" rtl="0" algn="just">
              <a:lnSpc>
                <a:spcPct val="150000"/>
              </a:lnSpc>
              <a:spcBef>
                <a:spcPts val="1000"/>
              </a:spcBef>
              <a:spcAft>
                <a:spcPts val="0"/>
              </a:spcAft>
              <a:buSzPct val="100000"/>
              <a:buChar char="•"/>
            </a:pPr>
            <a:r>
              <a:rPr lang="en-US"/>
              <a:t>Statement 1 sets a variable before the loop starts (let i = 0).</a:t>
            </a:r>
            <a:endParaRPr/>
          </a:p>
          <a:p>
            <a:pPr indent="-228600" lvl="0" marL="228600" rtl="0" algn="just">
              <a:lnSpc>
                <a:spcPct val="150000"/>
              </a:lnSpc>
              <a:spcBef>
                <a:spcPts val="1000"/>
              </a:spcBef>
              <a:spcAft>
                <a:spcPts val="0"/>
              </a:spcAft>
              <a:buSzPct val="100000"/>
              <a:buChar char="•"/>
            </a:pPr>
            <a:r>
              <a:rPr lang="en-US"/>
              <a:t>Statement 2 defines the condition for the loop to run (i must be less than 5).</a:t>
            </a:r>
            <a:endParaRPr/>
          </a:p>
          <a:p>
            <a:pPr indent="-228600" lvl="0" marL="228600" rtl="0" algn="just">
              <a:lnSpc>
                <a:spcPct val="150000"/>
              </a:lnSpc>
              <a:spcBef>
                <a:spcPts val="1000"/>
              </a:spcBef>
              <a:spcAft>
                <a:spcPts val="0"/>
              </a:spcAft>
              <a:buSzPct val="100000"/>
              <a:buChar char="•"/>
            </a:pPr>
            <a:r>
              <a:rPr lang="en-US"/>
              <a:t>Statement 3 increases a value (i++) each time the code block in the loop has been executed.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7"/>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Statement 1</a:t>
            </a:r>
            <a:endParaRPr/>
          </a:p>
        </p:txBody>
      </p:sp>
      <p:sp>
        <p:nvSpPr>
          <p:cNvPr id="224" name="Google Shape;224;p17"/>
          <p:cNvSpPr txBox="1"/>
          <p:nvPr>
            <p:ph idx="1" type="body"/>
          </p:nvPr>
        </p:nvSpPr>
        <p:spPr>
          <a:xfrm>
            <a:off x="471055" y="1204402"/>
            <a:ext cx="8215746" cy="5581596"/>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lang="en-US" sz="2800"/>
              <a:t>Normally you will use statement 1 to initialize the variable used in the loop </a:t>
            </a:r>
            <a:r>
              <a:rPr lang="en-US" sz="2800">
                <a:solidFill>
                  <a:srgbClr val="FF0000"/>
                </a:solidFill>
              </a:rPr>
              <a:t>(let i = 0).</a:t>
            </a:r>
            <a:endParaRPr/>
          </a:p>
          <a:p>
            <a:pPr indent="-228600" lvl="0" marL="228600" rtl="0" algn="just">
              <a:lnSpc>
                <a:spcPct val="150000"/>
              </a:lnSpc>
              <a:spcBef>
                <a:spcPts val="1000"/>
              </a:spcBef>
              <a:spcAft>
                <a:spcPts val="0"/>
              </a:spcAft>
              <a:buSzPts val="2800"/>
              <a:buChar char="•"/>
            </a:pPr>
            <a:r>
              <a:rPr lang="en-US" sz="2800"/>
              <a:t>This is not always the case, JavaScript doesn't care. Statement 1 is optional.</a:t>
            </a:r>
            <a:endParaRPr sz="2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8"/>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Statement 2</a:t>
            </a:r>
            <a:endParaRPr/>
          </a:p>
        </p:txBody>
      </p:sp>
      <p:sp>
        <p:nvSpPr>
          <p:cNvPr id="230" name="Google Shape;230;p18"/>
          <p:cNvSpPr txBox="1"/>
          <p:nvPr>
            <p:ph idx="1" type="body"/>
          </p:nvPr>
        </p:nvSpPr>
        <p:spPr>
          <a:xfrm>
            <a:off x="471055" y="1204402"/>
            <a:ext cx="8215746" cy="5581596"/>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lang="en-US" sz="2800"/>
              <a:t>Often statement 2 is used to evaluate the condition of the initial variable.</a:t>
            </a:r>
            <a:endParaRPr/>
          </a:p>
          <a:p>
            <a:pPr indent="-228600" lvl="0" marL="228600" rtl="0" algn="just">
              <a:lnSpc>
                <a:spcPct val="150000"/>
              </a:lnSpc>
              <a:spcBef>
                <a:spcPts val="1000"/>
              </a:spcBef>
              <a:spcAft>
                <a:spcPts val="0"/>
              </a:spcAft>
              <a:buSzPts val="2800"/>
              <a:buChar char="•"/>
            </a:pPr>
            <a:r>
              <a:rPr lang="en-US" sz="2800"/>
              <a:t>This is not always the case, JavaScript doesn't care. Statement 2 is also optional.</a:t>
            </a:r>
            <a:endParaRPr/>
          </a:p>
          <a:p>
            <a:pPr indent="-228600" lvl="0" marL="228600" rtl="0" algn="just">
              <a:lnSpc>
                <a:spcPct val="150000"/>
              </a:lnSpc>
              <a:spcBef>
                <a:spcPts val="1000"/>
              </a:spcBef>
              <a:spcAft>
                <a:spcPts val="0"/>
              </a:spcAft>
              <a:buSzPts val="2800"/>
              <a:buChar char="•"/>
            </a:pPr>
            <a:r>
              <a:rPr lang="en-US" sz="2800"/>
              <a:t>If statement 2 returns true, the loop will start over again, if it returns false, the loop will end</a:t>
            </a:r>
            <a:endParaRPr sz="2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9"/>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Statement 3</a:t>
            </a:r>
            <a:endParaRPr/>
          </a:p>
        </p:txBody>
      </p:sp>
      <p:sp>
        <p:nvSpPr>
          <p:cNvPr id="236" name="Google Shape;236;p19"/>
          <p:cNvSpPr txBox="1"/>
          <p:nvPr>
            <p:ph idx="1" type="body"/>
          </p:nvPr>
        </p:nvSpPr>
        <p:spPr>
          <a:xfrm>
            <a:off x="471055" y="1204402"/>
            <a:ext cx="8215746" cy="5581596"/>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600"/>
              <a:buChar char="•"/>
            </a:pPr>
            <a:r>
              <a:rPr lang="en-US"/>
              <a:t>Often statement 3 increments the value of the initial variable.</a:t>
            </a:r>
            <a:endParaRPr/>
          </a:p>
          <a:p>
            <a:pPr indent="-228600" lvl="0" marL="228600" rtl="0" algn="just">
              <a:lnSpc>
                <a:spcPct val="150000"/>
              </a:lnSpc>
              <a:spcBef>
                <a:spcPts val="1000"/>
              </a:spcBef>
              <a:spcAft>
                <a:spcPts val="0"/>
              </a:spcAft>
              <a:buSzPts val="2600"/>
              <a:buChar char="•"/>
            </a:pPr>
            <a:r>
              <a:rPr lang="en-US"/>
              <a:t>This is not always the case, JavaScript doesn't care, and statement 3 is optional.</a:t>
            </a:r>
            <a:endParaRPr/>
          </a:p>
          <a:p>
            <a:pPr indent="-228600" lvl="0" marL="228600" rtl="0" algn="just">
              <a:lnSpc>
                <a:spcPct val="150000"/>
              </a:lnSpc>
              <a:spcBef>
                <a:spcPts val="1000"/>
              </a:spcBef>
              <a:spcAft>
                <a:spcPts val="0"/>
              </a:spcAft>
              <a:buSzPts val="2600"/>
              <a:buChar char="•"/>
            </a:pPr>
            <a:r>
              <a:rPr lang="en-US"/>
              <a:t>Statement 3 can do anything like negative increment (i--), positive increment (i = i + 15), or anything else.</a:t>
            </a:r>
            <a:endParaRPr/>
          </a:p>
          <a:p>
            <a:pPr indent="-228600" lvl="0" marL="228600" rtl="0" algn="just">
              <a:lnSpc>
                <a:spcPct val="150000"/>
              </a:lnSpc>
              <a:spcBef>
                <a:spcPts val="1000"/>
              </a:spcBef>
              <a:spcAft>
                <a:spcPts val="0"/>
              </a:spcAft>
              <a:buSzPts val="2600"/>
              <a:buChar char="•"/>
            </a:pPr>
            <a:r>
              <a:rPr lang="en-US"/>
              <a:t>Statement 3 can also be omitted (like when you increment your values inside the loop)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
          <p:cNvSpPr txBox="1"/>
          <p:nvPr>
            <p:ph idx="1" type="body"/>
          </p:nvPr>
        </p:nvSpPr>
        <p:spPr>
          <a:xfrm>
            <a:off x="721847" y="2886075"/>
            <a:ext cx="7496177" cy="3819525"/>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lang="en-US"/>
              <a:t>understand concept of  displaying JavaScript Objects. </a:t>
            </a:r>
            <a:endParaRPr/>
          </a:p>
          <a:p>
            <a:pPr indent="-228600" lvl="0" marL="228600" rtl="0" algn="just">
              <a:lnSpc>
                <a:spcPct val="150000"/>
              </a:lnSpc>
              <a:spcBef>
                <a:spcPts val="1000"/>
              </a:spcBef>
              <a:spcAft>
                <a:spcPts val="0"/>
              </a:spcAft>
              <a:buSzPts val="2800"/>
              <a:buChar char="•"/>
            </a:pPr>
            <a:r>
              <a:rPr lang="en-US"/>
              <a:t>understand concept of loops in JavaScript.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0"/>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JavaScript While Loop</a:t>
            </a:r>
            <a:endParaRPr/>
          </a:p>
        </p:txBody>
      </p:sp>
      <p:sp>
        <p:nvSpPr>
          <p:cNvPr id="242" name="Google Shape;242;p20"/>
          <p:cNvSpPr txBox="1"/>
          <p:nvPr>
            <p:ph idx="1" type="body"/>
          </p:nvPr>
        </p:nvSpPr>
        <p:spPr>
          <a:xfrm>
            <a:off x="471055" y="1204402"/>
            <a:ext cx="8215746" cy="5581596"/>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SzPts val="2600"/>
              <a:buNone/>
            </a:pPr>
            <a:r>
              <a:rPr lang="en-US"/>
              <a:t>Loops can execute a block of code as long as a specified condition is true.</a:t>
            </a:r>
            <a:endParaRPr/>
          </a:p>
          <a:p>
            <a:pPr indent="0" lvl="0" marL="0" rtl="0" algn="l">
              <a:lnSpc>
                <a:spcPct val="150000"/>
              </a:lnSpc>
              <a:spcBef>
                <a:spcPts val="1000"/>
              </a:spcBef>
              <a:spcAft>
                <a:spcPts val="0"/>
              </a:spcAft>
              <a:buSzPts val="2600"/>
              <a:buNone/>
            </a:pPr>
            <a:r>
              <a:rPr lang="en-US">
                <a:solidFill>
                  <a:srgbClr val="FF0000"/>
                </a:solidFill>
              </a:rPr>
              <a:t>Syntax</a:t>
            </a:r>
            <a:endParaRPr/>
          </a:p>
          <a:p>
            <a:pPr indent="0" lvl="0" marL="0" rtl="0" algn="l">
              <a:lnSpc>
                <a:spcPct val="150000"/>
              </a:lnSpc>
              <a:spcBef>
                <a:spcPts val="1000"/>
              </a:spcBef>
              <a:spcAft>
                <a:spcPts val="0"/>
              </a:spcAft>
              <a:buSzPts val="2600"/>
              <a:buNone/>
            </a:pPr>
            <a:r>
              <a:rPr lang="en-US"/>
              <a:t>while (condition) {</a:t>
            </a:r>
            <a:endParaRPr/>
          </a:p>
          <a:p>
            <a:pPr indent="0" lvl="0" marL="0" rtl="0" algn="l">
              <a:lnSpc>
                <a:spcPct val="150000"/>
              </a:lnSpc>
              <a:spcBef>
                <a:spcPts val="1000"/>
              </a:spcBef>
              <a:spcAft>
                <a:spcPts val="0"/>
              </a:spcAft>
              <a:buSzPts val="2600"/>
              <a:buNone/>
            </a:pPr>
            <a:r>
              <a:rPr lang="en-US"/>
              <a:t>  // code block to be executed</a:t>
            </a:r>
            <a:endParaRPr/>
          </a:p>
          <a:p>
            <a:pPr indent="0" lvl="0" marL="0" rtl="0" algn="l">
              <a:lnSpc>
                <a:spcPct val="150000"/>
              </a:lnSpc>
              <a:spcBef>
                <a:spcPts val="1000"/>
              </a:spcBef>
              <a:spcAft>
                <a:spcPts val="0"/>
              </a:spcAft>
              <a:buSzPts val="2600"/>
              <a:buNone/>
            </a:pPr>
            <a:r>
              <a:rPr lang="en-US"/>
              <a:t>}</a:t>
            </a:r>
            <a:endParaRPr/>
          </a:p>
          <a:p>
            <a:pPr indent="-63500" lvl="0" marL="228600" rtl="0" algn="l">
              <a:lnSpc>
                <a:spcPct val="150000"/>
              </a:lnSpc>
              <a:spcBef>
                <a:spcPts val="1000"/>
              </a:spcBef>
              <a:spcAft>
                <a:spcPts val="0"/>
              </a:spcAft>
              <a:buClr>
                <a:srgbClr val="002060"/>
              </a:buClr>
              <a:buSzPts val="26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1"/>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Example</a:t>
            </a:r>
            <a:endParaRPr/>
          </a:p>
        </p:txBody>
      </p:sp>
      <p:sp>
        <p:nvSpPr>
          <p:cNvPr id="248" name="Google Shape;248;p21"/>
          <p:cNvSpPr txBox="1"/>
          <p:nvPr>
            <p:ph idx="1" type="body"/>
          </p:nvPr>
        </p:nvSpPr>
        <p:spPr>
          <a:xfrm>
            <a:off x="471055" y="1204402"/>
            <a:ext cx="8215746" cy="5581596"/>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SzPts val="2600"/>
              <a:buNone/>
            </a:pPr>
            <a:r>
              <a:rPr lang="en-US"/>
              <a:t>In the following example, the code in the loop will run, over and over again, as long as a variable (i) is less than 10:</a:t>
            </a:r>
            <a:endParaRPr/>
          </a:p>
          <a:p>
            <a:pPr indent="0" lvl="0" marL="0" rtl="0" algn="l">
              <a:lnSpc>
                <a:spcPct val="150000"/>
              </a:lnSpc>
              <a:spcBef>
                <a:spcPts val="1000"/>
              </a:spcBef>
              <a:spcAft>
                <a:spcPts val="0"/>
              </a:spcAft>
              <a:buSzPts val="2600"/>
              <a:buNone/>
            </a:pPr>
            <a:r>
              <a:rPr lang="en-US">
                <a:solidFill>
                  <a:srgbClr val="FF0000"/>
                </a:solidFill>
              </a:rPr>
              <a:t>Example</a:t>
            </a:r>
            <a:endParaRPr/>
          </a:p>
          <a:p>
            <a:pPr indent="0" lvl="0" marL="0" rtl="0" algn="l">
              <a:lnSpc>
                <a:spcPct val="150000"/>
              </a:lnSpc>
              <a:spcBef>
                <a:spcPts val="1000"/>
              </a:spcBef>
              <a:spcAft>
                <a:spcPts val="0"/>
              </a:spcAft>
              <a:buSzPts val="2600"/>
              <a:buNone/>
            </a:pPr>
            <a:r>
              <a:rPr lang="en-US"/>
              <a:t>while (i &lt; 10) {</a:t>
            </a:r>
            <a:endParaRPr/>
          </a:p>
          <a:p>
            <a:pPr indent="0" lvl="0" marL="0" rtl="0" algn="l">
              <a:lnSpc>
                <a:spcPct val="150000"/>
              </a:lnSpc>
              <a:spcBef>
                <a:spcPts val="1000"/>
              </a:spcBef>
              <a:spcAft>
                <a:spcPts val="0"/>
              </a:spcAft>
              <a:buSzPts val="2600"/>
              <a:buNone/>
            </a:pPr>
            <a:r>
              <a:rPr lang="en-US"/>
              <a:t>  text += "The number is " + i;</a:t>
            </a:r>
            <a:endParaRPr/>
          </a:p>
          <a:p>
            <a:pPr indent="0" lvl="0" marL="0" rtl="0" algn="l">
              <a:lnSpc>
                <a:spcPct val="150000"/>
              </a:lnSpc>
              <a:spcBef>
                <a:spcPts val="1000"/>
              </a:spcBef>
              <a:spcAft>
                <a:spcPts val="0"/>
              </a:spcAft>
              <a:buSzPts val="2600"/>
              <a:buNone/>
            </a:pPr>
            <a:r>
              <a:rPr lang="en-US"/>
              <a:t>  i++;</a:t>
            </a:r>
            <a:endParaRPr/>
          </a:p>
          <a:p>
            <a:pPr indent="0" lvl="0" marL="0" rtl="0" algn="l">
              <a:lnSpc>
                <a:spcPct val="150000"/>
              </a:lnSpc>
              <a:spcBef>
                <a:spcPts val="1000"/>
              </a:spcBef>
              <a:spcAft>
                <a:spcPts val="0"/>
              </a:spcAft>
              <a:buSzPts val="2600"/>
              <a:buNone/>
            </a:pPr>
            <a:r>
              <a:rPr lang="en-US"/>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2"/>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The Do While Loop</a:t>
            </a:r>
            <a:endParaRPr/>
          </a:p>
        </p:txBody>
      </p:sp>
      <p:sp>
        <p:nvSpPr>
          <p:cNvPr id="254" name="Google Shape;254;p22"/>
          <p:cNvSpPr txBox="1"/>
          <p:nvPr>
            <p:ph idx="1" type="body"/>
          </p:nvPr>
        </p:nvSpPr>
        <p:spPr>
          <a:xfrm>
            <a:off x="471055" y="1204402"/>
            <a:ext cx="8215746" cy="5581596"/>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lnSpc>
                <a:spcPct val="150000"/>
              </a:lnSpc>
              <a:spcBef>
                <a:spcPts val="0"/>
              </a:spcBef>
              <a:spcAft>
                <a:spcPts val="0"/>
              </a:spcAft>
              <a:buSzPct val="100000"/>
              <a:buNone/>
            </a:pPr>
            <a:r>
              <a:rPr lang="en-US"/>
              <a:t>The do while loop is a variant of the while loop. This loop will execute the code block once, before checking if the condition is true, then it will repeat the loop as long as the condition is true.</a:t>
            </a:r>
            <a:endParaRPr/>
          </a:p>
          <a:p>
            <a:pPr indent="0" lvl="0" marL="0" rtl="0" algn="l">
              <a:lnSpc>
                <a:spcPct val="150000"/>
              </a:lnSpc>
              <a:spcBef>
                <a:spcPts val="1000"/>
              </a:spcBef>
              <a:spcAft>
                <a:spcPts val="0"/>
              </a:spcAft>
              <a:buSzPct val="100000"/>
              <a:buNone/>
            </a:pPr>
            <a:r>
              <a:rPr lang="en-US">
                <a:solidFill>
                  <a:srgbClr val="FF0000"/>
                </a:solidFill>
              </a:rPr>
              <a:t>Syntax</a:t>
            </a:r>
            <a:endParaRPr/>
          </a:p>
          <a:p>
            <a:pPr indent="0" lvl="0" marL="0" rtl="0" algn="l">
              <a:lnSpc>
                <a:spcPct val="150000"/>
              </a:lnSpc>
              <a:spcBef>
                <a:spcPts val="1000"/>
              </a:spcBef>
              <a:spcAft>
                <a:spcPts val="0"/>
              </a:spcAft>
              <a:buSzPct val="100000"/>
              <a:buNone/>
            </a:pPr>
            <a:r>
              <a:rPr lang="en-US"/>
              <a:t>do {</a:t>
            </a:r>
            <a:endParaRPr/>
          </a:p>
          <a:p>
            <a:pPr indent="0" lvl="0" marL="0" rtl="0" algn="l">
              <a:lnSpc>
                <a:spcPct val="150000"/>
              </a:lnSpc>
              <a:spcBef>
                <a:spcPts val="1000"/>
              </a:spcBef>
              <a:spcAft>
                <a:spcPts val="0"/>
              </a:spcAft>
              <a:buSzPct val="100000"/>
              <a:buNone/>
            </a:pPr>
            <a:r>
              <a:rPr lang="en-US"/>
              <a:t>  // code block to be executed</a:t>
            </a:r>
            <a:endParaRPr/>
          </a:p>
          <a:p>
            <a:pPr indent="0" lvl="0" marL="0" rtl="0" algn="l">
              <a:lnSpc>
                <a:spcPct val="150000"/>
              </a:lnSpc>
              <a:spcBef>
                <a:spcPts val="1000"/>
              </a:spcBef>
              <a:spcAft>
                <a:spcPts val="0"/>
              </a:spcAft>
              <a:buSzPct val="100000"/>
              <a:buNone/>
            </a:pPr>
            <a:r>
              <a:rPr lang="en-US"/>
              <a:t>}</a:t>
            </a:r>
            <a:endParaRPr/>
          </a:p>
          <a:p>
            <a:pPr indent="0" lvl="0" marL="0" rtl="0" algn="l">
              <a:lnSpc>
                <a:spcPct val="150000"/>
              </a:lnSpc>
              <a:spcBef>
                <a:spcPts val="1000"/>
              </a:spcBef>
              <a:spcAft>
                <a:spcPts val="0"/>
              </a:spcAft>
              <a:buSzPct val="100000"/>
              <a:buNone/>
            </a:pPr>
            <a:r>
              <a:rPr lang="en-US"/>
              <a:t>while (condition);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3"/>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Example</a:t>
            </a:r>
            <a:endParaRPr/>
          </a:p>
        </p:txBody>
      </p:sp>
      <p:sp>
        <p:nvSpPr>
          <p:cNvPr id="260" name="Google Shape;260;p23"/>
          <p:cNvSpPr txBox="1"/>
          <p:nvPr>
            <p:ph idx="1" type="body"/>
          </p:nvPr>
        </p:nvSpPr>
        <p:spPr>
          <a:xfrm>
            <a:off x="471055" y="1204402"/>
            <a:ext cx="8215746" cy="5581596"/>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600"/>
              <a:buNone/>
            </a:pPr>
            <a:r>
              <a:rPr lang="en-US"/>
              <a:t>do {</a:t>
            </a:r>
            <a:endParaRPr/>
          </a:p>
          <a:p>
            <a:pPr indent="0" lvl="0" marL="0" rtl="0" algn="l">
              <a:lnSpc>
                <a:spcPct val="150000"/>
              </a:lnSpc>
              <a:spcBef>
                <a:spcPts val="1000"/>
              </a:spcBef>
              <a:spcAft>
                <a:spcPts val="0"/>
              </a:spcAft>
              <a:buSzPts val="2600"/>
              <a:buNone/>
            </a:pPr>
            <a:r>
              <a:rPr lang="en-US"/>
              <a:t>  text += "The number is " + i;</a:t>
            </a:r>
            <a:endParaRPr/>
          </a:p>
          <a:p>
            <a:pPr indent="0" lvl="0" marL="0" rtl="0" algn="l">
              <a:lnSpc>
                <a:spcPct val="150000"/>
              </a:lnSpc>
              <a:spcBef>
                <a:spcPts val="1000"/>
              </a:spcBef>
              <a:spcAft>
                <a:spcPts val="0"/>
              </a:spcAft>
              <a:buSzPts val="2600"/>
              <a:buNone/>
            </a:pPr>
            <a:r>
              <a:rPr lang="en-US"/>
              <a:t>  i++;</a:t>
            </a:r>
            <a:endParaRPr/>
          </a:p>
          <a:p>
            <a:pPr indent="0" lvl="0" marL="0" rtl="0" algn="l">
              <a:lnSpc>
                <a:spcPct val="150000"/>
              </a:lnSpc>
              <a:spcBef>
                <a:spcPts val="1000"/>
              </a:spcBef>
              <a:spcAft>
                <a:spcPts val="0"/>
              </a:spcAft>
              <a:buSzPts val="2600"/>
              <a:buNone/>
            </a:pPr>
            <a:r>
              <a:rPr lang="en-US"/>
              <a:t>}</a:t>
            </a:r>
            <a:endParaRPr/>
          </a:p>
          <a:p>
            <a:pPr indent="0" lvl="0" marL="0" rtl="0" algn="l">
              <a:lnSpc>
                <a:spcPct val="150000"/>
              </a:lnSpc>
              <a:spcBef>
                <a:spcPts val="1000"/>
              </a:spcBef>
              <a:spcAft>
                <a:spcPts val="0"/>
              </a:spcAft>
              <a:buSzPts val="2600"/>
              <a:buNone/>
            </a:pPr>
            <a:r>
              <a:rPr lang="en-US"/>
              <a:t>while (i &lt; 10);</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4"/>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Comparing For and While</a:t>
            </a:r>
            <a:endParaRPr/>
          </a:p>
        </p:txBody>
      </p:sp>
      <p:sp>
        <p:nvSpPr>
          <p:cNvPr id="266" name="Google Shape;266;p24"/>
          <p:cNvSpPr txBox="1"/>
          <p:nvPr>
            <p:ph idx="1" type="body"/>
          </p:nvPr>
        </p:nvSpPr>
        <p:spPr>
          <a:xfrm>
            <a:off x="471055" y="1204402"/>
            <a:ext cx="8215746" cy="5581596"/>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150000"/>
              </a:lnSpc>
              <a:spcBef>
                <a:spcPts val="0"/>
              </a:spcBef>
              <a:spcAft>
                <a:spcPts val="0"/>
              </a:spcAft>
              <a:buSzPct val="100000"/>
              <a:buNone/>
            </a:pPr>
            <a:r>
              <a:rPr lang="en-US"/>
              <a:t>The loop in this example uses a for loop to collect the car names from the cars array</a:t>
            </a:r>
            <a:endParaRPr/>
          </a:p>
          <a:p>
            <a:pPr indent="0" lvl="0" marL="0" rtl="0" algn="l">
              <a:lnSpc>
                <a:spcPct val="150000"/>
              </a:lnSpc>
              <a:spcBef>
                <a:spcPts val="1000"/>
              </a:spcBef>
              <a:spcAft>
                <a:spcPts val="0"/>
              </a:spcAft>
              <a:buSzPct val="100000"/>
              <a:buNone/>
            </a:pPr>
            <a:r>
              <a:rPr b="0" i="0" lang="en-US">
                <a:solidFill>
                  <a:srgbClr val="000000"/>
                </a:solidFill>
                <a:latin typeface="Quattrocento Sans"/>
                <a:ea typeface="Quattrocento Sans"/>
                <a:cs typeface="Quattrocento Sans"/>
                <a:sym typeface="Quattrocento Sans"/>
              </a:rPr>
              <a:t>Example</a:t>
            </a:r>
            <a:endParaRPr/>
          </a:p>
          <a:p>
            <a:pPr indent="0" lvl="0" marL="0" rtl="0" algn="l">
              <a:lnSpc>
                <a:spcPct val="150000"/>
              </a:lnSpc>
              <a:spcBef>
                <a:spcPts val="1000"/>
              </a:spcBef>
              <a:spcAft>
                <a:spcPts val="0"/>
              </a:spcAft>
              <a:buSzPct val="100000"/>
              <a:buNone/>
            </a:pPr>
            <a:r>
              <a:rPr b="0" i="0" lang="en-US">
                <a:solidFill>
                  <a:srgbClr val="0000CD"/>
                </a:solidFill>
                <a:latin typeface="Consolas"/>
                <a:ea typeface="Consolas"/>
                <a:cs typeface="Consolas"/>
                <a:sym typeface="Consolas"/>
              </a:rPr>
              <a:t>const</a:t>
            </a:r>
            <a:r>
              <a:rPr b="0" i="0" lang="en-US">
                <a:solidFill>
                  <a:srgbClr val="000000"/>
                </a:solidFill>
                <a:latin typeface="Consolas"/>
                <a:ea typeface="Consolas"/>
                <a:cs typeface="Consolas"/>
                <a:sym typeface="Consolas"/>
              </a:rPr>
              <a:t> cars = [</a:t>
            </a:r>
            <a:r>
              <a:rPr b="0" i="0" lang="en-US">
                <a:solidFill>
                  <a:srgbClr val="A52A2A"/>
                </a:solidFill>
                <a:latin typeface="Consolas"/>
                <a:ea typeface="Consolas"/>
                <a:cs typeface="Consolas"/>
                <a:sym typeface="Consolas"/>
              </a:rPr>
              <a:t>"BMW"</a:t>
            </a:r>
            <a:r>
              <a:rPr b="0" i="0" lang="en-US">
                <a:solidFill>
                  <a:srgbClr val="000000"/>
                </a:solidFill>
                <a:latin typeface="Consolas"/>
                <a:ea typeface="Consolas"/>
                <a:cs typeface="Consolas"/>
                <a:sym typeface="Consolas"/>
              </a:rPr>
              <a:t>, </a:t>
            </a:r>
            <a:r>
              <a:rPr b="0" i="0" lang="en-US">
                <a:solidFill>
                  <a:srgbClr val="A52A2A"/>
                </a:solidFill>
                <a:latin typeface="Consolas"/>
                <a:ea typeface="Consolas"/>
                <a:cs typeface="Consolas"/>
                <a:sym typeface="Consolas"/>
              </a:rPr>
              <a:t>"Volvo"</a:t>
            </a:r>
            <a:r>
              <a:rPr b="0" i="0" lang="en-US">
                <a:solidFill>
                  <a:srgbClr val="000000"/>
                </a:solidFill>
                <a:latin typeface="Consolas"/>
                <a:ea typeface="Consolas"/>
                <a:cs typeface="Consolas"/>
                <a:sym typeface="Consolas"/>
              </a:rPr>
              <a:t>, </a:t>
            </a:r>
            <a:r>
              <a:rPr b="0" i="0" lang="en-US">
                <a:solidFill>
                  <a:srgbClr val="A52A2A"/>
                </a:solidFill>
                <a:latin typeface="Consolas"/>
                <a:ea typeface="Consolas"/>
                <a:cs typeface="Consolas"/>
                <a:sym typeface="Consolas"/>
              </a:rPr>
              <a:t>"Saab"</a:t>
            </a:r>
            <a:r>
              <a:rPr b="0" i="0" lang="en-US">
                <a:solidFill>
                  <a:srgbClr val="000000"/>
                </a:solidFill>
                <a:latin typeface="Consolas"/>
                <a:ea typeface="Consolas"/>
                <a:cs typeface="Consolas"/>
                <a:sym typeface="Consolas"/>
              </a:rPr>
              <a:t>, </a:t>
            </a:r>
            <a:r>
              <a:rPr b="0" i="0" lang="en-US">
                <a:solidFill>
                  <a:srgbClr val="A52A2A"/>
                </a:solidFill>
                <a:latin typeface="Consolas"/>
                <a:ea typeface="Consolas"/>
                <a:cs typeface="Consolas"/>
                <a:sym typeface="Consolas"/>
              </a:rPr>
              <a:t>"Ford"</a:t>
            </a:r>
            <a:r>
              <a:rPr b="0" i="0" lang="en-US">
                <a:solidFill>
                  <a:srgbClr val="000000"/>
                </a:solidFill>
                <a:latin typeface="Consolas"/>
                <a:ea typeface="Consolas"/>
                <a:cs typeface="Consolas"/>
                <a:sym typeface="Consolas"/>
              </a:rPr>
              <a:t>];</a:t>
            </a:r>
            <a:br>
              <a:rPr b="0" i="0" lang="en-US">
                <a:solidFill>
                  <a:srgbClr val="000000"/>
                </a:solidFill>
                <a:latin typeface="Consolas"/>
                <a:ea typeface="Consolas"/>
                <a:cs typeface="Consolas"/>
                <a:sym typeface="Consolas"/>
              </a:rPr>
            </a:br>
            <a:r>
              <a:rPr b="0" i="0" lang="en-US">
                <a:solidFill>
                  <a:srgbClr val="0000CD"/>
                </a:solidFill>
                <a:latin typeface="Consolas"/>
                <a:ea typeface="Consolas"/>
                <a:cs typeface="Consolas"/>
                <a:sym typeface="Consolas"/>
              </a:rPr>
              <a:t>let</a:t>
            </a:r>
            <a:r>
              <a:rPr b="0" i="0" lang="en-US">
                <a:solidFill>
                  <a:srgbClr val="000000"/>
                </a:solidFill>
                <a:latin typeface="Consolas"/>
                <a:ea typeface="Consolas"/>
                <a:cs typeface="Consolas"/>
                <a:sym typeface="Consolas"/>
              </a:rPr>
              <a:t> i = </a:t>
            </a:r>
            <a:r>
              <a:rPr b="0" i="0" lang="en-US">
                <a:solidFill>
                  <a:srgbClr val="FF0000"/>
                </a:solidFill>
                <a:latin typeface="Consolas"/>
                <a:ea typeface="Consolas"/>
                <a:cs typeface="Consolas"/>
                <a:sym typeface="Consolas"/>
              </a:rPr>
              <a:t>0</a:t>
            </a:r>
            <a:r>
              <a:rPr b="0" i="0" lang="en-US">
                <a:solidFill>
                  <a:srgbClr val="000000"/>
                </a:solidFill>
                <a:latin typeface="Consolas"/>
                <a:ea typeface="Consolas"/>
                <a:cs typeface="Consolas"/>
                <a:sym typeface="Consolas"/>
              </a:rPr>
              <a:t>;</a:t>
            </a:r>
            <a:br>
              <a:rPr b="0" i="0" lang="en-US">
                <a:solidFill>
                  <a:srgbClr val="000000"/>
                </a:solidFill>
                <a:latin typeface="Consolas"/>
                <a:ea typeface="Consolas"/>
                <a:cs typeface="Consolas"/>
                <a:sym typeface="Consolas"/>
              </a:rPr>
            </a:br>
            <a:r>
              <a:rPr b="0" i="0" lang="en-US">
                <a:solidFill>
                  <a:srgbClr val="0000CD"/>
                </a:solidFill>
                <a:latin typeface="Consolas"/>
                <a:ea typeface="Consolas"/>
                <a:cs typeface="Consolas"/>
                <a:sym typeface="Consolas"/>
              </a:rPr>
              <a:t>let</a:t>
            </a:r>
            <a:r>
              <a:rPr b="0" i="0" lang="en-US">
                <a:solidFill>
                  <a:srgbClr val="000000"/>
                </a:solidFill>
                <a:latin typeface="Consolas"/>
                <a:ea typeface="Consolas"/>
                <a:cs typeface="Consolas"/>
                <a:sym typeface="Consolas"/>
              </a:rPr>
              <a:t> text = </a:t>
            </a:r>
            <a:r>
              <a:rPr b="0" i="0" lang="en-US">
                <a:solidFill>
                  <a:srgbClr val="A52A2A"/>
                </a:solidFill>
                <a:latin typeface="Consolas"/>
                <a:ea typeface="Consolas"/>
                <a:cs typeface="Consolas"/>
                <a:sym typeface="Consolas"/>
              </a:rPr>
              <a:t>""</a:t>
            </a:r>
            <a:r>
              <a:rPr b="0" i="0" lang="en-US">
                <a:solidFill>
                  <a:srgbClr val="000000"/>
                </a:solidFill>
                <a:latin typeface="Consolas"/>
                <a:ea typeface="Consolas"/>
                <a:cs typeface="Consolas"/>
                <a:sym typeface="Consolas"/>
              </a:rPr>
              <a:t>;</a:t>
            </a:r>
            <a:br>
              <a:rPr b="0" i="0" lang="en-US">
                <a:solidFill>
                  <a:srgbClr val="000000"/>
                </a:solidFill>
                <a:latin typeface="Consolas"/>
                <a:ea typeface="Consolas"/>
                <a:cs typeface="Consolas"/>
                <a:sym typeface="Consolas"/>
              </a:rPr>
            </a:br>
            <a:br>
              <a:rPr b="0" i="0" lang="en-US">
                <a:solidFill>
                  <a:srgbClr val="000000"/>
                </a:solidFill>
                <a:latin typeface="Consolas"/>
                <a:ea typeface="Consolas"/>
                <a:cs typeface="Consolas"/>
                <a:sym typeface="Consolas"/>
              </a:rPr>
            </a:br>
            <a:r>
              <a:rPr b="0" i="0" lang="en-US">
                <a:solidFill>
                  <a:srgbClr val="0000CD"/>
                </a:solidFill>
                <a:latin typeface="Consolas"/>
                <a:ea typeface="Consolas"/>
                <a:cs typeface="Consolas"/>
                <a:sym typeface="Consolas"/>
              </a:rPr>
              <a:t>for</a:t>
            </a:r>
            <a:r>
              <a:rPr b="0" i="0" lang="en-US">
                <a:solidFill>
                  <a:srgbClr val="000000"/>
                </a:solidFill>
                <a:latin typeface="Consolas"/>
                <a:ea typeface="Consolas"/>
                <a:cs typeface="Consolas"/>
                <a:sym typeface="Consolas"/>
              </a:rPr>
              <a:t> (;cars[i];) {</a:t>
            </a:r>
            <a:br>
              <a:rPr b="0" i="0" lang="en-US">
                <a:solidFill>
                  <a:srgbClr val="000000"/>
                </a:solidFill>
                <a:latin typeface="Consolas"/>
                <a:ea typeface="Consolas"/>
                <a:cs typeface="Consolas"/>
                <a:sym typeface="Consolas"/>
              </a:rPr>
            </a:br>
            <a:r>
              <a:rPr b="0" i="0" lang="en-US">
                <a:solidFill>
                  <a:srgbClr val="000000"/>
                </a:solidFill>
                <a:latin typeface="Consolas"/>
                <a:ea typeface="Consolas"/>
                <a:cs typeface="Consolas"/>
                <a:sym typeface="Consolas"/>
              </a:rPr>
              <a:t>  text += cars[i];</a:t>
            </a:r>
            <a:br>
              <a:rPr b="0" i="0" lang="en-US">
                <a:solidFill>
                  <a:srgbClr val="000000"/>
                </a:solidFill>
                <a:latin typeface="Consolas"/>
                <a:ea typeface="Consolas"/>
                <a:cs typeface="Consolas"/>
                <a:sym typeface="Consolas"/>
              </a:rPr>
            </a:br>
            <a:r>
              <a:rPr b="0" i="0" lang="en-US">
                <a:solidFill>
                  <a:srgbClr val="000000"/>
                </a:solidFill>
                <a:latin typeface="Consolas"/>
                <a:ea typeface="Consolas"/>
                <a:cs typeface="Consolas"/>
                <a:sym typeface="Consolas"/>
              </a:rPr>
              <a:t>  i++;</a:t>
            </a:r>
            <a:br>
              <a:rPr b="0" i="0" lang="en-US">
                <a:solidFill>
                  <a:srgbClr val="000000"/>
                </a:solidFill>
                <a:latin typeface="Consolas"/>
                <a:ea typeface="Consolas"/>
                <a:cs typeface="Consolas"/>
                <a:sym typeface="Consolas"/>
              </a:rPr>
            </a:br>
            <a:r>
              <a:rPr b="0" i="0" lang="en-US">
                <a:solidFill>
                  <a:srgbClr val="000000"/>
                </a:solidFill>
                <a:latin typeface="Consolas"/>
                <a:ea typeface="Consolas"/>
                <a:cs typeface="Consolas"/>
                <a:sym typeface="Consolas"/>
              </a:rPr>
              <a:t>}</a:t>
            </a:r>
            <a:endParaRPr/>
          </a:p>
          <a:p>
            <a:pPr indent="-75882" lvl="0" marL="228600" rtl="0" algn="l">
              <a:lnSpc>
                <a:spcPct val="150000"/>
              </a:lnSpc>
              <a:spcBef>
                <a:spcPts val="1000"/>
              </a:spcBef>
              <a:spcAft>
                <a:spcPts val="0"/>
              </a:spcAft>
              <a:buClr>
                <a:srgbClr val="002060"/>
              </a:buClr>
              <a:buSzPct val="1000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5"/>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Comparing For and While</a:t>
            </a:r>
            <a:endParaRPr/>
          </a:p>
        </p:txBody>
      </p:sp>
      <p:sp>
        <p:nvSpPr>
          <p:cNvPr id="272" name="Google Shape;272;p25"/>
          <p:cNvSpPr txBox="1"/>
          <p:nvPr>
            <p:ph idx="1" type="body"/>
          </p:nvPr>
        </p:nvSpPr>
        <p:spPr>
          <a:xfrm>
            <a:off x="471055" y="1204402"/>
            <a:ext cx="8215746" cy="5581596"/>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lnSpc>
                <a:spcPct val="150000"/>
              </a:lnSpc>
              <a:spcBef>
                <a:spcPts val="0"/>
              </a:spcBef>
              <a:spcAft>
                <a:spcPts val="0"/>
              </a:spcAft>
              <a:buSzPct val="100000"/>
              <a:buNone/>
            </a:pPr>
            <a:r>
              <a:rPr lang="en-US"/>
              <a:t>The loop in this example uses a while loop to collect the car names from the cars array</a:t>
            </a:r>
            <a:endParaRPr/>
          </a:p>
          <a:p>
            <a:pPr indent="0" lvl="0" marL="0" rtl="0" algn="l">
              <a:lnSpc>
                <a:spcPct val="150000"/>
              </a:lnSpc>
              <a:spcBef>
                <a:spcPts val="1000"/>
              </a:spcBef>
              <a:spcAft>
                <a:spcPts val="0"/>
              </a:spcAft>
              <a:buSzPct val="100000"/>
              <a:buNone/>
            </a:pPr>
            <a:r>
              <a:rPr b="0" i="0" lang="en-US">
                <a:solidFill>
                  <a:srgbClr val="0000CD"/>
                </a:solidFill>
                <a:latin typeface="Consolas"/>
                <a:ea typeface="Consolas"/>
                <a:cs typeface="Consolas"/>
                <a:sym typeface="Consolas"/>
              </a:rPr>
              <a:t>const</a:t>
            </a:r>
            <a:r>
              <a:rPr b="0" i="0" lang="en-US">
                <a:solidFill>
                  <a:srgbClr val="000000"/>
                </a:solidFill>
                <a:latin typeface="Consolas"/>
                <a:ea typeface="Consolas"/>
                <a:cs typeface="Consolas"/>
                <a:sym typeface="Consolas"/>
              </a:rPr>
              <a:t> cars = [</a:t>
            </a:r>
            <a:r>
              <a:rPr b="0" i="0" lang="en-US">
                <a:solidFill>
                  <a:srgbClr val="A52A2A"/>
                </a:solidFill>
                <a:latin typeface="Consolas"/>
                <a:ea typeface="Consolas"/>
                <a:cs typeface="Consolas"/>
                <a:sym typeface="Consolas"/>
              </a:rPr>
              <a:t>"BMW"</a:t>
            </a:r>
            <a:r>
              <a:rPr b="0" i="0" lang="en-US">
                <a:solidFill>
                  <a:srgbClr val="000000"/>
                </a:solidFill>
                <a:latin typeface="Consolas"/>
                <a:ea typeface="Consolas"/>
                <a:cs typeface="Consolas"/>
                <a:sym typeface="Consolas"/>
              </a:rPr>
              <a:t>, </a:t>
            </a:r>
            <a:r>
              <a:rPr b="0" i="0" lang="en-US">
                <a:solidFill>
                  <a:srgbClr val="A52A2A"/>
                </a:solidFill>
                <a:latin typeface="Consolas"/>
                <a:ea typeface="Consolas"/>
                <a:cs typeface="Consolas"/>
                <a:sym typeface="Consolas"/>
              </a:rPr>
              <a:t>"Volvo"</a:t>
            </a:r>
            <a:r>
              <a:rPr b="0" i="0" lang="en-US">
                <a:solidFill>
                  <a:srgbClr val="000000"/>
                </a:solidFill>
                <a:latin typeface="Consolas"/>
                <a:ea typeface="Consolas"/>
                <a:cs typeface="Consolas"/>
                <a:sym typeface="Consolas"/>
              </a:rPr>
              <a:t>, </a:t>
            </a:r>
            <a:r>
              <a:rPr b="0" i="0" lang="en-US">
                <a:solidFill>
                  <a:srgbClr val="A52A2A"/>
                </a:solidFill>
                <a:latin typeface="Consolas"/>
                <a:ea typeface="Consolas"/>
                <a:cs typeface="Consolas"/>
                <a:sym typeface="Consolas"/>
              </a:rPr>
              <a:t>"Saab"</a:t>
            </a:r>
            <a:r>
              <a:rPr b="0" i="0" lang="en-US">
                <a:solidFill>
                  <a:srgbClr val="000000"/>
                </a:solidFill>
                <a:latin typeface="Consolas"/>
                <a:ea typeface="Consolas"/>
                <a:cs typeface="Consolas"/>
                <a:sym typeface="Consolas"/>
              </a:rPr>
              <a:t>, </a:t>
            </a:r>
            <a:r>
              <a:rPr b="0" i="0" lang="en-US">
                <a:solidFill>
                  <a:srgbClr val="A52A2A"/>
                </a:solidFill>
                <a:latin typeface="Consolas"/>
                <a:ea typeface="Consolas"/>
                <a:cs typeface="Consolas"/>
                <a:sym typeface="Consolas"/>
              </a:rPr>
              <a:t>"Ford"</a:t>
            </a:r>
            <a:r>
              <a:rPr b="0" i="0" lang="en-US">
                <a:solidFill>
                  <a:srgbClr val="000000"/>
                </a:solidFill>
                <a:latin typeface="Consolas"/>
                <a:ea typeface="Consolas"/>
                <a:cs typeface="Consolas"/>
                <a:sym typeface="Consolas"/>
              </a:rPr>
              <a:t>];</a:t>
            </a:r>
            <a:br>
              <a:rPr lang="en-US"/>
            </a:br>
            <a:r>
              <a:rPr b="0" i="0" lang="en-US">
                <a:solidFill>
                  <a:srgbClr val="0000CD"/>
                </a:solidFill>
                <a:latin typeface="Consolas"/>
                <a:ea typeface="Consolas"/>
                <a:cs typeface="Consolas"/>
                <a:sym typeface="Consolas"/>
              </a:rPr>
              <a:t>let</a:t>
            </a:r>
            <a:r>
              <a:rPr b="0" i="0" lang="en-US">
                <a:solidFill>
                  <a:srgbClr val="000000"/>
                </a:solidFill>
                <a:latin typeface="Consolas"/>
                <a:ea typeface="Consolas"/>
                <a:cs typeface="Consolas"/>
                <a:sym typeface="Consolas"/>
              </a:rPr>
              <a:t> i = </a:t>
            </a:r>
            <a:r>
              <a:rPr b="0" i="0" lang="en-US">
                <a:solidFill>
                  <a:srgbClr val="FF0000"/>
                </a:solidFill>
                <a:latin typeface="Consolas"/>
                <a:ea typeface="Consolas"/>
                <a:cs typeface="Consolas"/>
                <a:sym typeface="Consolas"/>
              </a:rPr>
              <a:t>0</a:t>
            </a:r>
            <a:r>
              <a:rPr b="0" i="0" lang="en-US">
                <a:solidFill>
                  <a:srgbClr val="000000"/>
                </a:solidFill>
                <a:latin typeface="Consolas"/>
                <a:ea typeface="Consolas"/>
                <a:cs typeface="Consolas"/>
                <a:sym typeface="Consolas"/>
              </a:rPr>
              <a:t>;</a:t>
            </a:r>
            <a:br>
              <a:rPr lang="en-US"/>
            </a:br>
            <a:r>
              <a:rPr b="0" i="0" lang="en-US">
                <a:solidFill>
                  <a:srgbClr val="0000CD"/>
                </a:solidFill>
                <a:latin typeface="Consolas"/>
                <a:ea typeface="Consolas"/>
                <a:cs typeface="Consolas"/>
                <a:sym typeface="Consolas"/>
              </a:rPr>
              <a:t>let</a:t>
            </a:r>
            <a:r>
              <a:rPr b="0" i="0" lang="en-US">
                <a:solidFill>
                  <a:srgbClr val="000000"/>
                </a:solidFill>
                <a:latin typeface="Consolas"/>
                <a:ea typeface="Consolas"/>
                <a:cs typeface="Consolas"/>
                <a:sym typeface="Consolas"/>
              </a:rPr>
              <a:t> text = </a:t>
            </a:r>
            <a:r>
              <a:rPr b="0" i="0" lang="en-US">
                <a:solidFill>
                  <a:srgbClr val="A52A2A"/>
                </a:solidFill>
                <a:latin typeface="Consolas"/>
                <a:ea typeface="Consolas"/>
                <a:cs typeface="Consolas"/>
                <a:sym typeface="Consolas"/>
              </a:rPr>
              <a:t>""</a:t>
            </a:r>
            <a:r>
              <a:rPr b="0" i="0" lang="en-US">
                <a:solidFill>
                  <a:srgbClr val="000000"/>
                </a:solidFill>
                <a:latin typeface="Consolas"/>
                <a:ea typeface="Consolas"/>
                <a:cs typeface="Consolas"/>
                <a:sym typeface="Consolas"/>
              </a:rPr>
              <a:t>;</a:t>
            </a:r>
            <a:br>
              <a:rPr lang="en-US"/>
            </a:br>
            <a:br>
              <a:rPr lang="en-US"/>
            </a:br>
            <a:r>
              <a:rPr b="0" i="0" lang="en-US">
                <a:solidFill>
                  <a:srgbClr val="0000CD"/>
                </a:solidFill>
                <a:latin typeface="Consolas"/>
                <a:ea typeface="Consolas"/>
                <a:cs typeface="Consolas"/>
                <a:sym typeface="Consolas"/>
              </a:rPr>
              <a:t>while</a:t>
            </a:r>
            <a:r>
              <a:rPr b="0" i="0" lang="en-US">
                <a:solidFill>
                  <a:srgbClr val="000000"/>
                </a:solidFill>
                <a:latin typeface="Consolas"/>
                <a:ea typeface="Consolas"/>
                <a:cs typeface="Consolas"/>
                <a:sym typeface="Consolas"/>
              </a:rPr>
              <a:t> (cars[i]) {</a:t>
            </a:r>
            <a:br>
              <a:rPr lang="en-US"/>
            </a:br>
            <a:r>
              <a:rPr b="0" i="0" lang="en-US">
                <a:solidFill>
                  <a:srgbClr val="000000"/>
                </a:solidFill>
                <a:latin typeface="Consolas"/>
                <a:ea typeface="Consolas"/>
                <a:cs typeface="Consolas"/>
                <a:sym typeface="Consolas"/>
              </a:rPr>
              <a:t>  text += cars[i];</a:t>
            </a:r>
            <a:br>
              <a:rPr lang="en-US"/>
            </a:br>
            <a:r>
              <a:rPr b="0" i="0" lang="en-US">
                <a:solidFill>
                  <a:srgbClr val="000000"/>
                </a:solidFill>
                <a:latin typeface="Consolas"/>
                <a:ea typeface="Consolas"/>
                <a:cs typeface="Consolas"/>
                <a:sym typeface="Consolas"/>
              </a:rPr>
              <a:t>  i++;</a:t>
            </a:r>
            <a:br>
              <a:rPr lang="en-US"/>
            </a:br>
            <a:r>
              <a:rPr b="0" i="0" lang="en-US">
                <a:solidFill>
                  <a:srgbClr val="000000"/>
                </a:solidFill>
                <a:latin typeface="Consolas"/>
                <a:ea typeface="Consolas"/>
                <a:cs typeface="Consolas"/>
                <a:sym typeface="Consolas"/>
              </a:rPr>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6"/>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JavaScript Break and Continue</a:t>
            </a:r>
            <a:endParaRPr/>
          </a:p>
        </p:txBody>
      </p:sp>
      <p:sp>
        <p:nvSpPr>
          <p:cNvPr id="278" name="Google Shape;278;p26"/>
          <p:cNvSpPr txBox="1"/>
          <p:nvPr>
            <p:ph idx="1" type="body"/>
          </p:nvPr>
        </p:nvSpPr>
        <p:spPr>
          <a:xfrm>
            <a:off x="471055" y="1204402"/>
            <a:ext cx="8215746" cy="5581596"/>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lang="en-US" sz="2800"/>
              <a:t>The break statement </a:t>
            </a:r>
            <a:r>
              <a:rPr lang="en-US" sz="2800">
                <a:solidFill>
                  <a:srgbClr val="FF0000"/>
                </a:solidFill>
              </a:rPr>
              <a:t>"jumps out" </a:t>
            </a:r>
            <a:r>
              <a:rPr lang="en-US" sz="2800"/>
              <a:t>of a loop.</a:t>
            </a:r>
            <a:endParaRPr/>
          </a:p>
          <a:p>
            <a:pPr indent="-228600" lvl="0" marL="228600" rtl="0" algn="just">
              <a:lnSpc>
                <a:spcPct val="150000"/>
              </a:lnSpc>
              <a:spcBef>
                <a:spcPts val="1000"/>
              </a:spcBef>
              <a:spcAft>
                <a:spcPts val="0"/>
              </a:spcAft>
              <a:buSzPts val="2800"/>
              <a:buChar char="•"/>
            </a:pPr>
            <a:r>
              <a:rPr lang="en-US" sz="2800"/>
              <a:t>The continue statement </a:t>
            </a:r>
            <a:r>
              <a:rPr lang="en-US" sz="2800">
                <a:solidFill>
                  <a:srgbClr val="FF0000"/>
                </a:solidFill>
              </a:rPr>
              <a:t>"jumps over" </a:t>
            </a:r>
            <a:r>
              <a:rPr lang="en-US" sz="2800"/>
              <a:t>one iteration in the loop.</a:t>
            </a:r>
            <a:endParaRPr/>
          </a:p>
          <a:p>
            <a:pPr indent="-63500" lvl="0" marL="228600" rtl="0" algn="l">
              <a:lnSpc>
                <a:spcPct val="150000"/>
              </a:lnSpc>
              <a:spcBef>
                <a:spcPts val="1000"/>
              </a:spcBef>
              <a:spcAft>
                <a:spcPts val="0"/>
              </a:spcAft>
              <a:buClr>
                <a:srgbClr val="002060"/>
              </a:buClr>
              <a:buSzPts val="2600"/>
              <a:buNone/>
            </a:pPr>
            <a:r>
              <a:t/>
            </a:r>
            <a:endParaRPr/>
          </a:p>
          <a:p>
            <a:pPr indent="-63500" lvl="0" marL="228600" rtl="0" algn="l">
              <a:lnSpc>
                <a:spcPct val="150000"/>
              </a:lnSpc>
              <a:spcBef>
                <a:spcPts val="1000"/>
              </a:spcBef>
              <a:spcAft>
                <a:spcPts val="0"/>
              </a:spcAft>
              <a:buClr>
                <a:srgbClr val="002060"/>
              </a:buClr>
              <a:buSzPts val="26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27"/>
          <p:cNvSpPr/>
          <p:nvPr/>
        </p:nvSpPr>
        <p:spPr>
          <a:xfrm>
            <a:off x="1143" y="0"/>
            <a:ext cx="9141714"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Lines intersecting at pushpin" id="284" name="Google Shape;284;p27"/>
          <p:cNvPicPr preferRelativeResize="0"/>
          <p:nvPr/>
        </p:nvPicPr>
        <p:blipFill rotWithShape="1">
          <a:blip r:embed="rId3">
            <a:alphaModFix/>
          </a:blip>
          <a:srcRect b="2" l="10983" r="1" t="0"/>
          <a:stretch/>
        </p:blipFill>
        <p:spPr>
          <a:xfrm>
            <a:off x="20" y="1282"/>
            <a:ext cx="9143980" cy="6856718"/>
          </a:xfrm>
          <a:prstGeom prst="rect">
            <a:avLst/>
          </a:prstGeom>
          <a:noFill/>
          <a:ln>
            <a:noFill/>
          </a:ln>
        </p:spPr>
      </p:pic>
      <p:sp>
        <p:nvSpPr>
          <p:cNvPr id="285" name="Google Shape;285;p27"/>
          <p:cNvSpPr txBox="1"/>
          <p:nvPr>
            <p:ph idx="4294967295" type="body"/>
          </p:nvPr>
        </p:nvSpPr>
        <p:spPr>
          <a:xfrm>
            <a:off x="928688" y="1204913"/>
            <a:ext cx="8215312" cy="5581650"/>
          </a:xfrm>
          <a:prstGeom prst="rect">
            <a:avLst/>
          </a:prstGeom>
          <a:noFill/>
          <a:ln>
            <a:noFill/>
          </a:ln>
        </p:spPr>
        <p:txBody>
          <a:bodyPr anchorCtr="0" anchor="t" bIns="45700" lIns="91425" spcFirstLastPara="1" rIns="91425" wrap="square" tIns="45700">
            <a:normAutofit/>
          </a:bodyPr>
          <a:lstStyle/>
          <a:p>
            <a:pPr indent="-381000" lvl="0" marL="228600" rtl="0" algn="ctr">
              <a:lnSpc>
                <a:spcPct val="90000"/>
              </a:lnSpc>
              <a:spcBef>
                <a:spcPts val="0"/>
              </a:spcBef>
              <a:spcAft>
                <a:spcPts val="0"/>
              </a:spcAft>
              <a:buClr>
                <a:schemeClr val="dk1"/>
              </a:buClr>
              <a:buSzPts val="6000"/>
              <a:buChar char="•"/>
            </a:pPr>
            <a:r>
              <a:rPr lang="en-US" sz="6000"/>
              <a:t>Practical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Objects </a:t>
            </a:r>
            <a:endParaRPr/>
          </a:p>
        </p:txBody>
      </p:sp>
      <p:sp>
        <p:nvSpPr>
          <p:cNvPr id="110" name="Google Shape;110;p3"/>
          <p:cNvSpPr txBox="1"/>
          <p:nvPr>
            <p:ph idx="1" type="body"/>
          </p:nvPr>
        </p:nvSpPr>
        <p:spPr>
          <a:xfrm>
            <a:off x="471055" y="1204402"/>
            <a:ext cx="8215746" cy="5581596"/>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2800"/>
              <a:buChar char="•"/>
            </a:pPr>
            <a:r>
              <a:rPr lang="en-US" sz="2800"/>
              <a:t>In JavaScript, an object is a standalone entity, with properties and type. </a:t>
            </a:r>
            <a:endParaRPr/>
          </a:p>
          <a:p>
            <a:pPr indent="-228600" lvl="0" marL="228600" rtl="0" algn="just">
              <a:lnSpc>
                <a:spcPct val="150000"/>
              </a:lnSpc>
              <a:spcBef>
                <a:spcPts val="1000"/>
              </a:spcBef>
              <a:spcAft>
                <a:spcPts val="0"/>
              </a:spcAft>
              <a:buSzPts val="2800"/>
              <a:buChar char="•"/>
            </a:pPr>
            <a:r>
              <a:rPr lang="en-US" sz="2800">
                <a:solidFill>
                  <a:srgbClr val="FF0000"/>
                </a:solidFill>
              </a:rPr>
              <a:t>Compare it with a cup, for example</a:t>
            </a:r>
            <a:r>
              <a:rPr lang="en-US" sz="2800"/>
              <a:t>. A cup is an object, with properties. A cup has a color, a design, weight, a material it is made of, etc. The same way, JavaScript objects can have properties, which define their characteristics.</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p4"/>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6" name="Google Shape;116;p4"/>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 name="Google Shape;117;p4"/>
          <p:cNvSpPr/>
          <p:nvPr/>
        </p:nvSpPr>
        <p:spPr>
          <a:xfrm flipH="1" rot="5400000">
            <a:off x="-1914813" y="1914812"/>
            <a:ext cx="6858000" cy="3028377"/>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8" name="Google Shape;118;p4"/>
          <p:cNvSpPr/>
          <p:nvPr/>
        </p:nvSpPr>
        <p:spPr>
          <a:xfrm flipH="1" rot="5400000">
            <a:off x="-1914814" y="1924949"/>
            <a:ext cx="6857999" cy="302837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9" name="Google Shape;119;p4"/>
          <p:cNvSpPr/>
          <p:nvPr/>
        </p:nvSpPr>
        <p:spPr>
          <a:xfrm flipH="1" rot="5400000">
            <a:off x="263195" y="4092815"/>
            <a:ext cx="2501979" cy="302838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0" name="Google Shape;120;p4"/>
          <p:cNvSpPr/>
          <p:nvPr/>
        </p:nvSpPr>
        <p:spPr>
          <a:xfrm rot="-964587">
            <a:off x="-376302" y="969718"/>
            <a:ext cx="292526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1" name="Google Shape;121;p4"/>
          <p:cNvSpPr/>
          <p:nvPr/>
        </p:nvSpPr>
        <p:spPr>
          <a:xfrm flipH="1" rot="5400000">
            <a:off x="-1914820" y="1904672"/>
            <a:ext cx="6858003" cy="3028376"/>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2" name="Google Shape;122;p4"/>
          <p:cNvSpPr txBox="1"/>
          <p:nvPr>
            <p:ph type="title"/>
          </p:nvPr>
        </p:nvSpPr>
        <p:spPr>
          <a:xfrm>
            <a:off x="350041" y="586855"/>
            <a:ext cx="2401025"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3500"/>
              <a:buFont typeface="Arial"/>
              <a:buNone/>
            </a:pPr>
            <a:r>
              <a:rPr lang="en-US" sz="3500">
                <a:solidFill>
                  <a:srgbClr val="FFFFFF"/>
                </a:solidFill>
              </a:rPr>
              <a:t>JavaScript Objects</a:t>
            </a:r>
            <a:endParaRPr/>
          </a:p>
        </p:txBody>
      </p:sp>
      <p:sp>
        <p:nvSpPr>
          <p:cNvPr id="123" name="Google Shape;123;p4"/>
          <p:cNvSpPr txBox="1"/>
          <p:nvPr/>
        </p:nvSpPr>
        <p:spPr>
          <a:xfrm>
            <a:off x="3070384" y="148336"/>
            <a:ext cx="5697415" cy="5821722"/>
          </a:xfrm>
          <a:prstGeom prst="rect">
            <a:avLst/>
          </a:prstGeom>
          <a:noFill/>
          <a:ln>
            <a:noFill/>
          </a:ln>
        </p:spPr>
        <p:txBody>
          <a:bodyPr anchorCtr="0" anchor="t" bIns="45700" lIns="91425" spcFirstLastPara="1" rIns="91425" wrap="square" tIns="45700">
            <a:spAutoFit/>
          </a:bodyPr>
          <a:lstStyle/>
          <a:p>
            <a:pPr indent="-225425" lvl="0" marL="225425" marR="0" rtl="0" algn="just">
              <a:lnSpc>
                <a:spcPct val="15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In JavaScript, objects are king. If you understand objects, you understand JavaScript.</a:t>
            </a:r>
            <a:endParaRPr/>
          </a:p>
          <a:p>
            <a:pPr indent="-225425" lvl="0" marL="225425" marR="0" rtl="0" algn="just">
              <a:lnSpc>
                <a:spcPct val="15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In JavaScript, almost "everything" is an object.</a:t>
            </a:r>
            <a:endParaRPr/>
          </a:p>
          <a:p>
            <a:pPr indent="-225425" lvl="0" marL="225425" marR="0" rtl="0" algn="just">
              <a:lnSpc>
                <a:spcPct val="15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Booleans can be objects </a:t>
            </a:r>
            <a:r>
              <a:rPr lang="en-US" sz="2800">
                <a:solidFill>
                  <a:srgbClr val="FF0000"/>
                </a:solidFill>
                <a:latin typeface="Arial"/>
                <a:ea typeface="Arial"/>
                <a:cs typeface="Arial"/>
                <a:sym typeface="Arial"/>
              </a:rPr>
              <a:t>(if defined with the new keyword)</a:t>
            </a:r>
            <a:endParaRPr/>
          </a:p>
          <a:p>
            <a:pPr indent="-225425" lvl="0" marL="225425" marR="0" rtl="0" algn="just">
              <a:lnSpc>
                <a:spcPct val="15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Numbers can be objects </a:t>
            </a:r>
            <a:r>
              <a:rPr lang="en-US" sz="2800">
                <a:solidFill>
                  <a:srgbClr val="FF0000"/>
                </a:solidFill>
                <a:latin typeface="Arial"/>
                <a:ea typeface="Arial"/>
                <a:cs typeface="Arial"/>
                <a:sym typeface="Arial"/>
              </a:rPr>
              <a:t>(if defined with the new keyword)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5"/>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9" name="Google Shape;129;p5"/>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0" name="Google Shape;130;p5"/>
          <p:cNvSpPr/>
          <p:nvPr/>
        </p:nvSpPr>
        <p:spPr>
          <a:xfrm flipH="1" rot="5400000">
            <a:off x="-1914813" y="1914812"/>
            <a:ext cx="6858000" cy="3028377"/>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1" name="Google Shape;131;p5"/>
          <p:cNvSpPr/>
          <p:nvPr/>
        </p:nvSpPr>
        <p:spPr>
          <a:xfrm flipH="1" rot="5400000">
            <a:off x="-1914814" y="1924949"/>
            <a:ext cx="6857999" cy="302837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2" name="Google Shape;132;p5"/>
          <p:cNvSpPr/>
          <p:nvPr/>
        </p:nvSpPr>
        <p:spPr>
          <a:xfrm flipH="1" rot="5400000">
            <a:off x="263195" y="4092815"/>
            <a:ext cx="2501979" cy="302838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3" name="Google Shape;133;p5"/>
          <p:cNvSpPr/>
          <p:nvPr/>
        </p:nvSpPr>
        <p:spPr>
          <a:xfrm rot="-964587">
            <a:off x="-376302" y="969718"/>
            <a:ext cx="292526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4" name="Google Shape;134;p5"/>
          <p:cNvSpPr/>
          <p:nvPr/>
        </p:nvSpPr>
        <p:spPr>
          <a:xfrm flipH="1" rot="5400000">
            <a:off x="-1914820" y="1904672"/>
            <a:ext cx="6858003" cy="3028376"/>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5" name="Google Shape;135;p5"/>
          <p:cNvSpPr txBox="1"/>
          <p:nvPr>
            <p:ph type="title"/>
          </p:nvPr>
        </p:nvSpPr>
        <p:spPr>
          <a:xfrm>
            <a:off x="350041" y="586855"/>
            <a:ext cx="2401025"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3500"/>
              <a:buFont typeface="Arial"/>
              <a:buNone/>
            </a:pPr>
            <a:r>
              <a:rPr lang="en-US" sz="3500">
                <a:solidFill>
                  <a:srgbClr val="FFFFFF"/>
                </a:solidFill>
              </a:rPr>
              <a:t>JavaScript Objects</a:t>
            </a:r>
            <a:endParaRPr/>
          </a:p>
        </p:txBody>
      </p:sp>
      <p:sp>
        <p:nvSpPr>
          <p:cNvPr id="136" name="Google Shape;136;p5"/>
          <p:cNvSpPr txBox="1"/>
          <p:nvPr/>
        </p:nvSpPr>
        <p:spPr>
          <a:xfrm>
            <a:off x="3238613" y="91622"/>
            <a:ext cx="5692852" cy="3882730"/>
          </a:xfrm>
          <a:prstGeom prst="rect">
            <a:avLst/>
          </a:prstGeom>
          <a:noFill/>
          <a:ln>
            <a:noFill/>
          </a:ln>
        </p:spPr>
        <p:txBody>
          <a:bodyPr anchorCtr="0" anchor="t" bIns="45700" lIns="91425" spcFirstLastPara="1" rIns="91425" wrap="square" tIns="45700">
            <a:spAutoFit/>
          </a:bodyPr>
          <a:lstStyle/>
          <a:p>
            <a:pPr indent="-225425" lvl="0" marL="225425" marR="0" rtl="0" algn="just">
              <a:lnSpc>
                <a:spcPct val="15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Strings can be objects (</a:t>
            </a:r>
            <a:r>
              <a:rPr lang="en-US" sz="2800">
                <a:solidFill>
                  <a:srgbClr val="FF0000"/>
                </a:solidFill>
                <a:latin typeface="Arial"/>
                <a:ea typeface="Arial"/>
                <a:cs typeface="Arial"/>
                <a:sym typeface="Arial"/>
              </a:rPr>
              <a:t>if defined with the new keyword)</a:t>
            </a:r>
            <a:endParaRPr/>
          </a:p>
          <a:p>
            <a:pPr indent="-225425" lvl="0" marL="225425" marR="0" rtl="0" algn="just">
              <a:lnSpc>
                <a:spcPct val="15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Dates are always objects</a:t>
            </a:r>
            <a:endParaRPr/>
          </a:p>
          <a:p>
            <a:pPr indent="-225425" lvl="0" marL="225425" marR="0" rtl="0" algn="just">
              <a:lnSpc>
                <a:spcPct val="15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Maths are always objects</a:t>
            </a:r>
            <a:endParaRPr/>
          </a:p>
          <a:p>
            <a:pPr indent="-225425" lvl="0" marL="225425" marR="0" rtl="0" algn="just">
              <a:lnSpc>
                <a:spcPct val="150000"/>
              </a:lnSpc>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Regular expressions are always objects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How to Display JavaScript Objects?</a:t>
            </a:r>
            <a:endParaRPr/>
          </a:p>
        </p:txBody>
      </p:sp>
      <p:sp>
        <p:nvSpPr>
          <p:cNvPr id="142" name="Google Shape;142;p6"/>
          <p:cNvSpPr txBox="1"/>
          <p:nvPr>
            <p:ph idx="1" type="body"/>
          </p:nvPr>
        </p:nvSpPr>
        <p:spPr>
          <a:xfrm>
            <a:off x="471055" y="1204402"/>
            <a:ext cx="8215746" cy="1398121"/>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SzPts val="2800"/>
              <a:buNone/>
            </a:pPr>
            <a:r>
              <a:rPr lang="en-US" sz="2800"/>
              <a:t>Some common solutions to display JavaScript objects are:</a:t>
            </a:r>
            <a:endParaRPr/>
          </a:p>
        </p:txBody>
      </p:sp>
      <p:grpSp>
        <p:nvGrpSpPr>
          <p:cNvPr id="143" name="Google Shape;143;p6"/>
          <p:cNvGrpSpPr/>
          <p:nvPr/>
        </p:nvGrpSpPr>
        <p:grpSpPr>
          <a:xfrm>
            <a:off x="708074" y="2846768"/>
            <a:ext cx="7802880" cy="3520800"/>
            <a:chOff x="0" y="244245"/>
            <a:chExt cx="7802880" cy="3520800"/>
          </a:xfrm>
        </p:grpSpPr>
        <p:sp>
          <p:nvSpPr>
            <p:cNvPr id="144" name="Google Shape;144;p6"/>
            <p:cNvSpPr/>
            <p:nvPr/>
          </p:nvSpPr>
          <p:spPr>
            <a:xfrm>
              <a:off x="0" y="539445"/>
              <a:ext cx="7802880" cy="504000"/>
            </a:xfrm>
            <a:prstGeom prst="rect">
              <a:avLst/>
            </a:prstGeom>
            <a:solidFill>
              <a:schemeClr val="lt1">
                <a:alpha val="89803"/>
              </a:schemeClr>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
            <p:cNvSpPr/>
            <p:nvPr/>
          </p:nvSpPr>
          <p:spPr>
            <a:xfrm>
              <a:off x="390144" y="244245"/>
              <a:ext cx="5462016" cy="590400"/>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
            <p:cNvSpPr txBox="1"/>
            <p:nvPr/>
          </p:nvSpPr>
          <p:spPr>
            <a:xfrm>
              <a:off x="418965" y="273066"/>
              <a:ext cx="5404374" cy="532758"/>
            </a:xfrm>
            <a:prstGeom prst="rect">
              <a:avLst/>
            </a:prstGeom>
            <a:noFill/>
            <a:ln>
              <a:noFill/>
            </a:ln>
          </p:spPr>
          <p:txBody>
            <a:bodyPr anchorCtr="0" anchor="ctr" bIns="0" lIns="206450" spcFirstLastPara="1" rIns="206450" wrap="square" tIns="0">
              <a:noAutofit/>
            </a:bodyPr>
            <a:lstStyle/>
            <a:p>
              <a:pPr indent="0" lvl="0" marL="0" marR="0" rtl="0" algn="l">
                <a:lnSpc>
                  <a:spcPct val="90000"/>
                </a:lnSpc>
                <a:spcBef>
                  <a:spcPts val="0"/>
                </a:spcBef>
                <a:spcAft>
                  <a:spcPts val="0"/>
                </a:spcAft>
                <a:buClr>
                  <a:schemeClr val="lt1"/>
                </a:buClr>
                <a:buSzPts val="2000"/>
                <a:buFont typeface="Arial"/>
                <a:buNone/>
              </a:pPr>
              <a:r>
                <a:rPr lang="en-US" sz="2000">
                  <a:solidFill>
                    <a:schemeClr val="lt1"/>
                  </a:solidFill>
                  <a:latin typeface="Arial"/>
                  <a:ea typeface="Arial"/>
                  <a:cs typeface="Arial"/>
                  <a:sym typeface="Arial"/>
                </a:rPr>
                <a:t>Displaying the Object Properties by name</a:t>
              </a:r>
              <a:endParaRPr/>
            </a:p>
          </p:txBody>
        </p:sp>
        <p:sp>
          <p:nvSpPr>
            <p:cNvPr id="147" name="Google Shape;147;p6"/>
            <p:cNvSpPr/>
            <p:nvPr/>
          </p:nvSpPr>
          <p:spPr>
            <a:xfrm>
              <a:off x="0" y="1446645"/>
              <a:ext cx="7802880" cy="504000"/>
            </a:xfrm>
            <a:prstGeom prst="rect">
              <a:avLst/>
            </a:prstGeom>
            <a:solidFill>
              <a:schemeClr val="lt1">
                <a:alpha val="89803"/>
              </a:schemeClr>
            </a:solidFill>
            <a:ln cap="flat" cmpd="sng" w="12700">
              <a:solidFill>
                <a:srgbClr val="50C9B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
            <p:cNvSpPr/>
            <p:nvPr/>
          </p:nvSpPr>
          <p:spPr>
            <a:xfrm>
              <a:off x="390144" y="1151445"/>
              <a:ext cx="5462016" cy="590400"/>
            </a:xfrm>
            <a:prstGeom prst="roundRect">
              <a:avLst>
                <a:gd fmla="val 16667" name="adj"/>
              </a:avLst>
            </a:prstGeom>
            <a:solidFill>
              <a:srgbClr val="50C9B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
            <p:cNvSpPr txBox="1"/>
            <p:nvPr/>
          </p:nvSpPr>
          <p:spPr>
            <a:xfrm>
              <a:off x="418965" y="1180266"/>
              <a:ext cx="5404374" cy="532758"/>
            </a:xfrm>
            <a:prstGeom prst="rect">
              <a:avLst/>
            </a:prstGeom>
            <a:noFill/>
            <a:ln>
              <a:noFill/>
            </a:ln>
          </p:spPr>
          <p:txBody>
            <a:bodyPr anchorCtr="0" anchor="ctr" bIns="0" lIns="206450" spcFirstLastPara="1" rIns="206450" wrap="square" tIns="0">
              <a:noAutofit/>
            </a:bodyPr>
            <a:lstStyle/>
            <a:p>
              <a:pPr indent="0" lvl="0" marL="0" marR="0" rtl="0" algn="l">
                <a:lnSpc>
                  <a:spcPct val="90000"/>
                </a:lnSpc>
                <a:spcBef>
                  <a:spcPts val="0"/>
                </a:spcBef>
                <a:spcAft>
                  <a:spcPts val="0"/>
                </a:spcAft>
                <a:buClr>
                  <a:schemeClr val="lt1"/>
                </a:buClr>
                <a:buSzPts val="2000"/>
                <a:buFont typeface="Arial"/>
                <a:buNone/>
              </a:pPr>
              <a:r>
                <a:rPr lang="en-US" sz="2000">
                  <a:solidFill>
                    <a:schemeClr val="lt1"/>
                  </a:solidFill>
                  <a:latin typeface="Arial"/>
                  <a:ea typeface="Arial"/>
                  <a:cs typeface="Arial"/>
                  <a:sym typeface="Arial"/>
                </a:rPr>
                <a:t>Displaying the Object Properties in a Loop</a:t>
              </a:r>
              <a:endParaRPr sz="2000">
                <a:solidFill>
                  <a:schemeClr val="lt1"/>
                </a:solidFill>
                <a:latin typeface="Arial"/>
                <a:ea typeface="Arial"/>
                <a:cs typeface="Arial"/>
                <a:sym typeface="Arial"/>
              </a:endParaRPr>
            </a:p>
          </p:txBody>
        </p:sp>
        <p:sp>
          <p:nvSpPr>
            <p:cNvPr id="150" name="Google Shape;150;p6"/>
            <p:cNvSpPr/>
            <p:nvPr/>
          </p:nvSpPr>
          <p:spPr>
            <a:xfrm>
              <a:off x="0" y="2353845"/>
              <a:ext cx="7802880" cy="504000"/>
            </a:xfrm>
            <a:prstGeom prst="rect">
              <a:avLst/>
            </a:prstGeom>
            <a:solidFill>
              <a:schemeClr val="lt1">
                <a:alpha val="89803"/>
              </a:schemeClr>
            </a:solidFill>
            <a:ln cap="flat" cmpd="sng" w="12700">
              <a:solidFill>
                <a:srgbClr val="48BD6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
            <p:cNvSpPr/>
            <p:nvPr/>
          </p:nvSpPr>
          <p:spPr>
            <a:xfrm>
              <a:off x="390144" y="2058645"/>
              <a:ext cx="5462016" cy="590400"/>
            </a:xfrm>
            <a:prstGeom prst="roundRect">
              <a:avLst>
                <a:gd fmla="val 16667" name="adj"/>
              </a:avLst>
            </a:prstGeom>
            <a:solidFill>
              <a:srgbClr val="48BD6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
            <p:cNvSpPr txBox="1"/>
            <p:nvPr/>
          </p:nvSpPr>
          <p:spPr>
            <a:xfrm>
              <a:off x="418965" y="2087466"/>
              <a:ext cx="5404374" cy="532758"/>
            </a:xfrm>
            <a:prstGeom prst="rect">
              <a:avLst/>
            </a:prstGeom>
            <a:noFill/>
            <a:ln>
              <a:noFill/>
            </a:ln>
          </p:spPr>
          <p:txBody>
            <a:bodyPr anchorCtr="0" anchor="ctr" bIns="0" lIns="206450" spcFirstLastPara="1" rIns="206450" wrap="square" tIns="0">
              <a:noAutofit/>
            </a:bodyPr>
            <a:lstStyle/>
            <a:p>
              <a:pPr indent="0" lvl="0" marL="0" marR="0" rtl="0" algn="l">
                <a:lnSpc>
                  <a:spcPct val="90000"/>
                </a:lnSpc>
                <a:spcBef>
                  <a:spcPts val="0"/>
                </a:spcBef>
                <a:spcAft>
                  <a:spcPts val="0"/>
                </a:spcAft>
                <a:buClr>
                  <a:schemeClr val="lt1"/>
                </a:buClr>
                <a:buSzPts val="2000"/>
                <a:buFont typeface="Arial"/>
                <a:buNone/>
              </a:pPr>
              <a:r>
                <a:rPr lang="en-US" sz="2000">
                  <a:solidFill>
                    <a:schemeClr val="lt1"/>
                  </a:solidFill>
                  <a:latin typeface="Arial"/>
                  <a:ea typeface="Arial"/>
                  <a:cs typeface="Arial"/>
                  <a:sym typeface="Arial"/>
                </a:rPr>
                <a:t>Displaying the Object using Object.values()</a:t>
              </a:r>
              <a:endParaRPr sz="2000">
                <a:solidFill>
                  <a:schemeClr val="lt1"/>
                </a:solidFill>
                <a:latin typeface="Arial"/>
                <a:ea typeface="Arial"/>
                <a:cs typeface="Arial"/>
                <a:sym typeface="Arial"/>
              </a:endParaRPr>
            </a:p>
          </p:txBody>
        </p:sp>
        <p:sp>
          <p:nvSpPr>
            <p:cNvPr id="153" name="Google Shape;153;p6"/>
            <p:cNvSpPr/>
            <p:nvPr/>
          </p:nvSpPr>
          <p:spPr>
            <a:xfrm>
              <a:off x="0" y="3261045"/>
              <a:ext cx="7802880" cy="504000"/>
            </a:xfrm>
            <a:prstGeom prst="rect">
              <a:avLst/>
            </a:prstGeom>
            <a:solidFill>
              <a:schemeClr val="lt1">
                <a:alpha val="89803"/>
              </a:schemeClr>
            </a:solidFill>
            <a:ln cap="flat" cmpd="sng" w="12700">
              <a:solidFill>
                <a:srgbClr val="6FAB4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p:nvPr/>
          </p:nvSpPr>
          <p:spPr>
            <a:xfrm>
              <a:off x="390144" y="2965845"/>
              <a:ext cx="5462016" cy="590400"/>
            </a:xfrm>
            <a:prstGeom prst="roundRect">
              <a:avLst>
                <a:gd fmla="val 16667" name="adj"/>
              </a:avLst>
            </a:prstGeom>
            <a:solidFill>
              <a:srgbClr val="6FAB4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
            <p:cNvSpPr txBox="1"/>
            <p:nvPr/>
          </p:nvSpPr>
          <p:spPr>
            <a:xfrm>
              <a:off x="418965" y="2994666"/>
              <a:ext cx="5404374" cy="532758"/>
            </a:xfrm>
            <a:prstGeom prst="rect">
              <a:avLst/>
            </a:prstGeom>
            <a:noFill/>
            <a:ln>
              <a:noFill/>
            </a:ln>
          </p:spPr>
          <p:txBody>
            <a:bodyPr anchorCtr="0" anchor="ctr" bIns="0" lIns="206450" spcFirstLastPara="1" rIns="206450" wrap="square" tIns="0">
              <a:noAutofit/>
            </a:bodyPr>
            <a:lstStyle/>
            <a:p>
              <a:pPr indent="0" lvl="0" marL="0" marR="0" rtl="0" algn="l">
                <a:lnSpc>
                  <a:spcPct val="90000"/>
                </a:lnSpc>
                <a:spcBef>
                  <a:spcPts val="0"/>
                </a:spcBef>
                <a:spcAft>
                  <a:spcPts val="0"/>
                </a:spcAft>
                <a:buClr>
                  <a:schemeClr val="lt1"/>
                </a:buClr>
                <a:buSzPts val="2000"/>
                <a:buFont typeface="Arial"/>
                <a:buNone/>
              </a:pPr>
              <a:r>
                <a:rPr lang="en-US" sz="2000">
                  <a:solidFill>
                    <a:schemeClr val="lt1"/>
                  </a:solidFill>
                  <a:latin typeface="Arial"/>
                  <a:ea typeface="Arial"/>
                  <a:cs typeface="Arial"/>
                  <a:sym typeface="Arial"/>
                </a:rPr>
                <a:t>Displaying the Object using JSON.stringify()</a:t>
              </a:r>
              <a:endParaRPr sz="2000">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7"/>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Displaying Object Properties</a:t>
            </a:r>
            <a:endParaRPr/>
          </a:p>
        </p:txBody>
      </p:sp>
      <p:sp>
        <p:nvSpPr>
          <p:cNvPr id="161" name="Google Shape;161;p7"/>
          <p:cNvSpPr txBox="1"/>
          <p:nvPr>
            <p:ph idx="1" type="body"/>
          </p:nvPr>
        </p:nvSpPr>
        <p:spPr>
          <a:xfrm>
            <a:off x="471055" y="1204402"/>
            <a:ext cx="8215746" cy="5581596"/>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50000"/>
              </a:lnSpc>
              <a:spcBef>
                <a:spcPts val="0"/>
              </a:spcBef>
              <a:spcAft>
                <a:spcPts val="0"/>
              </a:spcAft>
              <a:buSzPts val="2600"/>
              <a:buNone/>
            </a:pPr>
            <a:r>
              <a:rPr lang="en-US">
                <a:solidFill>
                  <a:srgbClr val="FF0000"/>
                </a:solidFill>
              </a:rPr>
              <a:t>Example</a:t>
            </a:r>
            <a:endParaRPr/>
          </a:p>
          <a:p>
            <a:pPr indent="0" lvl="0" marL="0" rtl="0" algn="l">
              <a:lnSpc>
                <a:spcPct val="150000"/>
              </a:lnSpc>
              <a:spcBef>
                <a:spcPts val="1000"/>
              </a:spcBef>
              <a:spcAft>
                <a:spcPts val="0"/>
              </a:spcAft>
              <a:buSzPts val="2600"/>
              <a:buNone/>
            </a:pPr>
            <a:r>
              <a:rPr lang="en-US"/>
              <a:t>const person = {</a:t>
            </a:r>
            <a:endParaRPr/>
          </a:p>
          <a:p>
            <a:pPr indent="0" lvl="0" marL="0" rtl="0" algn="l">
              <a:lnSpc>
                <a:spcPct val="150000"/>
              </a:lnSpc>
              <a:spcBef>
                <a:spcPts val="1000"/>
              </a:spcBef>
              <a:spcAft>
                <a:spcPts val="0"/>
              </a:spcAft>
              <a:buSzPts val="2600"/>
              <a:buNone/>
            </a:pPr>
            <a:r>
              <a:rPr lang="en-US"/>
              <a:t>  name: "John",</a:t>
            </a:r>
            <a:endParaRPr/>
          </a:p>
          <a:p>
            <a:pPr indent="0" lvl="0" marL="0" rtl="0" algn="l">
              <a:lnSpc>
                <a:spcPct val="150000"/>
              </a:lnSpc>
              <a:spcBef>
                <a:spcPts val="1000"/>
              </a:spcBef>
              <a:spcAft>
                <a:spcPts val="0"/>
              </a:spcAft>
              <a:buSzPts val="2600"/>
              <a:buNone/>
            </a:pPr>
            <a:r>
              <a:rPr lang="en-US"/>
              <a:t>  age: 30,</a:t>
            </a:r>
            <a:endParaRPr/>
          </a:p>
          <a:p>
            <a:pPr indent="0" lvl="0" marL="0" rtl="0" algn="l">
              <a:lnSpc>
                <a:spcPct val="150000"/>
              </a:lnSpc>
              <a:spcBef>
                <a:spcPts val="1000"/>
              </a:spcBef>
              <a:spcAft>
                <a:spcPts val="0"/>
              </a:spcAft>
              <a:buSzPts val="2600"/>
              <a:buNone/>
            </a:pPr>
            <a:r>
              <a:rPr lang="en-US"/>
              <a:t>  city: "New York"</a:t>
            </a:r>
            <a:endParaRPr/>
          </a:p>
          <a:p>
            <a:pPr indent="0" lvl="0" marL="0" rtl="0" algn="l">
              <a:lnSpc>
                <a:spcPct val="150000"/>
              </a:lnSpc>
              <a:spcBef>
                <a:spcPts val="1000"/>
              </a:spcBef>
              <a:spcAft>
                <a:spcPts val="0"/>
              </a:spcAft>
              <a:buSzPts val="2600"/>
              <a:buNone/>
            </a:pPr>
            <a:r>
              <a:rPr lang="en-US"/>
              <a:t>};</a:t>
            </a:r>
            <a:endParaRPr/>
          </a:p>
          <a:p>
            <a:pPr indent="0" lvl="0" marL="0" rtl="0" algn="l">
              <a:lnSpc>
                <a:spcPct val="150000"/>
              </a:lnSpc>
              <a:spcBef>
                <a:spcPts val="1000"/>
              </a:spcBef>
              <a:spcAft>
                <a:spcPts val="0"/>
              </a:spcAft>
              <a:buSzPts val="2600"/>
              <a:buNone/>
            </a:pPr>
            <a:r>
              <a:rPr lang="en-US"/>
              <a:t>document.getElementById("demo").innerHTML =</a:t>
            </a:r>
            <a:endParaRPr/>
          </a:p>
          <a:p>
            <a:pPr indent="0" lvl="0" marL="0" rtl="0" algn="l">
              <a:lnSpc>
                <a:spcPct val="150000"/>
              </a:lnSpc>
              <a:spcBef>
                <a:spcPts val="1000"/>
              </a:spcBef>
              <a:spcAft>
                <a:spcPts val="0"/>
              </a:spcAft>
              <a:buSzPts val="2600"/>
              <a:buNone/>
            </a:pPr>
            <a:r>
              <a:rPr lang="en-US"/>
              <a:t>person.name + "," + person.age + "," + person.city;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8"/>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Displaying the Object in a Loop</a:t>
            </a:r>
            <a:endParaRPr/>
          </a:p>
        </p:txBody>
      </p:sp>
      <p:sp>
        <p:nvSpPr>
          <p:cNvPr id="167" name="Google Shape;167;p8"/>
          <p:cNvSpPr txBox="1"/>
          <p:nvPr>
            <p:ph idx="1" type="body"/>
          </p:nvPr>
        </p:nvSpPr>
        <p:spPr>
          <a:xfrm>
            <a:off x="471055" y="1204402"/>
            <a:ext cx="8215746" cy="558159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600"/>
              <a:buNone/>
            </a:pPr>
            <a:r>
              <a:rPr lang="en-US"/>
              <a:t>const person = {</a:t>
            </a:r>
            <a:endParaRPr/>
          </a:p>
          <a:p>
            <a:pPr indent="0" lvl="0" marL="0" rtl="0" algn="l">
              <a:lnSpc>
                <a:spcPct val="100000"/>
              </a:lnSpc>
              <a:spcBef>
                <a:spcPts val="1000"/>
              </a:spcBef>
              <a:spcAft>
                <a:spcPts val="0"/>
              </a:spcAft>
              <a:buSzPts val="2600"/>
              <a:buNone/>
            </a:pPr>
            <a:r>
              <a:rPr lang="en-US"/>
              <a:t>  name: "John",</a:t>
            </a:r>
            <a:endParaRPr/>
          </a:p>
          <a:p>
            <a:pPr indent="0" lvl="0" marL="0" rtl="0" algn="l">
              <a:lnSpc>
                <a:spcPct val="100000"/>
              </a:lnSpc>
              <a:spcBef>
                <a:spcPts val="1000"/>
              </a:spcBef>
              <a:spcAft>
                <a:spcPts val="0"/>
              </a:spcAft>
              <a:buSzPts val="2600"/>
              <a:buNone/>
            </a:pPr>
            <a:r>
              <a:rPr lang="en-US"/>
              <a:t>  age: 30,</a:t>
            </a:r>
            <a:endParaRPr/>
          </a:p>
          <a:p>
            <a:pPr indent="0" lvl="0" marL="0" rtl="0" algn="l">
              <a:lnSpc>
                <a:spcPct val="100000"/>
              </a:lnSpc>
              <a:spcBef>
                <a:spcPts val="1000"/>
              </a:spcBef>
              <a:spcAft>
                <a:spcPts val="0"/>
              </a:spcAft>
              <a:buSzPts val="2600"/>
              <a:buNone/>
            </a:pPr>
            <a:r>
              <a:rPr lang="en-US"/>
              <a:t>  city: "New York"</a:t>
            </a:r>
            <a:endParaRPr/>
          </a:p>
          <a:p>
            <a:pPr indent="0" lvl="0" marL="0" rtl="0" algn="l">
              <a:lnSpc>
                <a:spcPct val="100000"/>
              </a:lnSpc>
              <a:spcBef>
                <a:spcPts val="1000"/>
              </a:spcBef>
              <a:spcAft>
                <a:spcPts val="0"/>
              </a:spcAft>
              <a:buSzPts val="2600"/>
              <a:buNone/>
            </a:pPr>
            <a:r>
              <a:rPr lang="en-US"/>
              <a:t>};</a:t>
            </a:r>
            <a:endParaRPr/>
          </a:p>
          <a:p>
            <a:pPr indent="0" lvl="0" marL="0" rtl="0" algn="l">
              <a:lnSpc>
                <a:spcPct val="100000"/>
              </a:lnSpc>
              <a:spcBef>
                <a:spcPts val="1000"/>
              </a:spcBef>
              <a:spcAft>
                <a:spcPts val="0"/>
              </a:spcAft>
              <a:buSzPts val="2600"/>
              <a:buNone/>
            </a:pPr>
            <a:r>
              <a:rPr lang="en-US"/>
              <a:t>let txt = "";</a:t>
            </a:r>
            <a:endParaRPr/>
          </a:p>
          <a:p>
            <a:pPr indent="0" lvl="0" marL="0" rtl="0" algn="l">
              <a:lnSpc>
                <a:spcPct val="100000"/>
              </a:lnSpc>
              <a:spcBef>
                <a:spcPts val="1000"/>
              </a:spcBef>
              <a:spcAft>
                <a:spcPts val="0"/>
              </a:spcAft>
              <a:buSzPts val="2600"/>
              <a:buNone/>
            </a:pPr>
            <a:r>
              <a:rPr lang="en-US"/>
              <a:t>for (let x in person) {</a:t>
            </a:r>
            <a:endParaRPr/>
          </a:p>
          <a:p>
            <a:pPr indent="0" lvl="0" marL="0" rtl="0" algn="l">
              <a:lnSpc>
                <a:spcPct val="100000"/>
              </a:lnSpc>
              <a:spcBef>
                <a:spcPts val="1000"/>
              </a:spcBef>
              <a:spcAft>
                <a:spcPts val="0"/>
              </a:spcAft>
              <a:buSzPts val="2600"/>
              <a:buNone/>
            </a:pPr>
            <a:r>
              <a:rPr lang="en-US"/>
              <a:t>txt += person[x] + " ";</a:t>
            </a:r>
            <a:endParaRPr/>
          </a:p>
          <a:p>
            <a:pPr indent="0" lvl="0" marL="0" rtl="0" algn="l">
              <a:lnSpc>
                <a:spcPct val="100000"/>
              </a:lnSpc>
              <a:spcBef>
                <a:spcPts val="1000"/>
              </a:spcBef>
              <a:spcAft>
                <a:spcPts val="0"/>
              </a:spcAft>
              <a:buSzPts val="2600"/>
              <a:buNone/>
            </a:pPr>
            <a:r>
              <a:rPr lang="en-US"/>
              <a:t>};</a:t>
            </a:r>
            <a:endParaRPr/>
          </a:p>
          <a:p>
            <a:pPr indent="0" lvl="0" marL="0" rtl="0" algn="l">
              <a:lnSpc>
                <a:spcPct val="100000"/>
              </a:lnSpc>
              <a:spcBef>
                <a:spcPts val="1000"/>
              </a:spcBef>
              <a:spcAft>
                <a:spcPts val="0"/>
              </a:spcAft>
              <a:buSzPts val="2600"/>
              <a:buNone/>
            </a:pPr>
            <a:r>
              <a:rPr lang="en-US"/>
              <a:t>document.getElementById("demo").innerHTML = txt</a:t>
            </a:r>
            <a:endParaRPr/>
          </a:p>
        </p:txBody>
      </p:sp>
      <p:sp>
        <p:nvSpPr>
          <p:cNvPr id="168" name="Google Shape;168;p8"/>
          <p:cNvSpPr txBox="1"/>
          <p:nvPr/>
        </p:nvSpPr>
        <p:spPr>
          <a:xfrm>
            <a:off x="4084827" y="2218421"/>
            <a:ext cx="4588118" cy="1815882"/>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a:solidFill>
                  <a:srgbClr val="000000"/>
                </a:solidFill>
                <a:latin typeface="Arial"/>
                <a:ea typeface="Arial"/>
                <a:cs typeface="Arial"/>
                <a:sym typeface="Arial"/>
              </a:rPr>
              <a:t>You must use </a:t>
            </a:r>
            <a:r>
              <a:rPr b="1" i="0" lang="en-US" sz="2800">
                <a:solidFill>
                  <a:srgbClr val="000000"/>
                </a:solidFill>
                <a:latin typeface="Arial"/>
                <a:ea typeface="Arial"/>
                <a:cs typeface="Arial"/>
                <a:sym typeface="Arial"/>
              </a:rPr>
              <a:t>person[x]</a:t>
            </a:r>
            <a:r>
              <a:rPr b="0" i="0" lang="en-US" sz="2800">
                <a:solidFill>
                  <a:srgbClr val="000000"/>
                </a:solidFill>
                <a:latin typeface="Arial"/>
                <a:ea typeface="Arial"/>
                <a:cs typeface="Arial"/>
                <a:sym typeface="Arial"/>
              </a:rPr>
              <a:t> in the loop.</a:t>
            </a:r>
            <a:endParaRPr/>
          </a:p>
          <a:p>
            <a:pPr indent="0" lvl="0" marL="0" marR="0" rtl="0" algn="ctr">
              <a:spcBef>
                <a:spcPts val="0"/>
              </a:spcBef>
              <a:spcAft>
                <a:spcPts val="0"/>
              </a:spcAft>
              <a:buNone/>
            </a:pPr>
            <a:r>
              <a:rPr b="1" i="0" lang="en-US" sz="2800">
                <a:solidFill>
                  <a:srgbClr val="000000"/>
                </a:solidFill>
                <a:latin typeface="Arial"/>
                <a:ea typeface="Arial"/>
                <a:cs typeface="Arial"/>
                <a:sym typeface="Arial"/>
              </a:rPr>
              <a:t>person.x</a:t>
            </a:r>
            <a:r>
              <a:rPr b="0" i="0" lang="en-US" sz="2800">
                <a:solidFill>
                  <a:srgbClr val="000000"/>
                </a:solidFill>
                <a:latin typeface="Arial"/>
                <a:ea typeface="Arial"/>
                <a:cs typeface="Arial"/>
                <a:sym typeface="Arial"/>
              </a:rPr>
              <a:t> will not work (Because </a:t>
            </a:r>
            <a:r>
              <a:rPr b="1" i="0" lang="en-US" sz="2800">
                <a:solidFill>
                  <a:srgbClr val="000000"/>
                </a:solidFill>
                <a:latin typeface="Arial"/>
                <a:ea typeface="Arial"/>
                <a:cs typeface="Arial"/>
                <a:sym typeface="Arial"/>
              </a:rPr>
              <a:t>x</a:t>
            </a:r>
            <a:r>
              <a:rPr b="0" i="0" lang="en-US" sz="2800">
                <a:solidFill>
                  <a:srgbClr val="000000"/>
                </a:solidFill>
                <a:latin typeface="Arial"/>
                <a:ea typeface="Arial"/>
                <a:cs typeface="Arial"/>
                <a:sym typeface="Arial"/>
              </a:rPr>
              <a:t> is a variable).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9"/>
          <p:cNvSpPr txBox="1"/>
          <p:nvPr>
            <p:ph type="title"/>
          </p:nvPr>
        </p:nvSpPr>
        <p:spPr>
          <a:xfrm>
            <a:off x="471054" y="1"/>
            <a:ext cx="8672945" cy="104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BF1CF"/>
              </a:buClr>
              <a:buSzPts val="3600"/>
              <a:buFont typeface="Arial"/>
              <a:buNone/>
            </a:pPr>
            <a:r>
              <a:rPr lang="en-US"/>
              <a:t>Using Object.values()</a:t>
            </a:r>
            <a:endParaRPr/>
          </a:p>
        </p:txBody>
      </p:sp>
      <p:sp>
        <p:nvSpPr>
          <p:cNvPr id="174" name="Google Shape;174;p9"/>
          <p:cNvSpPr txBox="1"/>
          <p:nvPr>
            <p:ph idx="1" type="body"/>
          </p:nvPr>
        </p:nvSpPr>
        <p:spPr>
          <a:xfrm>
            <a:off x="471055" y="1204402"/>
            <a:ext cx="8215746" cy="5581596"/>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600"/>
              <a:buNone/>
            </a:pPr>
            <a:r>
              <a:rPr lang="en-US"/>
              <a:t>Any JavaScript object can be converted to an array using Object.values():</a:t>
            </a:r>
            <a:endParaRPr/>
          </a:p>
          <a:p>
            <a:pPr indent="0" lvl="0" marL="0" rtl="0" algn="l">
              <a:lnSpc>
                <a:spcPct val="150000"/>
              </a:lnSpc>
              <a:spcBef>
                <a:spcPts val="1000"/>
              </a:spcBef>
              <a:spcAft>
                <a:spcPts val="0"/>
              </a:spcAft>
              <a:buSzPts val="2600"/>
              <a:buNone/>
            </a:pPr>
            <a:r>
              <a:rPr lang="en-US"/>
              <a:t>const person = {</a:t>
            </a:r>
            <a:endParaRPr/>
          </a:p>
          <a:p>
            <a:pPr indent="0" lvl="0" marL="0" rtl="0" algn="l">
              <a:lnSpc>
                <a:spcPct val="150000"/>
              </a:lnSpc>
              <a:spcBef>
                <a:spcPts val="1000"/>
              </a:spcBef>
              <a:spcAft>
                <a:spcPts val="0"/>
              </a:spcAft>
              <a:buSzPts val="2600"/>
              <a:buNone/>
            </a:pPr>
            <a:r>
              <a:rPr lang="en-US"/>
              <a:t>  name: "John",</a:t>
            </a:r>
            <a:endParaRPr/>
          </a:p>
          <a:p>
            <a:pPr indent="0" lvl="0" marL="0" rtl="0" algn="l">
              <a:lnSpc>
                <a:spcPct val="150000"/>
              </a:lnSpc>
              <a:spcBef>
                <a:spcPts val="1000"/>
              </a:spcBef>
              <a:spcAft>
                <a:spcPts val="0"/>
              </a:spcAft>
              <a:buSzPts val="2600"/>
              <a:buNone/>
            </a:pPr>
            <a:r>
              <a:rPr lang="en-US"/>
              <a:t>  age: 30,</a:t>
            </a:r>
            <a:endParaRPr/>
          </a:p>
          <a:p>
            <a:pPr indent="0" lvl="0" marL="0" rtl="0" algn="l">
              <a:lnSpc>
                <a:spcPct val="150000"/>
              </a:lnSpc>
              <a:spcBef>
                <a:spcPts val="1000"/>
              </a:spcBef>
              <a:spcAft>
                <a:spcPts val="0"/>
              </a:spcAft>
              <a:buSzPts val="2600"/>
              <a:buNone/>
            </a:pPr>
            <a:r>
              <a:rPr lang="en-US"/>
              <a:t>  city: "New York"</a:t>
            </a:r>
            <a:endParaRPr/>
          </a:p>
          <a:p>
            <a:pPr indent="0" lvl="0" marL="0" rtl="0" algn="l">
              <a:lnSpc>
                <a:spcPct val="150000"/>
              </a:lnSpc>
              <a:spcBef>
                <a:spcPts val="1000"/>
              </a:spcBef>
              <a:spcAft>
                <a:spcPts val="0"/>
              </a:spcAft>
              <a:buSzPts val="2600"/>
              <a:buNone/>
            </a:pPr>
            <a:r>
              <a:rPr lang="en-US"/>
              <a:t>};</a:t>
            </a:r>
            <a:endParaRPr/>
          </a:p>
          <a:p>
            <a:pPr indent="0" lvl="0" marL="0" rtl="0" algn="l">
              <a:lnSpc>
                <a:spcPct val="150000"/>
              </a:lnSpc>
              <a:spcBef>
                <a:spcPts val="1000"/>
              </a:spcBef>
              <a:spcAft>
                <a:spcPts val="0"/>
              </a:spcAft>
              <a:buSzPts val="2600"/>
              <a:buNone/>
            </a:pPr>
            <a:r>
              <a:rPr lang="en-US"/>
              <a:t>const myArray = Object.values(person);</a:t>
            </a:r>
            <a:endParaRPr/>
          </a:p>
        </p:txBody>
      </p:sp>
      <p:sp>
        <p:nvSpPr>
          <p:cNvPr id="175" name="Google Shape;175;p9"/>
          <p:cNvSpPr txBox="1"/>
          <p:nvPr/>
        </p:nvSpPr>
        <p:spPr>
          <a:xfrm>
            <a:off x="4652962" y="2895600"/>
            <a:ext cx="31813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p:txBody>
      </p:sp>
      <p:sp>
        <p:nvSpPr>
          <p:cNvPr id="176" name="Google Shape;176;p9"/>
          <p:cNvSpPr txBox="1"/>
          <p:nvPr/>
        </p:nvSpPr>
        <p:spPr>
          <a:xfrm>
            <a:off x="4374680" y="2572434"/>
            <a:ext cx="4143521" cy="1384995"/>
          </a:xfrm>
          <a:prstGeom prst="rect">
            <a:avLst/>
          </a:prstGeom>
          <a:solidFill>
            <a:schemeClr val="accent2"/>
          </a:solidFill>
          <a:ln cap="flat" cmpd="sng" w="12700">
            <a:solidFill>
              <a:srgbClr val="AC5B2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rgbClr val="000000"/>
                </a:solidFill>
                <a:latin typeface="Arial"/>
                <a:ea typeface="Arial"/>
                <a:cs typeface="Arial"/>
                <a:sym typeface="Arial"/>
              </a:rPr>
              <a:t>myArray is now a JavaScript array, ready to be displayed</a:t>
            </a:r>
            <a:endParaRPr sz="28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2020-12-18T18:59:12Z</dcterms:created>
  <dc:creator>Sonu Singh Rajpoot</dc:creator>
</cp:coreProperties>
</file>