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VCJgqxVl48eqYkeyCUC80cqo4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41A67E-FD1E-427C-8129-5761D97C46CE}">
  <a:tblStyle styleId="{8C41A67E-FD1E-427C-8129-5761D97C46C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1" name="Shape 11"/>
        <p:cNvGrpSpPr/>
        <p:nvPr/>
      </p:nvGrpSpPr>
      <p:grpSpPr>
        <a:xfrm>
          <a:off x="0" y="0"/>
          <a:ext cx="0" cy="0"/>
          <a:chOff x="0" y="0"/>
          <a:chExt cx="0" cy="0"/>
        </a:xfrm>
      </p:grpSpPr>
      <p:pic>
        <p:nvPicPr>
          <p:cNvPr descr="Why is Web Technology Important? - Eternal Organizer" id="12" name="Google Shape;12;p28"/>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3" name="Google Shape;13;p28"/>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28"/>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28"/>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200" u="none" cap="none" strike="noStrike">
                <a:solidFill>
                  <a:srgbClr val="2A3249"/>
                </a:solidFill>
                <a:latin typeface="Arial"/>
                <a:ea typeface="Arial"/>
                <a:cs typeface="Arial"/>
                <a:sym typeface="Arial"/>
              </a:rPr>
              <a:t>Associate Professor</a:t>
            </a:r>
            <a:endParaRPr/>
          </a:p>
        </p:txBody>
      </p:sp>
      <p:sp>
        <p:nvSpPr>
          <p:cNvPr id="16" name="Google Shape;16;p28"/>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2A3249"/>
                </a:solidFill>
                <a:latin typeface="Arial"/>
                <a:ea typeface="Arial"/>
                <a:cs typeface="Arial"/>
                <a:sym typeface="Arial"/>
              </a:rPr>
              <a:t>ECAP472</a:t>
            </a:r>
            <a:endParaRPr/>
          </a:p>
        </p:txBody>
      </p:sp>
      <p:grpSp>
        <p:nvGrpSpPr>
          <p:cNvPr id="17" name="Google Shape;17;p28"/>
          <p:cNvGrpSpPr/>
          <p:nvPr/>
        </p:nvGrpSpPr>
        <p:grpSpPr>
          <a:xfrm>
            <a:off x="9542" y="1773019"/>
            <a:ext cx="5251703" cy="1446550"/>
            <a:chOff x="1109436" y="3091879"/>
            <a:chExt cx="4449031" cy="1446550"/>
          </a:xfrm>
        </p:grpSpPr>
        <p:sp>
          <p:nvSpPr>
            <p:cNvPr id="18" name="Google Shape;18;p28"/>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8"/>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4400" u="none" cap="small" strike="noStrike">
                  <a:solidFill>
                    <a:schemeClr val="lt1"/>
                  </a:solidFill>
                  <a:latin typeface="Arial"/>
                  <a:ea typeface="Arial"/>
                  <a:cs typeface="Arial"/>
                  <a:sym typeface="Arial"/>
                </a:rPr>
                <a:t>Web Technologies</a:t>
              </a:r>
              <a:endParaRPr/>
            </a:p>
          </p:txBody>
        </p:sp>
      </p:grpSp>
      <p:grpSp>
        <p:nvGrpSpPr>
          <p:cNvPr id="20" name="Google Shape;20;p28"/>
          <p:cNvGrpSpPr/>
          <p:nvPr/>
        </p:nvGrpSpPr>
        <p:grpSpPr>
          <a:xfrm>
            <a:off x="195423" y="5604518"/>
            <a:ext cx="3947738" cy="546850"/>
            <a:chOff x="426720" y="4559594"/>
            <a:chExt cx="4084544" cy="546850"/>
          </a:xfrm>
        </p:grpSpPr>
        <p:sp>
          <p:nvSpPr>
            <p:cNvPr id="21" name="Google Shape;21;p28"/>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8"/>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3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3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4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0"/>
          <p:cNvSpPr/>
          <p:nvPr>
            <p:ph idx="2" type="pic"/>
          </p:nvPr>
        </p:nvSpPr>
        <p:spPr>
          <a:xfrm>
            <a:off x="3887391" y="987426"/>
            <a:ext cx="4629150" cy="4873625"/>
          </a:xfrm>
          <a:prstGeom prst="rect">
            <a:avLst/>
          </a:prstGeom>
          <a:noFill/>
          <a:ln>
            <a:noFill/>
          </a:ln>
        </p:spPr>
      </p:sp>
      <p:sp>
        <p:nvSpPr>
          <p:cNvPr id="80" name="Google Shape;80;p4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4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3" name="Shape 23"/>
        <p:cNvGrpSpPr/>
        <p:nvPr/>
      </p:nvGrpSpPr>
      <p:grpSpPr>
        <a:xfrm>
          <a:off x="0" y="0"/>
          <a:ext cx="0" cy="0"/>
          <a:chOff x="0" y="0"/>
          <a:chExt cx="0" cy="0"/>
        </a:xfrm>
      </p:grpSpPr>
      <p:sp>
        <p:nvSpPr>
          <p:cNvPr id="24" name="Google Shape;24;p29"/>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29"/>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26" name="Google Shape;26;p29"/>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27" name="Google Shape;27;p29"/>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60"/>
                </a:solidFill>
                <a:latin typeface="Arial"/>
                <a:ea typeface="Arial"/>
                <a:cs typeface="Arial"/>
                <a:sym typeface="Arial"/>
              </a:rPr>
              <a:t>After this lecture, you will be able to</a:t>
            </a:r>
            <a:endParaRPr/>
          </a:p>
        </p:txBody>
      </p:sp>
      <p:sp>
        <p:nvSpPr>
          <p:cNvPr id="28" name="Google Shape;28;p29"/>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US"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29" name="Shape 29"/>
        <p:cNvGrpSpPr/>
        <p:nvPr/>
      </p:nvGrpSpPr>
      <p:grpSpPr>
        <a:xfrm>
          <a:off x="0" y="0"/>
          <a:ext cx="0" cy="0"/>
          <a:chOff x="0" y="0"/>
          <a:chExt cx="0" cy="0"/>
        </a:xfrm>
      </p:grpSpPr>
      <p:sp>
        <p:nvSpPr>
          <p:cNvPr id="30" name="Google Shape;30;p30"/>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3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60"/>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34" name="Shape 34"/>
        <p:cNvGrpSpPr/>
        <p:nvPr/>
      </p:nvGrpSpPr>
      <p:grpSpPr>
        <a:xfrm>
          <a:off x="0" y="0"/>
          <a:ext cx="0" cy="0"/>
          <a:chOff x="0" y="0"/>
          <a:chExt cx="0" cy="0"/>
        </a:xfrm>
      </p:grpSpPr>
      <p:sp>
        <p:nvSpPr>
          <p:cNvPr id="35" name="Google Shape;35;p31"/>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6" name="Shape 36"/>
        <p:cNvGrpSpPr/>
        <p:nvPr/>
      </p:nvGrpSpPr>
      <p:grpSpPr>
        <a:xfrm>
          <a:off x="0" y="0"/>
          <a:ext cx="0" cy="0"/>
          <a:chOff x="0" y="0"/>
          <a:chExt cx="0" cy="0"/>
        </a:xfrm>
      </p:grpSpPr>
      <p:sp>
        <p:nvSpPr>
          <p:cNvPr id="37" name="Google Shape;37;p32"/>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32"/>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32"/>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5"/>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Break Statement</a:t>
            </a:r>
            <a:endParaRPr/>
          </a:p>
        </p:txBody>
      </p:sp>
      <p:sp>
        <p:nvSpPr>
          <p:cNvPr id="152" name="Google Shape;152;p1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a:t>The break statement can also be used to jump out of a loop:</a:t>
            </a:r>
            <a:endParaRPr/>
          </a:p>
          <a:p>
            <a:pPr indent="-228600" lvl="0" marL="228600" rtl="0" algn="l">
              <a:lnSpc>
                <a:spcPct val="150000"/>
              </a:lnSpc>
              <a:spcBef>
                <a:spcPts val="1000"/>
              </a:spcBef>
              <a:spcAft>
                <a:spcPts val="0"/>
              </a:spcAft>
              <a:buClr>
                <a:srgbClr val="002060"/>
              </a:buClr>
              <a:buSzPts val="2600"/>
              <a:buChar char="•"/>
            </a:pPr>
            <a:r>
              <a:rPr lang="en-US"/>
              <a:t>Example</a:t>
            </a:r>
            <a:endParaRPr/>
          </a:p>
          <a:p>
            <a:pPr indent="0" lvl="0" marL="179388" rtl="0" algn="l">
              <a:lnSpc>
                <a:spcPct val="150000"/>
              </a:lnSpc>
              <a:spcBef>
                <a:spcPts val="1000"/>
              </a:spcBef>
              <a:spcAft>
                <a:spcPts val="0"/>
              </a:spcAft>
              <a:buSzPts val="2600"/>
              <a:buNone/>
            </a:pPr>
            <a:r>
              <a:rPr lang="en-US"/>
              <a:t>for (let i = 0; i &lt; 10; i++) {</a:t>
            </a:r>
            <a:endParaRPr/>
          </a:p>
          <a:p>
            <a:pPr indent="0" lvl="0" marL="179388" rtl="0" algn="l">
              <a:lnSpc>
                <a:spcPct val="150000"/>
              </a:lnSpc>
              <a:spcBef>
                <a:spcPts val="1000"/>
              </a:spcBef>
              <a:spcAft>
                <a:spcPts val="0"/>
              </a:spcAft>
              <a:buSzPts val="2600"/>
              <a:buNone/>
            </a:pPr>
            <a:r>
              <a:rPr lang="en-US"/>
              <a:t>  if (i === 3) { break; }</a:t>
            </a:r>
            <a:endParaRPr/>
          </a:p>
          <a:p>
            <a:pPr indent="0" lvl="0" marL="179388" rtl="0" algn="l">
              <a:lnSpc>
                <a:spcPct val="150000"/>
              </a:lnSpc>
              <a:spcBef>
                <a:spcPts val="1000"/>
              </a:spcBef>
              <a:spcAft>
                <a:spcPts val="0"/>
              </a:spcAft>
              <a:buSzPts val="2600"/>
              <a:buNone/>
            </a:pPr>
            <a:r>
              <a:rPr lang="en-US"/>
              <a:t>  text += "The number is " + i + "&lt;br&gt;";</a:t>
            </a:r>
            <a:endParaRPr/>
          </a:p>
          <a:p>
            <a:pPr indent="0" lvl="0" marL="179388" rtl="0" algn="l">
              <a:lnSpc>
                <a:spcPct val="150000"/>
              </a:lnSpc>
              <a:spcBef>
                <a:spcPts val="1000"/>
              </a:spcBef>
              <a:spcAft>
                <a:spcPts val="0"/>
              </a:spcAft>
              <a:buSzPts val="2600"/>
              <a:buNone/>
            </a:pPr>
            <a:r>
              <a:rPr lang="en-US"/>
              <a:t>}</a:t>
            </a:r>
            <a:endParaRPr/>
          </a:p>
        </p:txBody>
      </p:sp>
      <p:sp>
        <p:nvSpPr>
          <p:cNvPr id="153" name="Google Shape;153;p10"/>
          <p:cNvSpPr txBox="1"/>
          <p:nvPr/>
        </p:nvSpPr>
        <p:spPr>
          <a:xfrm>
            <a:off x="4867275" y="2957269"/>
            <a:ext cx="391477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In the example, the break statement ends the loop ("breaks" the loop) when the loop counter (i) is 3.</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Continue Statement</a:t>
            </a:r>
            <a:endParaRPr/>
          </a:p>
        </p:txBody>
      </p:sp>
      <p:sp>
        <p:nvSpPr>
          <p:cNvPr id="159" name="Google Shape;159;p1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rgbClr val="002060"/>
              </a:buClr>
              <a:buSzPct val="100000"/>
              <a:buChar char="•"/>
            </a:pPr>
            <a:r>
              <a:rPr lang="en-US"/>
              <a:t>The continue statement breaks one iteration (in the loop), if a specified condition occurs, and continues with the next iteration in the loop.</a:t>
            </a:r>
            <a:endParaRPr/>
          </a:p>
          <a:p>
            <a:pPr indent="-228600" lvl="0" marL="228600" rtl="0" algn="l">
              <a:lnSpc>
                <a:spcPct val="150000"/>
              </a:lnSpc>
              <a:spcBef>
                <a:spcPts val="1000"/>
              </a:spcBef>
              <a:spcAft>
                <a:spcPts val="0"/>
              </a:spcAft>
              <a:buClr>
                <a:srgbClr val="002060"/>
              </a:buClr>
              <a:buSzPct val="100000"/>
              <a:buChar char="•"/>
            </a:pPr>
            <a:r>
              <a:rPr lang="en-US"/>
              <a:t>This example skips the value of 3:</a:t>
            </a:r>
            <a:endParaRPr/>
          </a:p>
          <a:p>
            <a:pPr indent="-228600" lvl="0" marL="228600" rtl="0" algn="l">
              <a:lnSpc>
                <a:spcPct val="150000"/>
              </a:lnSpc>
              <a:spcBef>
                <a:spcPts val="1000"/>
              </a:spcBef>
              <a:spcAft>
                <a:spcPts val="0"/>
              </a:spcAft>
              <a:buClr>
                <a:srgbClr val="002060"/>
              </a:buClr>
              <a:buSzPct val="100000"/>
              <a:buChar char="•"/>
            </a:pPr>
            <a:r>
              <a:rPr lang="en-US"/>
              <a:t>Example</a:t>
            </a:r>
            <a:endParaRPr/>
          </a:p>
          <a:p>
            <a:pPr indent="0" lvl="0" marL="179388" rtl="0" algn="l">
              <a:lnSpc>
                <a:spcPct val="150000"/>
              </a:lnSpc>
              <a:spcBef>
                <a:spcPts val="1000"/>
              </a:spcBef>
              <a:spcAft>
                <a:spcPts val="0"/>
              </a:spcAft>
              <a:buSzPct val="100000"/>
              <a:buNone/>
            </a:pPr>
            <a:r>
              <a:rPr lang="en-US"/>
              <a:t>for (let i = 0; i &lt; 10; i++) {</a:t>
            </a:r>
            <a:endParaRPr/>
          </a:p>
          <a:p>
            <a:pPr indent="0" lvl="0" marL="179388" rtl="0" algn="l">
              <a:lnSpc>
                <a:spcPct val="150000"/>
              </a:lnSpc>
              <a:spcBef>
                <a:spcPts val="1000"/>
              </a:spcBef>
              <a:spcAft>
                <a:spcPts val="0"/>
              </a:spcAft>
              <a:buSzPct val="100000"/>
              <a:buNone/>
            </a:pPr>
            <a:r>
              <a:rPr lang="en-US"/>
              <a:t>  if (i === 3) { continue; }</a:t>
            </a:r>
            <a:endParaRPr/>
          </a:p>
          <a:p>
            <a:pPr indent="0" lvl="0" marL="179388" rtl="0" algn="l">
              <a:lnSpc>
                <a:spcPct val="150000"/>
              </a:lnSpc>
              <a:spcBef>
                <a:spcPts val="1000"/>
              </a:spcBef>
              <a:spcAft>
                <a:spcPts val="0"/>
              </a:spcAft>
              <a:buSzPct val="100000"/>
              <a:buNone/>
            </a:pPr>
            <a:r>
              <a:rPr lang="en-US"/>
              <a:t>  text += "The number is " + i + "&lt;br&gt;";</a:t>
            </a:r>
            <a:endParaRPr/>
          </a:p>
          <a:p>
            <a:pPr indent="0" lvl="0" marL="179388" rtl="0" algn="l">
              <a:lnSpc>
                <a:spcPct val="150000"/>
              </a:lnSpc>
              <a:spcBef>
                <a:spcPts val="1000"/>
              </a:spcBef>
              <a:spcAft>
                <a:spcPts val="0"/>
              </a:spcAft>
              <a:buSzPct val="100000"/>
              <a:buNone/>
            </a:pPr>
            <a:r>
              <a:rPr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Sets</a:t>
            </a:r>
            <a:endParaRPr/>
          </a:p>
        </p:txBody>
      </p:sp>
      <p:sp>
        <p:nvSpPr>
          <p:cNvPr id="165" name="Google Shape;165;p1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A JavaScript Set is a collection of unique values.</a:t>
            </a:r>
            <a:endParaRPr/>
          </a:p>
          <a:p>
            <a:pPr indent="-228600" lvl="0" marL="228600" rtl="0" algn="just">
              <a:lnSpc>
                <a:spcPct val="150000"/>
              </a:lnSpc>
              <a:spcBef>
                <a:spcPts val="1000"/>
              </a:spcBef>
              <a:spcAft>
                <a:spcPts val="0"/>
              </a:spcAft>
              <a:buSzPts val="2600"/>
              <a:buChar char="•"/>
            </a:pPr>
            <a:r>
              <a:rPr lang="en-US"/>
              <a:t>Each value can only occur once in a Set</a:t>
            </a:r>
            <a:endParaRPr/>
          </a:p>
          <a:p>
            <a:pPr indent="-228600" lvl="0" marL="228600" rtl="0" algn="just">
              <a:lnSpc>
                <a:spcPct val="150000"/>
              </a:lnSpc>
              <a:spcBef>
                <a:spcPts val="1000"/>
              </a:spcBef>
              <a:spcAft>
                <a:spcPts val="0"/>
              </a:spcAft>
              <a:buSzPts val="2600"/>
              <a:buChar char="•"/>
            </a:pPr>
            <a:r>
              <a:rPr lang="en-US"/>
              <a:t>You can create a JavaScript Set by:</a:t>
            </a:r>
            <a:endParaRPr/>
          </a:p>
          <a:p>
            <a:pPr indent="-228600" lvl="0" marL="228600" rtl="0" algn="just">
              <a:lnSpc>
                <a:spcPct val="150000"/>
              </a:lnSpc>
              <a:spcBef>
                <a:spcPts val="1000"/>
              </a:spcBef>
              <a:spcAft>
                <a:spcPts val="0"/>
              </a:spcAft>
              <a:buSzPts val="2600"/>
              <a:buChar char="•"/>
            </a:pPr>
            <a:r>
              <a:rPr lang="en-US"/>
              <a:t>Passing an Array to new Set()</a:t>
            </a:r>
            <a:endParaRPr/>
          </a:p>
          <a:p>
            <a:pPr indent="-228600" lvl="0" marL="228600" rtl="0" algn="just">
              <a:lnSpc>
                <a:spcPct val="150000"/>
              </a:lnSpc>
              <a:spcBef>
                <a:spcPts val="1000"/>
              </a:spcBef>
              <a:spcAft>
                <a:spcPts val="0"/>
              </a:spcAft>
              <a:buSzPts val="2600"/>
              <a:buChar char="•"/>
            </a:pPr>
            <a:r>
              <a:rPr lang="en-US"/>
              <a:t>Create a new Set and use add() to add values</a:t>
            </a:r>
            <a:endParaRPr/>
          </a:p>
          <a:p>
            <a:pPr indent="-228600" lvl="0" marL="228600" rtl="0" algn="just">
              <a:lnSpc>
                <a:spcPct val="150000"/>
              </a:lnSpc>
              <a:spcBef>
                <a:spcPts val="1000"/>
              </a:spcBef>
              <a:spcAft>
                <a:spcPts val="0"/>
              </a:spcAft>
              <a:buSzPts val="2600"/>
              <a:buChar char="•"/>
            </a:pPr>
            <a:r>
              <a:rPr lang="en-US"/>
              <a:t>Create a new Set and use add() to add variables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Essential Set Methods</a:t>
            </a:r>
            <a:endParaRPr/>
          </a:p>
        </p:txBody>
      </p:sp>
      <p:graphicFrame>
        <p:nvGraphicFramePr>
          <p:cNvPr id="171" name="Google Shape;171;p13"/>
          <p:cNvGraphicFramePr/>
          <p:nvPr/>
        </p:nvGraphicFramePr>
        <p:xfrm>
          <a:off x="233363" y="1708467"/>
          <a:ext cx="3000000" cy="3000000"/>
        </p:xfrm>
        <a:graphic>
          <a:graphicData uri="http://schemas.openxmlformats.org/drawingml/2006/table">
            <a:tbl>
              <a:tblPr>
                <a:noFill/>
                <a:tableStyleId>{8C41A67E-FD1E-427C-8129-5761D97C46CE}</a:tableStyleId>
              </a:tblPr>
              <a:tblGrid>
                <a:gridCol w="1294400"/>
                <a:gridCol w="7382875"/>
              </a:tblGrid>
              <a:tr h="696350">
                <a:tc>
                  <a:txBody>
                    <a:bodyPr/>
                    <a:lstStyle/>
                    <a:p>
                      <a:pPr indent="0" lvl="0" marL="0" marR="0" rtl="0" algn="ctr">
                        <a:spcBef>
                          <a:spcPts val="0"/>
                        </a:spcBef>
                        <a:spcAft>
                          <a:spcPts val="0"/>
                        </a:spcAft>
                        <a:buNone/>
                      </a:pPr>
                      <a:r>
                        <a:rPr lang="en-US" sz="2000" u="none" cap="none" strike="noStrike">
                          <a:solidFill>
                            <a:schemeClr val="dk1"/>
                          </a:solidFill>
                        </a:rPr>
                        <a:t>Method</a:t>
                      </a:r>
                      <a:endParaRPr/>
                    </a:p>
                  </a:txBody>
                  <a:tcPr marT="50800" marB="50800" marR="50800" marL="1016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2000" u="none" cap="none" strike="noStrike">
                          <a:solidFill>
                            <a:schemeClr val="dk1"/>
                          </a:solidFill>
                        </a:rPr>
                        <a:t>Description</a:t>
                      </a:r>
                      <a:endParaRPr/>
                    </a:p>
                  </a:txBody>
                  <a:tcPr marT="50800" marB="50800" marR="50800" marL="508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96350">
                <a:tc>
                  <a:txBody>
                    <a:bodyPr/>
                    <a:lstStyle/>
                    <a:p>
                      <a:pPr indent="0" lvl="0" marL="0" marR="0" rtl="0" algn="ctr">
                        <a:spcBef>
                          <a:spcPts val="0"/>
                        </a:spcBef>
                        <a:spcAft>
                          <a:spcPts val="0"/>
                        </a:spcAft>
                        <a:buNone/>
                      </a:pPr>
                      <a:r>
                        <a:rPr lang="en-US" sz="2000" u="none" cap="none" strike="noStrike">
                          <a:solidFill>
                            <a:schemeClr val="dk1"/>
                          </a:solidFill>
                        </a:rPr>
                        <a:t>new Set()</a:t>
                      </a:r>
                      <a:endParaRPr/>
                    </a:p>
                  </a:txBody>
                  <a:tcPr marT="50800" marB="50800" marR="50800" marL="1016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ctr">
                        <a:spcBef>
                          <a:spcPts val="0"/>
                        </a:spcBef>
                        <a:spcAft>
                          <a:spcPts val="0"/>
                        </a:spcAft>
                        <a:buNone/>
                      </a:pPr>
                      <a:r>
                        <a:rPr lang="en-US" sz="2000" u="none" cap="none" strike="noStrike">
                          <a:solidFill>
                            <a:schemeClr val="dk1"/>
                          </a:solidFill>
                        </a:rPr>
                        <a:t>Creates a new Set</a:t>
                      </a:r>
                      <a:endParaRPr/>
                    </a:p>
                  </a:txBody>
                  <a:tcPr marT="50800" marB="50800" marR="50800" marL="508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410025">
                <a:tc>
                  <a:txBody>
                    <a:bodyPr/>
                    <a:lstStyle/>
                    <a:p>
                      <a:pPr indent="0" lvl="0" marL="0" marR="0" rtl="0" algn="ctr">
                        <a:spcBef>
                          <a:spcPts val="0"/>
                        </a:spcBef>
                        <a:spcAft>
                          <a:spcPts val="0"/>
                        </a:spcAft>
                        <a:buNone/>
                      </a:pPr>
                      <a:r>
                        <a:rPr lang="en-US" sz="2000" u="none" cap="none" strike="noStrike">
                          <a:solidFill>
                            <a:schemeClr val="dk1"/>
                          </a:solidFill>
                        </a:rPr>
                        <a:t>add()</a:t>
                      </a:r>
                      <a:endParaRPr/>
                    </a:p>
                  </a:txBody>
                  <a:tcPr marT="50800" marB="50800" marR="50800" marL="1016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2000" u="none" cap="none" strike="noStrike">
                          <a:solidFill>
                            <a:schemeClr val="dk1"/>
                          </a:solidFill>
                        </a:rPr>
                        <a:t>Adds a new element to the Set</a:t>
                      </a:r>
                      <a:endParaRPr/>
                    </a:p>
                  </a:txBody>
                  <a:tcPr marT="50800" marB="50800" marR="50800" marL="508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96350">
                <a:tc>
                  <a:txBody>
                    <a:bodyPr/>
                    <a:lstStyle/>
                    <a:p>
                      <a:pPr indent="0" lvl="0" marL="0" marR="0" rtl="0" algn="ctr">
                        <a:spcBef>
                          <a:spcPts val="0"/>
                        </a:spcBef>
                        <a:spcAft>
                          <a:spcPts val="0"/>
                        </a:spcAft>
                        <a:buNone/>
                      </a:pPr>
                      <a:r>
                        <a:rPr lang="en-US" sz="2000" u="none" cap="none" strike="noStrike">
                          <a:solidFill>
                            <a:schemeClr val="dk1"/>
                          </a:solidFill>
                        </a:rPr>
                        <a:t>delete()</a:t>
                      </a:r>
                      <a:endParaRPr/>
                    </a:p>
                  </a:txBody>
                  <a:tcPr marT="50800" marB="50800" marR="50800" marL="1016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ctr">
                        <a:spcBef>
                          <a:spcPts val="0"/>
                        </a:spcBef>
                        <a:spcAft>
                          <a:spcPts val="0"/>
                        </a:spcAft>
                        <a:buNone/>
                      </a:pPr>
                      <a:r>
                        <a:rPr lang="en-US" sz="2000" u="none" cap="none" strike="noStrike">
                          <a:solidFill>
                            <a:schemeClr val="dk1"/>
                          </a:solidFill>
                        </a:rPr>
                        <a:t>Removes an element from a Set</a:t>
                      </a:r>
                      <a:endParaRPr/>
                    </a:p>
                  </a:txBody>
                  <a:tcPr marT="50800" marB="50800" marR="50800" marL="508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410025">
                <a:tc>
                  <a:txBody>
                    <a:bodyPr/>
                    <a:lstStyle/>
                    <a:p>
                      <a:pPr indent="0" lvl="0" marL="0" marR="0" rtl="0" algn="ctr">
                        <a:spcBef>
                          <a:spcPts val="0"/>
                        </a:spcBef>
                        <a:spcAft>
                          <a:spcPts val="0"/>
                        </a:spcAft>
                        <a:buNone/>
                      </a:pPr>
                      <a:r>
                        <a:rPr lang="en-US" sz="2000" u="none" cap="none" strike="noStrike">
                          <a:solidFill>
                            <a:schemeClr val="dk1"/>
                          </a:solidFill>
                        </a:rPr>
                        <a:t>has()</a:t>
                      </a:r>
                      <a:endParaRPr/>
                    </a:p>
                  </a:txBody>
                  <a:tcPr marT="50800" marB="50800" marR="50800" marL="1016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2000" u="none" cap="none" strike="noStrike">
                          <a:solidFill>
                            <a:schemeClr val="dk1"/>
                          </a:solidFill>
                        </a:rPr>
                        <a:t>Returns true if a value exists in the Set</a:t>
                      </a:r>
                      <a:endParaRPr/>
                    </a:p>
                  </a:txBody>
                  <a:tcPr marT="50800" marB="50800" marR="50800" marL="508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96350">
                <a:tc>
                  <a:txBody>
                    <a:bodyPr/>
                    <a:lstStyle/>
                    <a:p>
                      <a:pPr indent="0" lvl="0" marL="0" marR="0" rtl="0" algn="ctr">
                        <a:spcBef>
                          <a:spcPts val="0"/>
                        </a:spcBef>
                        <a:spcAft>
                          <a:spcPts val="0"/>
                        </a:spcAft>
                        <a:buNone/>
                      </a:pPr>
                      <a:r>
                        <a:rPr lang="en-US" sz="2000" u="none" cap="none" strike="noStrike">
                          <a:solidFill>
                            <a:schemeClr val="dk1"/>
                          </a:solidFill>
                        </a:rPr>
                        <a:t>forEach()</a:t>
                      </a:r>
                      <a:endParaRPr/>
                    </a:p>
                  </a:txBody>
                  <a:tcPr marT="50800" marB="50800" marR="50800" marL="1016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ctr">
                        <a:spcBef>
                          <a:spcPts val="0"/>
                        </a:spcBef>
                        <a:spcAft>
                          <a:spcPts val="0"/>
                        </a:spcAft>
                        <a:buNone/>
                      </a:pPr>
                      <a:r>
                        <a:rPr lang="en-US" sz="2000" u="none" cap="none" strike="noStrike">
                          <a:solidFill>
                            <a:schemeClr val="dk1"/>
                          </a:solidFill>
                        </a:rPr>
                        <a:t>Invokes a callback for each element in the Set</a:t>
                      </a:r>
                      <a:endParaRPr/>
                    </a:p>
                  </a:txBody>
                  <a:tcPr marT="50800" marB="50800" marR="50800" marL="508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696350">
                <a:tc>
                  <a:txBody>
                    <a:bodyPr/>
                    <a:lstStyle/>
                    <a:p>
                      <a:pPr indent="0" lvl="0" marL="0" marR="0" rtl="0" algn="ctr">
                        <a:spcBef>
                          <a:spcPts val="0"/>
                        </a:spcBef>
                        <a:spcAft>
                          <a:spcPts val="0"/>
                        </a:spcAft>
                        <a:buNone/>
                      </a:pPr>
                      <a:r>
                        <a:rPr lang="en-US" sz="2000" u="none" cap="none" strike="noStrike">
                          <a:solidFill>
                            <a:schemeClr val="dk1"/>
                          </a:solidFill>
                        </a:rPr>
                        <a:t>values()</a:t>
                      </a:r>
                      <a:endParaRPr/>
                    </a:p>
                  </a:txBody>
                  <a:tcPr marT="50800" marB="50800" marR="50800" marL="1016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2000" u="none" cap="none" strike="noStrike">
                          <a:solidFill>
                            <a:schemeClr val="dk1"/>
                          </a:solidFill>
                        </a:rPr>
                        <a:t>Returns an iterator with all the values in a Set</a:t>
                      </a:r>
                      <a:endParaRPr/>
                    </a:p>
                  </a:txBody>
                  <a:tcPr marT="50800" marB="50800" marR="50800" marL="508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new Set() Method</a:t>
            </a:r>
            <a:endParaRPr/>
          </a:p>
        </p:txBody>
      </p:sp>
      <p:sp>
        <p:nvSpPr>
          <p:cNvPr id="177" name="Google Shape;177;p1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a:t>Pass an Array to the new Set() constructor:</a:t>
            </a:r>
            <a:endParaRPr/>
          </a:p>
          <a:p>
            <a:pPr indent="-228600" lvl="0" marL="228600" rtl="0" algn="l">
              <a:lnSpc>
                <a:spcPct val="150000"/>
              </a:lnSpc>
              <a:spcBef>
                <a:spcPts val="1000"/>
              </a:spcBef>
              <a:spcAft>
                <a:spcPts val="0"/>
              </a:spcAft>
              <a:buClr>
                <a:srgbClr val="002060"/>
              </a:buClr>
              <a:buSzPts val="2600"/>
              <a:buChar char="•"/>
            </a:pPr>
            <a:r>
              <a:rPr lang="en-US"/>
              <a:t>Example</a:t>
            </a:r>
            <a:endParaRPr/>
          </a:p>
          <a:p>
            <a:pPr indent="-228600" lvl="0" marL="228600" rtl="0" algn="l">
              <a:lnSpc>
                <a:spcPct val="150000"/>
              </a:lnSpc>
              <a:spcBef>
                <a:spcPts val="1000"/>
              </a:spcBef>
              <a:spcAft>
                <a:spcPts val="0"/>
              </a:spcAft>
              <a:buClr>
                <a:srgbClr val="002060"/>
              </a:buClr>
              <a:buSzPts val="2600"/>
              <a:buChar char="•"/>
            </a:pPr>
            <a:r>
              <a:rPr lang="en-US"/>
              <a:t>// Create a Set</a:t>
            </a:r>
            <a:endParaRPr/>
          </a:p>
          <a:p>
            <a:pPr indent="-228600" lvl="0" marL="228600" rtl="0" algn="l">
              <a:lnSpc>
                <a:spcPct val="150000"/>
              </a:lnSpc>
              <a:spcBef>
                <a:spcPts val="1000"/>
              </a:spcBef>
              <a:spcAft>
                <a:spcPts val="0"/>
              </a:spcAft>
              <a:buClr>
                <a:srgbClr val="002060"/>
              </a:buClr>
              <a:buSzPts val="2600"/>
              <a:buChar char="•"/>
            </a:pPr>
            <a:r>
              <a:rPr lang="en-US"/>
              <a:t>const letters = new Set(["a","b","c"]);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Create a Set and add values:</a:t>
            </a:r>
            <a:endParaRPr/>
          </a:p>
        </p:txBody>
      </p:sp>
      <p:sp>
        <p:nvSpPr>
          <p:cNvPr id="183" name="Google Shape;183;p1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a:t>// Create a Set</a:t>
            </a:r>
            <a:endParaRPr/>
          </a:p>
          <a:p>
            <a:pPr indent="-228600" lvl="0" marL="228600" rtl="0" algn="l">
              <a:lnSpc>
                <a:spcPct val="150000"/>
              </a:lnSpc>
              <a:spcBef>
                <a:spcPts val="1000"/>
              </a:spcBef>
              <a:spcAft>
                <a:spcPts val="0"/>
              </a:spcAft>
              <a:buClr>
                <a:srgbClr val="002060"/>
              </a:buClr>
              <a:buSzPts val="2600"/>
              <a:buChar char="•"/>
            </a:pPr>
            <a:r>
              <a:rPr lang="en-US"/>
              <a:t>const letters = new Set();</a:t>
            </a:r>
            <a:endParaRPr/>
          </a:p>
          <a:p>
            <a:pPr indent="-228600" lvl="0" marL="228600" rtl="0" algn="l">
              <a:lnSpc>
                <a:spcPct val="150000"/>
              </a:lnSpc>
              <a:spcBef>
                <a:spcPts val="1000"/>
              </a:spcBef>
              <a:spcAft>
                <a:spcPts val="0"/>
              </a:spcAft>
              <a:buClr>
                <a:srgbClr val="002060"/>
              </a:buClr>
              <a:buSzPts val="2600"/>
              <a:buChar char="•"/>
            </a:pPr>
            <a:r>
              <a:rPr lang="en-US"/>
              <a:t>// Add Values to the Set</a:t>
            </a:r>
            <a:endParaRPr/>
          </a:p>
          <a:p>
            <a:pPr indent="-228600" lvl="0" marL="228600" rtl="0" algn="l">
              <a:lnSpc>
                <a:spcPct val="150000"/>
              </a:lnSpc>
              <a:spcBef>
                <a:spcPts val="1000"/>
              </a:spcBef>
              <a:spcAft>
                <a:spcPts val="0"/>
              </a:spcAft>
              <a:buClr>
                <a:srgbClr val="002060"/>
              </a:buClr>
              <a:buSzPts val="2600"/>
              <a:buChar char="•"/>
            </a:pPr>
            <a:r>
              <a:rPr lang="en-US"/>
              <a:t>letters.add("a");</a:t>
            </a:r>
            <a:endParaRPr/>
          </a:p>
          <a:p>
            <a:pPr indent="-228600" lvl="0" marL="228600" rtl="0" algn="l">
              <a:lnSpc>
                <a:spcPct val="150000"/>
              </a:lnSpc>
              <a:spcBef>
                <a:spcPts val="1000"/>
              </a:spcBef>
              <a:spcAft>
                <a:spcPts val="0"/>
              </a:spcAft>
              <a:buClr>
                <a:srgbClr val="002060"/>
              </a:buClr>
              <a:buSzPts val="2600"/>
              <a:buChar char="•"/>
            </a:pPr>
            <a:r>
              <a:rPr lang="en-US"/>
              <a:t>letters.add("b");</a:t>
            </a:r>
            <a:endParaRPr/>
          </a:p>
          <a:p>
            <a:pPr indent="-228600" lvl="0" marL="228600" rtl="0" algn="l">
              <a:lnSpc>
                <a:spcPct val="150000"/>
              </a:lnSpc>
              <a:spcBef>
                <a:spcPts val="1000"/>
              </a:spcBef>
              <a:spcAft>
                <a:spcPts val="0"/>
              </a:spcAft>
              <a:buClr>
                <a:srgbClr val="002060"/>
              </a:buClr>
              <a:buSzPts val="2600"/>
              <a:buChar char="•"/>
            </a:pPr>
            <a:r>
              <a:rPr lang="en-US"/>
              <a:t>letters.add("c");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are the uses of JavaScript?</a:t>
            </a:r>
            <a:endParaRPr/>
          </a:p>
        </p:txBody>
      </p:sp>
      <p:sp>
        <p:nvSpPr>
          <p:cNvPr id="189" name="Google Shape;189;p1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JavaScript is a light-weight object-oriented programming language that is used by several websites for scripting the webpages. It is an interpreted, full-fledged programming language. JavaScript enables dynamic interactivity on websites when it is applied to an HTML document.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are the uses of JavaScript?</a:t>
            </a:r>
            <a:endParaRPr/>
          </a:p>
        </p:txBody>
      </p:sp>
      <p:sp>
        <p:nvSpPr>
          <p:cNvPr id="195" name="Google Shape;195;p1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JavaScript helps the users to build modern web applications to interact directly without reloading the page every time. JavaScript is commonly used to dynamically modify HTML and CSS to update a user interface by the DOM API. It is mainly used in web applications.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1. Web Applications</a:t>
            </a:r>
            <a:endParaRPr/>
          </a:p>
        </p:txBody>
      </p:sp>
      <p:sp>
        <p:nvSpPr>
          <p:cNvPr id="201" name="Google Shape;201;p1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As day-by-day there is a continuous improvement in the browsers, so JavaScript gained popularity for making robust web applications. We can understand it by taking the example of Google Maps. In Maps user just requires to click and drag the mouse; the details are visible just by a click. There is a use of JavaScript behind these concepts.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Web Development</a:t>
            </a:r>
            <a:endParaRPr/>
          </a:p>
        </p:txBody>
      </p:sp>
      <p:sp>
        <p:nvSpPr>
          <p:cNvPr id="207" name="Google Shape;207;p1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JavaScript is commonly used for creating web pages. It allows us to add dynamic behavior to the webpage and add special effects to the webpage. On websites, it is mainly used for validation purposes. JavaScript helps us to execute complex actions and also enables the interaction of websites with visitors. Using JavaScript, it is also possible to load the content in a document without reloading the webpage.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idx="1" type="body"/>
          </p:nvPr>
        </p:nvSpPr>
        <p:spPr>
          <a:xfrm>
            <a:off x="989352" y="2886075"/>
            <a:ext cx="7706974" cy="381952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400"/>
              <a:buChar char="•"/>
            </a:pPr>
            <a:r>
              <a:rPr lang="en-US" sz="2400"/>
              <a:t>Understand concept of For In Loop and For of loop.</a:t>
            </a:r>
            <a:endParaRPr sz="2400"/>
          </a:p>
          <a:p>
            <a:pPr indent="-228600" lvl="0" marL="228600" rtl="0" algn="just">
              <a:lnSpc>
                <a:spcPct val="150000"/>
              </a:lnSpc>
              <a:spcBef>
                <a:spcPts val="1000"/>
              </a:spcBef>
              <a:spcAft>
                <a:spcPts val="0"/>
              </a:spcAft>
              <a:buSzPts val="2400"/>
              <a:buChar char="•"/>
            </a:pPr>
            <a:r>
              <a:rPr lang="en-US" sz="2400"/>
              <a:t>Understand concept of break and continue statements.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Mobile Applications</a:t>
            </a:r>
            <a:endParaRPr/>
          </a:p>
        </p:txBody>
      </p:sp>
      <p:sp>
        <p:nvSpPr>
          <p:cNvPr id="213" name="Google Shape;213;p2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50000"/>
              </a:lnSpc>
              <a:spcBef>
                <a:spcPts val="0"/>
              </a:spcBef>
              <a:spcAft>
                <a:spcPts val="0"/>
              </a:spcAft>
              <a:buSzPct val="100000"/>
              <a:buChar char="•"/>
            </a:pPr>
            <a:r>
              <a:rPr lang="en-US"/>
              <a:t>Now a day's mobile devices are broadly used for accessing the internet. Using JavaScript, we can also build an application for non-web contexts. The features and uses of JavaScript make it a powerful tool for creating mobile applications. </a:t>
            </a:r>
            <a:endParaRPr/>
          </a:p>
          <a:p>
            <a:pPr indent="-228600" lvl="0" marL="228600" rtl="0" algn="just">
              <a:lnSpc>
                <a:spcPct val="150000"/>
              </a:lnSpc>
              <a:spcBef>
                <a:spcPts val="1000"/>
              </a:spcBef>
              <a:spcAft>
                <a:spcPts val="0"/>
              </a:spcAft>
              <a:buSzPct val="100000"/>
              <a:buChar char="•"/>
            </a:pPr>
            <a:r>
              <a:rPr lang="en-US"/>
              <a:t>The React Native is the widely used JavaScript framework for creating mobile applications. Using React Native, we can build mobile applications for different operating systems. We do not require writing different codes for the iOS and Android operating systems. We only need to write it once and run it on different platforms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Game</a:t>
            </a:r>
            <a:endParaRPr/>
          </a:p>
        </p:txBody>
      </p:sp>
      <p:sp>
        <p:nvSpPr>
          <p:cNvPr id="219" name="Google Shape;219;p2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JavaScript is also used for creating games. It has various libraries and frameworks for creating a game. The game can either be a 2D or 3D. Some JavaScript game engines such as PhysicsJS, Pixi.js help us to create a web game.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Presentations</a:t>
            </a:r>
            <a:endParaRPr/>
          </a:p>
        </p:txBody>
      </p:sp>
      <p:sp>
        <p:nvSpPr>
          <p:cNvPr id="225" name="Google Shape;225;p2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JavaScript also helps us to create presentations as a website. The libraries, such as RevealJs, and BespokeJs, can be used to create a web-based slide deck. They are easier to use, so we can easily make something amazing in a short time.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Server Applications</a:t>
            </a:r>
            <a:endParaRPr/>
          </a:p>
        </p:txBody>
      </p:sp>
      <p:sp>
        <p:nvSpPr>
          <p:cNvPr id="231" name="Google Shape;231;p2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A large number of web applications have a server-side to them. JavaScript is used to generate content and handle HTTP requests. JavaScript can also run on servers through Node.js. The Node.js provides an environment containing the necessary tools required for JavaScript to run on servers.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Web Servers</a:t>
            </a:r>
            <a:endParaRPr/>
          </a:p>
        </p:txBody>
      </p:sp>
      <p:sp>
        <p:nvSpPr>
          <p:cNvPr id="237" name="Google Shape;237;p2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SzPct val="100000"/>
              <a:buChar char="•"/>
            </a:pPr>
            <a:r>
              <a:rPr lang="en-US"/>
              <a:t>A web server can be created by using Node.js. Node.js is event-driven and not waits for the response of the previous call. The servers created using Node.js are fast and don't use buffering and transfer chunks of data. The HTTP module can be used to create the server by using the createServer() method. This method executes when someone tries to access the port 8080. As a response, the HTTP server should display HTML and should be included in the HTTP header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Practical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For In Loop</a:t>
            </a:r>
            <a:endParaRPr/>
          </a:p>
        </p:txBody>
      </p:sp>
      <p:sp>
        <p:nvSpPr>
          <p:cNvPr id="110" name="Google Shape;110;p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a:t>The JavaScript for in statement loops through the properties of an Object:</a:t>
            </a:r>
            <a:endParaRPr/>
          </a:p>
          <a:p>
            <a:pPr indent="-228600" lvl="0" marL="228600" rtl="0" algn="l">
              <a:lnSpc>
                <a:spcPct val="150000"/>
              </a:lnSpc>
              <a:spcBef>
                <a:spcPts val="1000"/>
              </a:spcBef>
              <a:spcAft>
                <a:spcPts val="0"/>
              </a:spcAft>
              <a:buClr>
                <a:srgbClr val="002060"/>
              </a:buClr>
              <a:buSzPts val="2600"/>
              <a:buChar char="•"/>
            </a:pPr>
            <a:r>
              <a:rPr lang="en-US"/>
              <a:t>Syntax</a:t>
            </a:r>
            <a:endParaRPr/>
          </a:p>
          <a:p>
            <a:pPr indent="0" lvl="0" marL="269875" rtl="0" algn="l">
              <a:lnSpc>
                <a:spcPct val="150000"/>
              </a:lnSpc>
              <a:spcBef>
                <a:spcPts val="1000"/>
              </a:spcBef>
              <a:spcAft>
                <a:spcPts val="0"/>
              </a:spcAft>
              <a:buSzPts val="2600"/>
              <a:buNone/>
            </a:pPr>
            <a:r>
              <a:rPr lang="en-US"/>
              <a:t>for (key in object) {</a:t>
            </a:r>
            <a:endParaRPr/>
          </a:p>
          <a:p>
            <a:pPr indent="0" lvl="0" marL="269875" rtl="0" algn="l">
              <a:lnSpc>
                <a:spcPct val="150000"/>
              </a:lnSpc>
              <a:spcBef>
                <a:spcPts val="1000"/>
              </a:spcBef>
              <a:spcAft>
                <a:spcPts val="0"/>
              </a:spcAft>
              <a:buSzPts val="2600"/>
              <a:buNone/>
            </a:pPr>
            <a:r>
              <a:rPr lang="en-US"/>
              <a:t>  // code block to be executed</a:t>
            </a:r>
            <a:endParaRPr/>
          </a:p>
          <a:p>
            <a:pPr indent="0" lvl="0" marL="269875" rtl="0" algn="l">
              <a:lnSpc>
                <a:spcPct val="150000"/>
              </a:lnSpc>
              <a:spcBef>
                <a:spcPts val="1000"/>
              </a:spcBef>
              <a:spcAft>
                <a:spcPts val="0"/>
              </a:spcAft>
              <a:buSzPts val="2600"/>
              <a:buNone/>
            </a:pPr>
            <a:r>
              <a:rPr lang="en-US"/>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116" name="Google Shape;116;p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179388" rtl="0" algn="l">
              <a:lnSpc>
                <a:spcPct val="150000"/>
              </a:lnSpc>
              <a:spcBef>
                <a:spcPts val="0"/>
              </a:spcBef>
              <a:spcAft>
                <a:spcPts val="0"/>
              </a:spcAft>
              <a:buSzPts val="2600"/>
              <a:buNone/>
            </a:pPr>
            <a:r>
              <a:rPr lang="en-US"/>
              <a:t>const person = {fname:"John", lname:"Doe", age:25};</a:t>
            </a:r>
            <a:endParaRPr/>
          </a:p>
          <a:p>
            <a:pPr indent="0" lvl="0" marL="179388" rtl="0" algn="l">
              <a:lnSpc>
                <a:spcPct val="150000"/>
              </a:lnSpc>
              <a:spcBef>
                <a:spcPts val="1000"/>
              </a:spcBef>
              <a:spcAft>
                <a:spcPts val="0"/>
              </a:spcAft>
              <a:buSzPts val="2600"/>
              <a:buNone/>
            </a:pPr>
            <a:r>
              <a:rPr lang="en-US"/>
              <a:t>let text = "";</a:t>
            </a:r>
            <a:endParaRPr/>
          </a:p>
          <a:p>
            <a:pPr indent="0" lvl="0" marL="179388" rtl="0" algn="l">
              <a:lnSpc>
                <a:spcPct val="150000"/>
              </a:lnSpc>
              <a:spcBef>
                <a:spcPts val="1000"/>
              </a:spcBef>
              <a:spcAft>
                <a:spcPts val="0"/>
              </a:spcAft>
              <a:buSzPts val="2600"/>
              <a:buNone/>
            </a:pPr>
            <a:r>
              <a:rPr lang="en-US"/>
              <a:t>for (let x in person) {</a:t>
            </a:r>
            <a:endParaRPr/>
          </a:p>
          <a:p>
            <a:pPr indent="0" lvl="0" marL="179388" rtl="0" algn="l">
              <a:lnSpc>
                <a:spcPct val="150000"/>
              </a:lnSpc>
              <a:spcBef>
                <a:spcPts val="1000"/>
              </a:spcBef>
              <a:spcAft>
                <a:spcPts val="0"/>
              </a:spcAft>
              <a:buSzPts val="2600"/>
              <a:buNone/>
            </a:pPr>
            <a:r>
              <a:rPr lang="en-US"/>
              <a:t>  text += person[x];</a:t>
            </a:r>
            <a:endParaRPr/>
          </a:p>
          <a:p>
            <a:pPr indent="0" lvl="0" marL="179388" rtl="0" algn="l">
              <a:lnSpc>
                <a:spcPct val="150000"/>
              </a:lnSpc>
              <a:spcBef>
                <a:spcPts val="1000"/>
              </a:spcBef>
              <a:spcAft>
                <a:spcPts val="0"/>
              </a:spcAft>
              <a:buSzPts val="2600"/>
              <a:buNone/>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 Explained</a:t>
            </a:r>
            <a:endParaRPr/>
          </a:p>
        </p:txBody>
      </p:sp>
      <p:sp>
        <p:nvSpPr>
          <p:cNvPr id="122" name="Google Shape;122;p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a:t>The for in loop iterates over a person object</a:t>
            </a:r>
            <a:endParaRPr/>
          </a:p>
          <a:p>
            <a:pPr indent="-228600" lvl="0" marL="228600" rtl="0" algn="l">
              <a:lnSpc>
                <a:spcPct val="150000"/>
              </a:lnSpc>
              <a:spcBef>
                <a:spcPts val="1000"/>
              </a:spcBef>
              <a:spcAft>
                <a:spcPts val="0"/>
              </a:spcAft>
              <a:buClr>
                <a:srgbClr val="002060"/>
              </a:buClr>
              <a:buSzPts val="2600"/>
              <a:buChar char="•"/>
            </a:pPr>
            <a:r>
              <a:rPr lang="en-US"/>
              <a:t>Each iteration returns a key (x)</a:t>
            </a:r>
            <a:endParaRPr/>
          </a:p>
          <a:p>
            <a:pPr indent="-228600" lvl="0" marL="228600" rtl="0" algn="l">
              <a:lnSpc>
                <a:spcPct val="150000"/>
              </a:lnSpc>
              <a:spcBef>
                <a:spcPts val="1000"/>
              </a:spcBef>
              <a:spcAft>
                <a:spcPts val="0"/>
              </a:spcAft>
              <a:buClr>
                <a:srgbClr val="002060"/>
              </a:buClr>
              <a:buSzPts val="2600"/>
              <a:buChar char="•"/>
            </a:pPr>
            <a:r>
              <a:rPr lang="en-US"/>
              <a:t>The key is used to access the value of the key</a:t>
            </a:r>
            <a:endParaRPr/>
          </a:p>
          <a:p>
            <a:pPr indent="-228600" lvl="0" marL="228600" rtl="0" algn="l">
              <a:lnSpc>
                <a:spcPct val="150000"/>
              </a:lnSpc>
              <a:spcBef>
                <a:spcPts val="1000"/>
              </a:spcBef>
              <a:spcAft>
                <a:spcPts val="0"/>
              </a:spcAft>
              <a:buClr>
                <a:srgbClr val="002060"/>
              </a:buClr>
              <a:buSzPts val="2600"/>
              <a:buChar char="•"/>
            </a:pPr>
            <a:r>
              <a:rPr lang="en-US"/>
              <a:t>The value of the key is person[x]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For Of</a:t>
            </a:r>
            <a:endParaRPr/>
          </a:p>
        </p:txBody>
      </p:sp>
      <p:sp>
        <p:nvSpPr>
          <p:cNvPr id="128" name="Google Shape;128;p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The JavaScript for of statement loops through the values of an iterable object.</a:t>
            </a:r>
            <a:endParaRPr/>
          </a:p>
          <a:p>
            <a:pPr indent="-228600" lvl="0" marL="228600" rtl="0" algn="just">
              <a:lnSpc>
                <a:spcPct val="150000"/>
              </a:lnSpc>
              <a:spcBef>
                <a:spcPts val="1000"/>
              </a:spcBef>
              <a:spcAft>
                <a:spcPts val="0"/>
              </a:spcAft>
              <a:buSzPts val="2600"/>
              <a:buChar char="•"/>
            </a:pPr>
            <a:r>
              <a:rPr lang="en-US"/>
              <a:t>It lets you loop over iterable data structures such as Arrays, Strings, Maps, NodeLists, and more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Syntax</a:t>
            </a:r>
            <a:endParaRPr/>
          </a:p>
        </p:txBody>
      </p:sp>
      <p:sp>
        <p:nvSpPr>
          <p:cNvPr id="134" name="Google Shape;134;p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179388" rtl="0" algn="l">
              <a:lnSpc>
                <a:spcPct val="150000"/>
              </a:lnSpc>
              <a:spcBef>
                <a:spcPts val="0"/>
              </a:spcBef>
              <a:spcAft>
                <a:spcPts val="0"/>
              </a:spcAft>
              <a:buSzPts val="2600"/>
              <a:buNone/>
            </a:pPr>
            <a:r>
              <a:rPr lang="en-US"/>
              <a:t>for (variable of iterable) {</a:t>
            </a:r>
            <a:endParaRPr/>
          </a:p>
          <a:p>
            <a:pPr indent="0" lvl="0" marL="179388" rtl="0" algn="l">
              <a:lnSpc>
                <a:spcPct val="150000"/>
              </a:lnSpc>
              <a:spcBef>
                <a:spcPts val="1000"/>
              </a:spcBef>
              <a:spcAft>
                <a:spcPts val="0"/>
              </a:spcAft>
              <a:buSzPts val="2600"/>
              <a:buNone/>
            </a:pPr>
            <a:r>
              <a:rPr lang="en-US"/>
              <a:t>  // code block to be executed</a:t>
            </a:r>
            <a:endParaRPr/>
          </a:p>
          <a:p>
            <a:pPr indent="0" lvl="0" marL="179388" rtl="0" algn="l">
              <a:lnSpc>
                <a:spcPct val="150000"/>
              </a:lnSpc>
              <a:spcBef>
                <a:spcPts val="1000"/>
              </a:spcBef>
              <a:spcAft>
                <a:spcPts val="0"/>
              </a:spcAft>
              <a:buSzPts val="2600"/>
              <a:buNone/>
            </a:pPr>
            <a:r>
              <a:rPr lang="en-US"/>
              <a:t>}</a:t>
            </a:r>
            <a:endParaRPr/>
          </a:p>
          <a:p>
            <a:pPr indent="-228600" lvl="0" marL="228600" rtl="0" algn="just">
              <a:lnSpc>
                <a:spcPct val="150000"/>
              </a:lnSpc>
              <a:spcBef>
                <a:spcPts val="1000"/>
              </a:spcBef>
              <a:spcAft>
                <a:spcPts val="0"/>
              </a:spcAft>
              <a:buSzPts val="2600"/>
              <a:buChar char="•"/>
            </a:pPr>
            <a:r>
              <a:rPr lang="en-US"/>
              <a:t>variable - For every iteration the value of the next property is assigned to the variable. Variable can be declared with const, let, or var.</a:t>
            </a:r>
            <a:endParaRPr/>
          </a:p>
          <a:p>
            <a:pPr indent="-228600" lvl="0" marL="228600" rtl="0" algn="just">
              <a:lnSpc>
                <a:spcPct val="150000"/>
              </a:lnSpc>
              <a:spcBef>
                <a:spcPts val="1000"/>
              </a:spcBef>
              <a:spcAft>
                <a:spcPts val="0"/>
              </a:spcAft>
              <a:buSzPts val="2600"/>
              <a:buChar char="•"/>
            </a:pPr>
            <a:r>
              <a:rPr lang="en-US"/>
              <a:t>iterable - An object that has iterable properties.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Looping over an Array</a:t>
            </a:r>
            <a:endParaRPr/>
          </a:p>
        </p:txBody>
      </p:sp>
      <p:sp>
        <p:nvSpPr>
          <p:cNvPr id="140" name="Google Shape;140;p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2600"/>
              <a:buChar char="•"/>
            </a:pPr>
            <a:r>
              <a:rPr b="0" i="0" lang="en-US">
                <a:solidFill>
                  <a:srgbClr val="000000"/>
                </a:solidFill>
              </a:rPr>
              <a:t>Example</a:t>
            </a:r>
            <a:endParaRPr/>
          </a:p>
          <a:p>
            <a:pPr indent="0" lvl="0" marL="269875" rtl="0" algn="l">
              <a:lnSpc>
                <a:spcPct val="150000"/>
              </a:lnSpc>
              <a:spcBef>
                <a:spcPts val="1000"/>
              </a:spcBef>
              <a:spcAft>
                <a:spcPts val="0"/>
              </a:spcAft>
              <a:buSzPts val="2600"/>
              <a:buNone/>
            </a:pPr>
            <a:r>
              <a:rPr b="0" i="0" lang="en-US">
                <a:solidFill>
                  <a:srgbClr val="0000CD"/>
                </a:solidFill>
              </a:rPr>
              <a:t>const</a:t>
            </a:r>
            <a:r>
              <a:rPr b="0" i="0" lang="en-US">
                <a:solidFill>
                  <a:srgbClr val="000000"/>
                </a:solidFill>
              </a:rPr>
              <a:t> cars = [</a:t>
            </a:r>
            <a:r>
              <a:rPr b="0" i="0" lang="en-US">
                <a:solidFill>
                  <a:srgbClr val="A52A2A"/>
                </a:solidFill>
              </a:rPr>
              <a:t>"BMW"</a:t>
            </a:r>
            <a:r>
              <a:rPr b="0" i="0" lang="en-US">
                <a:solidFill>
                  <a:srgbClr val="000000"/>
                </a:solidFill>
              </a:rPr>
              <a:t>, </a:t>
            </a:r>
            <a:r>
              <a:rPr b="0" i="0" lang="en-US">
                <a:solidFill>
                  <a:srgbClr val="A52A2A"/>
                </a:solidFill>
              </a:rPr>
              <a:t>"Volvo"</a:t>
            </a:r>
            <a:r>
              <a:rPr b="0" i="0" lang="en-US">
                <a:solidFill>
                  <a:srgbClr val="000000"/>
                </a:solidFill>
              </a:rPr>
              <a:t>, </a:t>
            </a:r>
            <a:r>
              <a:rPr b="0" i="0" lang="en-US">
                <a:solidFill>
                  <a:srgbClr val="A52A2A"/>
                </a:solidFill>
              </a:rPr>
              <a:t>"Mini"</a:t>
            </a:r>
            <a:r>
              <a:rPr b="0" i="0" lang="en-US">
                <a:solidFill>
                  <a:srgbClr val="000000"/>
                </a:solidFill>
              </a:rPr>
              <a:t>];</a:t>
            </a:r>
            <a:br>
              <a:rPr b="0" i="0" lang="en-US">
                <a:solidFill>
                  <a:srgbClr val="000000"/>
                </a:solidFill>
              </a:rPr>
            </a:br>
            <a:br>
              <a:rPr b="0" i="0" lang="en-US">
                <a:solidFill>
                  <a:srgbClr val="000000"/>
                </a:solidFill>
              </a:rPr>
            </a:br>
            <a:r>
              <a:rPr b="0" i="0" lang="en-US">
                <a:solidFill>
                  <a:srgbClr val="0000CD"/>
                </a:solidFill>
              </a:rPr>
              <a:t>let</a:t>
            </a:r>
            <a:r>
              <a:rPr b="0" i="0" lang="en-US">
                <a:solidFill>
                  <a:srgbClr val="000000"/>
                </a:solidFill>
              </a:rPr>
              <a:t> text = </a:t>
            </a:r>
            <a:r>
              <a:rPr b="0" i="0" lang="en-US">
                <a:solidFill>
                  <a:srgbClr val="A52A2A"/>
                </a:solidFill>
              </a:rPr>
              <a:t>""</a:t>
            </a:r>
            <a:r>
              <a:rPr b="0" i="0" lang="en-US">
                <a:solidFill>
                  <a:srgbClr val="000000"/>
                </a:solidFill>
              </a:rPr>
              <a:t>;</a:t>
            </a:r>
            <a:br>
              <a:rPr b="0" i="0" lang="en-US">
                <a:solidFill>
                  <a:srgbClr val="000000"/>
                </a:solidFill>
              </a:rPr>
            </a:br>
            <a:r>
              <a:rPr b="0" i="0" lang="en-US">
                <a:solidFill>
                  <a:srgbClr val="0000CD"/>
                </a:solidFill>
              </a:rPr>
              <a:t>for</a:t>
            </a:r>
            <a:r>
              <a:rPr b="0" i="0" lang="en-US">
                <a:solidFill>
                  <a:srgbClr val="000000"/>
                </a:solidFill>
              </a:rPr>
              <a:t> (</a:t>
            </a:r>
            <a:r>
              <a:rPr b="0" i="0" lang="en-US">
                <a:solidFill>
                  <a:srgbClr val="0000CD"/>
                </a:solidFill>
              </a:rPr>
              <a:t>let</a:t>
            </a:r>
            <a:r>
              <a:rPr b="0" i="0" lang="en-US">
                <a:solidFill>
                  <a:srgbClr val="000000"/>
                </a:solidFill>
              </a:rPr>
              <a:t> x of cars) {</a:t>
            </a:r>
            <a:br>
              <a:rPr b="0" i="0" lang="en-US">
                <a:solidFill>
                  <a:srgbClr val="000000"/>
                </a:solidFill>
              </a:rPr>
            </a:br>
            <a:r>
              <a:rPr b="0" i="0" lang="en-US">
                <a:solidFill>
                  <a:srgbClr val="000000"/>
                </a:solidFill>
              </a:rPr>
              <a:t>  text += x;</a:t>
            </a:r>
            <a:br>
              <a:rPr b="0" i="0" lang="en-US">
                <a:solidFill>
                  <a:srgbClr val="000000"/>
                </a:solidFill>
              </a:rPr>
            </a:br>
            <a:r>
              <a:rPr b="0" i="0" lang="en-US">
                <a:solidFill>
                  <a:srgbClr val="000000"/>
                </a:solidFill>
              </a:rPr>
              <a:t>}</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Break and Continue</a:t>
            </a:r>
            <a:endParaRPr/>
          </a:p>
        </p:txBody>
      </p:sp>
      <p:sp>
        <p:nvSpPr>
          <p:cNvPr id="146" name="Google Shape;146;p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The break statement "jumps out" of a loop.</a:t>
            </a:r>
            <a:endParaRPr/>
          </a:p>
          <a:p>
            <a:pPr indent="-228600" lvl="0" marL="228600" rtl="0" algn="just">
              <a:lnSpc>
                <a:spcPct val="150000"/>
              </a:lnSpc>
              <a:spcBef>
                <a:spcPts val="1000"/>
              </a:spcBef>
              <a:spcAft>
                <a:spcPts val="0"/>
              </a:spcAft>
              <a:buSzPts val="2800"/>
              <a:buChar char="•"/>
            </a:pPr>
            <a:r>
              <a:rPr lang="en-US" sz="2800"/>
              <a:t>The continue statement "jumps over" one iteration in the loop.</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