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3" r:id="rId3"/>
    <p:sldId id="314" r:id="rId4"/>
    <p:sldId id="315" r:id="rId5"/>
    <p:sldId id="316" r:id="rId6"/>
    <p:sldId id="317" r:id="rId7"/>
    <p:sldId id="336" r:id="rId8"/>
    <p:sldId id="318" r:id="rId9"/>
    <p:sldId id="337" r:id="rId10"/>
    <p:sldId id="319" r:id="rId11"/>
    <p:sldId id="338" r:id="rId12"/>
    <p:sldId id="320" r:id="rId13"/>
    <p:sldId id="339" r:id="rId14"/>
    <p:sldId id="321" r:id="rId15"/>
    <p:sldId id="340" r:id="rId16"/>
    <p:sldId id="322" r:id="rId17"/>
    <p:sldId id="34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42" r:id="rId26"/>
    <p:sldId id="330" r:id="rId27"/>
    <p:sldId id="331" r:id="rId28"/>
    <p:sldId id="332" r:id="rId29"/>
    <p:sldId id="333" r:id="rId30"/>
    <p:sldId id="334" r:id="rId31"/>
    <p:sldId id="335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C"/>
    <a:srgbClr val="2A3249"/>
    <a:srgbClr val="626262"/>
    <a:srgbClr val="717171"/>
    <a:srgbClr val="818181"/>
    <a:srgbClr val="828181"/>
    <a:srgbClr val="9F9F9F"/>
    <a:srgbClr val="909090"/>
    <a:srgbClr val="878787"/>
    <a:srgbClr val="02A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86075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1"/>
            <a:ext cx="8782050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861-870F-4EF6-B89F-E0EF9D45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0455-9846-4D1B-AE1C-B4C43FF6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93180"/>
            <a:ext cx="8582025" cy="55028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Function expressions can be made "self-invoking".</a:t>
            </a:r>
          </a:p>
          <a:p>
            <a:pPr algn="just"/>
            <a:r>
              <a:rPr lang="en-US" dirty="0"/>
              <a:t>A self-invoking expression is invoked (started) automatically, without being called.</a:t>
            </a:r>
          </a:p>
          <a:p>
            <a:pPr algn="just"/>
            <a:r>
              <a:rPr lang="en-US" dirty="0"/>
              <a:t>Function expressions will execute automatically if the expression is followed by ().</a:t>
            </a:r>
          </a:p>
          <a:p>
            <a:pPr algn="just"/>
            <a:r>
              <a:rPr lang="en-US" dirty="0"/>
              <a:t>You cannot self-invoke a function declaration.</a:t>
            </a:r>
          </a:p>
          <a:p>
            <a:pPr algn="just"/>
            <a:r>
              <a:rPr lang="en-US" dirty="0"/>
              <a:t>You have to add parentheses around the function to indicate that it is a function expression:</a:t>
            </a:r>
          </a:p>
        </p:txBody>
      </p:sp>
    </p:spTree>
    <p:extLst>
      <p:ext uri="{BB962C8B-B14F-4D97-AF65-F5344CB8AC3E}">
        <p14:creationId xmlns:p14="http://schemas.microsoft.com/office/powerpoint/2010/main" val="25069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861-870F-4EF6-B89F-E0EF9D45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0455-9846-4D1B-AE1C-B4C43FF6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82030"/>
            <a:ext cx="8582025" cy="5514046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let x = "Hello!!";  // I will invoke myself</a:t>
            </a:r>
          </a:p>
          <a:p>
            <a:pPr marL="0" indent="0">
              <a:buNone/>
            </a:pPr>
            <a:r>
              <a:rPr lang="en-US" dirty="0"/>
              <a:t>})();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3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F080-70DA-4B1A-9173-DA9CD62C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rmAutofit/>
          </a:bodyPr>
          <a:lstStyle/>
          <a:p>
            <a:r>
              <a:rPr lang="en-GB" dirty="0"/>
              <a:t>JavaScript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3803-C0CC-4A6F-B83D-3D731175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04332"/>
            <a:ext cx="8582025" cy="5491743"/>
          </a:xfrm>
        </p:spPr>
        <p:txBody>
          <a:bodyPr>
            <a:normAutofit/>
          </a:bodyPr>
          <a:lstStyle/>
          <a:p>
            <a:r>
              <a:rPr lang="en-US" dirty="0"/>
              <a:t>Function parameters are the names listed in the function definition.</a:t>
            </a:r>
          </a:p>
          <a:p>
            <a:r>
              <a:rPr lang="en-US" dirty="0"/>
              <a:t>Function arguments are the real values passed to (and received by) the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Parameter Rules</a:t>
            </a:r>
          </a:p>
        </p:txBody>
      </p:sp>
    </p:spTree>
    <p:extLst>
      <p:ext uri="{BB962C8B-B14F-4D97-AF65-F5344CB8AC3E}">
        <p14:creationId xmlns:p14="http://schemas.microsoft.com/office/powerpoint/2010/main" val="221787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F080-70DA-4B1A-9173-DA9CD62C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rmAutofit/>
          </a:bodyPr>
          <a:lstStyle/>
          <a:p>
            <a:r>
              <a:rPr lang="en-GB" dirty="0"/>
              <a:t>JavaScript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3803-C0CC-4A6F-B83D-3D731175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82030"/>
            <a:ext cx="8582025" cy="5514046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</a:rPr>
              <a:t>JavaScript function definitions do not specify data types for parameters.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</a:rPr>
              <a:t>JavaScript functions do not perform type checking on the passed arguments.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</a:rPr>
              <a:t>JavaScript functions do not check the number of arguments received.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549-5B95-46BA-84B0-289009D8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US" dirty="0"/>
              <a:t>Arguments are Passed by Value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B4D2-5775-47C1-85E0-7069C39C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70878"/>
            <a:ext cx="8582025" cy="552519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parameters, in a function call, are the function's arguments.</a:t>
            </a:r>
          </a:p>
          <a:p>
            <a:pPr algn="just"/>
            <a:r>
              <a:rPr lang="en-US" dirty="0"/>
              <a:t>JavaScript arguments are passed by value: The function only gets to know the values, not the argument's locations.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549-5B95-46BA-84B0-289009D8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US" dirty="0"/>
              <a:t>Arguments are Passed by Value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B4D2-5775-47C1-85E0-7069C39C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70878"/>
            <a:ext cx="8582025" cy="552519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a function changes an argument's value, it does not change the parameter's original value.</a:t>
            </a:r>
          </a:p>
          <a:p>
            <a:pPr algn="just"/>
            <a:r>
              <a:rPr lang="en-US" dirty="0"/>
              <a:t>Changes to arguments are not visible (reflected) outside the function.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68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4109-1369-4E61-8485-3E7C72B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US" dirty="0"/>
              <a:t>Objects are Passed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718A-B3D7-4FD1-A491-BAC8A72D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JavaScript, object references are values.</a:t>
            </a:r>
          </a:p>
          <a:p>
            <a:pPr algn="just"/>
            <a:r>
              <a:rPr lang="en-US" dirty="0"/>
              <a:t>Because of this, objects will behave like they are passed by reference: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6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4109-1369-4E61-8485-3E7C72B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US" dirty="0"/>
              <a:t>Objects are Passed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718A-B3D7-4FD1-A491-BAC8A72D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a function changes an object property, it changes the original value.</a:t>
            </a:r>
          </a:p>
          <a:p>
            <a:pPr algn="just"/>
            <a:r>
              <a:rPr lang="en-US" sz="2800" dirty="0"/>
              <a:t>Changes to object properties are visible (reflected) outside the function.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4156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660-9E4A-4DFF-9DF0-A064A31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The JavaScript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0F07-7979-43AD-ACEF-9508BCF0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82029"/>
            <a:ext cx="8582025" cy="551404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JavaScript, the this keyword refers to an object.</a:t>
            </a:r>
          </a:p>
          <a:p>
            <a:pPr algn="just"/>
            <a:r>
              <a:rPr lang="en-US" sz="2800" dirty="0"/>
              <a:t>Which object depends on how this is being invoked (used or called).</a:t>
            </a:r>
          </a:p>
          <a:p>
            <a:pPr algn="just"/>
            <a:r>
              <a:rPr lang="en-US" sz="2800" dirty="0"/>
              <a:t>The this keyword refers to different objects depending on how it is used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4038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976-BCED-41B0-B5C2-E6F80C3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What is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E397-A7E8-46CB-A94C-A17CD610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93180"/>
            <a:ext cx="8582025" cy="55028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object method,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refers to the object.</a:t>
            </a:r>
          </a:p>
          <a:p>
            <a:pPr algn="just"/>
            <a:r>
              <a:rPr lang="en-US" dirty="0"/>
              <a:t>Alone</a:t>
            </a:r>
            <a:r>
              <a:rPr lang="en-US" dirty="0">
                <a:solidFill>
                  <a:srgbClr val="FF0000"/>
                </a:solidFill>
              </a:rPr>
              <a:t>, this </a:t>
            </a:r>
            <a:r>
              <a:rPr lang="en-US" dirty="0"/>
              <a:t>refers to the global object.</a:t>
            </a:r>
          </a:p>
          <a:p>
            <a:pPr algn="just"/>
            <a:r>
              <a:rPr lang="en-US" dirty="0"/>
              <a:t>In a function, </a:t>
            </a:r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dirty="0"/>
              <a:t>refers to the global object.</a:t>
            </a:r>
          </a:p>
          <a:p>
            <a:pPr algn="just"/>
            <a:r>
              <a:rPr lang="en-US" dirty="0"/>
              <a:t>In a function, in strict mode,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undefined.</a:t>
            </a:r>
          </a:p>
          <a:p>
            <a:pPr algn="just"/>
            <a:r>
              <a:rPr lang="en-US" dirty="0"/>
              <a:t>In an event, this refers to the element that received the event.</a:t>
            </a:r>
          </a:p>
          <a:p>
            <a:pPr algn="just"/>
            <a:r>
              <a:rPr lang="en-US" dirty="0"/>
              <a:t>Methods like call(), apply(), and bind() can refer this to any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76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8" y="2886075"/>
            <a:ext cx="7720828" cy="381952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understand concept of JavaScript functions,</a:t>
            </a:r>
          </a:p>
          <a:p>
            <a:pPr algn="just"/>
            <a:r>
              <a:rPr lang="en-IN" dirty="0"/>
              <a:t>understand concept of conditional statements.</a:t>
            </a:r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9537-5293-4580-9D3D-AC5F0E30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JavaScript Function call()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752D-573F-4324-865B-E9A7DF90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93180"/>
            <a:ext cx="8582025" cy="5502895"/>
          </a:xfrm>
        </p:spPr>
        <p:txBody>
          <a:bodyPr/>
          <a:lstStyle/>
          <a:p>
            <a:pPr algn="just"/>
            <a:r>
              <a:rPr lang="en-US" dirty="0"/>
              <a:t>Method Reuse</a:t>
            </a:r>
          </a:p>
          <a:p>
            <a:pPr algn="just"/>
            <a:r>
              <a:rPr lang="en-US" dirty="0"/>
              <a:t>With the call() method, you can write a method that can be used on different objects.</a:t>
            </a:r>
          </a:p>
          <a:p>
            <a:pPr algn="just"/>
            <a:r>
              <a:rPr lang="en-US" dirty="0"/>
              <a:t>In JavaScript all functions are object methods.</a:t>
            </a:r>
          </a:p>
          <a:p>
            <a:pPr algn="just"/>
            <a:r>
              <a:rPr lang="en-US" dirty="0"/>
              <a:t>If a function is not a method of a JavaScript object, it is a function of the global object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30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EB09-15CC-43BB-BFD0-83BDAB68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05F4-D229-4E5B-9373-5317321A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04332"/>
            <a:ext cx="8582025" cy="54917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myObject</a:t>
            </a:r>
            <a:r>
              <a:rPr lang="en-GB" dirty="0"/>
              <a:t> = {</a:t>
            </a:r>
          </a:p>
          <a:p>
            <a:r>
              <a:rPr lang="en-GB" dirty="0"/>
              <a:t>  </a:t>
            </a:r>
            <a:r>
              <a:rPr lang="en-GB" dirty="0" err="1"/>
              <a:t>firstName</a:t>
            </a:r>
            <a:r>
              <a:rPr lang="en-GB" dirty="0"/>
              <a:t>:"John",</a:t>
            </a:r>
          </a:p>
          <a:p>
            <a:r>
              <a:rPr lang="en-GB" dirty="0"/>
              <a:t>  </a:t>
            </a:r>
            <a:r>
              <a:rPr lang="en-GB" dirty="0" err="1"/>
              <a:t>lastName</a:t>
            </a:r>
            <a:r>
              <a:rPr lang="en-GB" dirty="0"/>
              <a:t>: "Doe",</a:t>
            </a:r>
          </a:p>
          <a:p>
            <a:r>
              <a:rPr lang="en-GB" dirty="0"/>
              <a:t>  </a:t>
            </a:r>
            <a:r>
              <a:rPr lang="en-GB" dirty="0" err="1"/>
              <a:t>fullName</a:t>
            </a:r>
            <a:r>
              <a:rPr lang="en-GB" dirty="0"/>
              <a:t>: function () {</a:t>
            </a:r>
          </a:p>
          <a:p>
            <a:r>
              <a:rPr lang="en-GB" dirty="0"/>
              <a:t>    return </a:t>
            </a:r>
            <a:r>
              <a:rPr lang="en-GB" dirty="0" err="1"/>
              <a:t>this.firstName</a:t>
            </a:r>
            <a:r>
              <a:rPr lang="en-GB" dirty="0"/>
              <a:t> + " " + </a:t>
            </a:r>
            <a:r>
              <a:rPr lang="en-GB" dirty="0" err="1"/>
              <a:t>this.lastName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This will return "John Doe":</a:t>
            </a:r>
          </a:p>
          <a:p>
            <a:r>
              <a:rPr lang="en-GB" dirty="0" err="1"/>
              <a:t>myObject.fullName</a:t>
            </a:r>
            <a:r>
              <a:rPr lang="en-GB" dirty="0"/>
              <a:t>();</a:t>
            </a:r>
          </a:p>
          <a:p>
            <a:r>
              <a:rPr lang="en-GB" dirty="0"/>
              <a:t> </a:t>
            </a:r>
            <a:r>
              <a:rPr lang="en-US" dirty="0"/>
              <a:t>In the example above, this refers to the person object.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5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A250-3584-49AD-B1C7-98155E0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JavaScript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F9F5-F2B8-49B5-BFA7-BDA563B4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3"/>
            <a:ext cx="8582025" cy="5480592"/>
          </a:xfrm>
        </p:spPr>
        <p:txBody>
          <a:bodyPr/>
          <a:lstStyle/>
          <a:p>
            <a:r>
              <a:rPr lang="en-US" dirty="0"/>
              <a:t>The call() 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7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6D4F-94E4-4B0A-9101-98837B0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Autofit/>
          </a:bodyPr>
          <a:lstStyle/>
          <a:p>
            <a:r>
              <a:rPr lang="en-US" dirty="0"/>
              <a:t>This Example Calls the </a:t>
            </a:r>
            <a:r>
              <a:rPr lang="en-US" dirty="0" err="1"/>
              <a:t>FullName</a:t>
            </a:r>
            <a:r>
              <a:rPr lang="en-US" dirty="0"/>
              <a:t> Method of Person, Using it on Person1: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37F5-0131-4F03-8CC3-D37EB7A8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0" i="0" dirty="0" err="1">
                <a:solidFill>
                  <a:srgbClr val="0000CD"/>
                </a:solidFill>
                <a:effectLst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person =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fullName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GB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()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GB" b="0" i="0" dirty="0">
                <a:solidFill>
                  <a:srgbClr val="0000CD"/>
                </a:solidFill>
                <a:effectLst/>
              </a:rPr>
              <a:t>return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</a:t>
            </a:r>
            <a:r>
              <a:rPr lang="en-GB" b="0" i="0" dirty="0" err="1">
                <a:solidFill>
                  <a:srgbClr val="0000CD"/>
                </a:solidFill>
                <a:effectLst/>
              </a:rPr>
              <a:t>this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.firstName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-GB" b="0" i="0" dirty="0">
                <a:solidFill>
                  <a:srgbClr val="A52A2A"/>
                </a:solidFill>
                <a:effectLst/>
              </a:rPr>
              <a:t>" "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-GB" b="0" i="0" dirty="0" err="1">
                <a:solidFill>
                  <a:srgbClr val="0000CD"/>
                </a:solidFill>
                <a:effectLst/>
              </a:rPr>
              <a:t>this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.lastName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 }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}</a:t>
            </a:r>
            <a:br>
              <a:rPr lang="en-GB" dirty="0"/>
            </a:br>
            <a:r>
              <a:rPr lang="en-GB" b="0" i="0" dirty="0" err="1">
                <a:solidFill>
                  <a:srgbClr val="0000CD"/>
                </a:solidFill>
                <a:effectLst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person1 =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</a:rPr>
              <a:t>"John"</a:t>
            </a:r>
            <a:r>
              <a:rPr lang="en-GB" b="0" i="0" dirty="0">
                <a:solidFill>
                  <a:srgbClr val="000000"/>
                </a:solidFill>
                <a:effectLst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GB" b="0" i="0" dirty="0">
                <a:solidFill>
                  <a:srgbClr val="A52A2A"/>
                </a:solidFill>
                <a:effectLst/>
              </a:rPr>
              <a:t>"Doe"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}</a:t>
            </a:r>
            <a:br>
              <a:rPr lang="en-GB" dirty="0"/>
            </a:br>
            <a:r>
              <a:rPr lang="en-GB" b="0" i="0" dirty="0" err="1">
                <a:solidFill>
                  <a:srgbClr val="0000CD"/>
                </a:solidFill>
                <a:effectLst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 person2 =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</a:rPr>
              <a:t>"Mary"</a:t>
            </a:r>
            <a:r>
              <a:rPr lang="en-GB" b="0" i="0" dirty="0">
                <a:solidFill>
                  <a:srgbClr val="000000"/>
                </a:solidFill>
                <a:effectLst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GB" b="0" i="0" dirty="0">
                <a:solidFill>
                  <a:srgbClr val="A52A2A"/>
                </a:solidFill>
                <a:effectLst/>
              </a:rPr>
              <a:t>"Doe"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</a:rPr>
              <a:t>}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008000"/>
                </a:solidFill>
                <a:effectLst/>
              </a:rPr>
              <a:t>// This will return "John Doe":</a:t>
            </a:r>
            <a:br>
              <a:rPr lang="en-GB" b="0" i="0" dirty="0">
                <a:solidFill>
                  <a:srgbClr val="008000"/>
                </a:solidFill>
                <a:effectLst/>
              </a:rPr>
            </a:br>
            <a:r>
              <a:rPr lang="en-GB" b="0" i="0" dirty="0" err="1">
                <a:solidFill>
                  <a:srgbClr val="000000"/>
                </a:solidFill>
                <a:effectLst/>
              </a:rPr>
              <a:t>person.fullName.call</a:t>
            </a:r>
            <a:r>
              <a:rPr lang="en-GB" b="0" i="0" dirty="0">
                <a:solidFill>
                  <a:srgbClr val="000000"/>
                </a:solidFill>
                <a:effectLst/>
              </a:rPr>
              <a:t>(</a:t>
            </a:r>
            <a:r>
              <a:rPr lang="en-GB" b="1" i="0" dirty="0">
                <a:solidFill>
                  <a:srgbClr val="000000"/>
                </a:solidFill>
                <a:effectLst/>
              </a:rPr>
              <a:t>person1</a:t>
            </a:r>
            <a:r>
              <a:rPr lang="en-GB" b="0" i="0" dirty="0">
                <a:solidFill>
                  <a:srgbClr val="000000"/>
                </a:solidFill>
                <a:effectLst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95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25E-D7CD-4C40-8CEF-363B0672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rmAutofit/>
          </a:bodyPr>
          <a:lstStyle/>
          <a:p>
            <a:r>
              <a:rPr lang="en-US" dirty="0"/>
              <a:t>JavaScript if Else and Else 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E2A-088B-4552-A7C5-002DB142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Conditional statements are used to perform different actions based on different conditions.</a:t>
            </a:r>
          </a:p>
          <a:p>
            <a:pPr algn="just"/>
            <a:r>
              <a:rPr lang="en-US" sz="2800" dirty="0"/>
              <a:t>In JavaScript we have the following conditional statements:</a:t>
            </a:r>
          </a:p>
          <a:p>
            <a:pPr algn="just"/>
            <a:r>
              <a:rPr lang="en-US" sz="2800" dirty="0"/>
              <a:t>Use if to specify a block of code to be executed, if a specified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82580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25E-D7CD-4C40-8CEF-363B0672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rmAutofit/>
          </a:bodyPr>
          <a:lstStyle/>
          <a:p>
            <a:r>
              <a:rPr lang="en-US" dirty="0"/>
              <a:t>JavaScript if Else and Else 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E2A-088B-4552-A7C5-002DB142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Use else to specify a block of code to be executed, if the same condition is false</a:t>
            </a:r>
          </a:p>
          <a:p>
            <a:pPr algn="just"/>
            <a:r>
              <a:rPr lang="en-US" sz="2800" dirty="0"/>
              <a:t>Use else if to specify a new condition to test, if the first condition is false</a:t>
            </a:r>
          </a:p>
          <a:p>
            <a:pPr algn="just"/>
            <a:r>
              <a:rPr lang="en-US" sz="2800" dirty="0"/>
              <a:t>Use switch to specify many alternative blocks of code to be executed</a:t>
            </a:r>
          </a:p>
          <a:p>
            <a:pPr algn="just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1006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49B1-E390-4771-B75B-AB1E70D2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>
            <a:normAutofit/>
          </a:bodyPr>
          <a:lstStyle/>
          <a:p>
            <a:r>
              <a:rPr lang="en-GB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ACC2-2F40-484B-A214-BB5DF3F3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r>
              <a:rPr lang="en-US" dirty="0"/>
              <a:t>Use the if statement to specify a block of JavaScript code to be executed if a condition is true.</a:t>
            </a:r>
          </a:p>
          <a:p>
            <a:r>
              <a:rPr lang="en-US" dirty="0"/>
              <a:t>Syntax</a:t>
            </a:r>
          </a:p>
          <a:p>
            <a:pPr marL="269875" indent="0">
              <a:buNone/>
            </a:pPr>
            <a:r>
              <a:rPr lang="en-US" dirty="0"/>
              <a:t>if (condition) {</a:t>
            </a:r>
          </a:p>
          <a:p>
            <a:pPr marL="269875" indent="0">
              <a:buNone/>
            </a:pPr>
            <a:r>
              <a:rPr lang="en-US" dirty="0"/>
              <a:t>  //  block of code to be executed if the condition is true</a:t>
            </a:r>
          </a:p>
          <a:p>
            <a:pPr marL="269875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31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BF4-F06B-4255-81B9-7C1E8F21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F35F-C661-4EAF-960E-440D0AB5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Make a "Good day" greeting if the hour is less than 18:00:</a:t>
            </a:r>
          </a:p>
          <a:p>
            <a:pPr marL="269875" indent="0" algn="just">
              <a:buNone/>
            </a:pPr>
            <a:r>
              <a:rPr lang="en-US" dirty="0"/>
              <a:t>if (hour &lt; 18) {</a:t>
            </a:r>
          </a:p>
          <a:p>
            <a:pPr marL="269875" indent="0" algn="just">
              <a:buNone/>
            </a:pPr>
            <a:r>
              <a:rPr lang="en-US" dirty="0"/>
              <a:t>  greeting = "Good day";</a:t>
            </a:r>
          </a:p>
          <a:p>
            <a:pPr marL="269875" indent="0" algn="just">
              <a:buNone/>
            </a:pPr>
            <a:r>
              <a:rPr lang="en-US" dirty="0"/>
              <a:t>}</a:t>
            </a:r>
          </a:p>
          <a:p>
            <a:pPr algn="just"/>
            <a:r>
              <a:rPr lang="en-US" dirty="0"/>
              <a:t>The result of greeting will be:</a:t>
            </a:r>
          </a:p>
          <a:p>
            <a:pPr algn="just"/>
            <a:r>
              <a:rPr lang="en-US" dirty="0"/>
              <a:t>Good day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65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9025-A5F9-4DC9-801C-1EF3D5AE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The Else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A0BE-D458-4899-9A9C-54256B32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else statement to specify a block of code to be executed if the condition is false.</a:t>
            </a:r>
          </a:p>
          <a:p>
            <a:pPr marL="269875" indent="0">
              <a:buNone/>
            </a:pPr>
            <a:r>
              <a:rPr lang="en-US" dirty="0"/>
              <a:t>if (condition) {</a:t>
            </a:r>
          </a:p>
          <a:p>
            <a:pPr marL="269875" indent="0">
              <a:buNone/>
            </a:pPr>
            <a:r>
              <a:rPr lang="en-US" dirty="0"/>
              <a:t>  //  block of code to be executed if the condition is true</a:t>
            </a:r>
          </a:p>
          <a:p>
            <a:pPr marL="269875" indent="0">
              <a:buNone/>
            </a:pPr>
            <a:r>
              <a:rPr lang="en-US" dirty="0"/>
              <a:t>} else {</a:t>
            </a:r>
          </a:p>
          <a:p>
            <a:pPr marL="269875" indent="0">
              <a:buNone/>
            </a:pPr>
            <a:r>
              <a:rPr lang="en-US" dirty="0"/>
              <a:t>  //  block of code to be executed if the condition is false</a:t>
            </a:r>
          </a:p>
          <a:p>
            <a:pPr marL="269875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43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CFA-402E-48B1-8E07-15F6E9F4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0B59-80DF-4466-99DD-883C8978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hour is less than 18, create a "Good day" greeting, otherwise "Good evening":</a:t>
            </a:r>
          </a:p>
          <a:p>
            <a:pPr marL="269875" indent="0">
              <a:buNone/>
            </a:pPr>
            <a:r>
              <a:rPr lang="en-US" dirty="0"/>
              <a:t>if (hour &lt; 18) {</a:t>
            </a:r>
          </a:p>
          <a:p>
            <a:pPr marL="269875" indent="0">
              <a:buNone/>
            </a:pPr>
            <a:r>
              <a:rPr lang="en-US" dirty="0"/>
              <a:t>  greeting = "Good day";</a:t>
            </a:r>
          </a:p>
          <a:p>
            <a:pPr marL="269875" indent="0">
              <a:buNone/>
            </a:pPr>
            <a:r>
              <a:rPr lang="en-US" dirty="0"/>
              <a:t>} else {</a:t>
            </a:r>
          </a:p>
          <a:p>
            <a:pPr marL="269875" indent="0">
              <a:buNone/>
            </a:pPr>
            <a:r>
              <a:rPr lang="en-US" dirty="0"/>
              <a:t>  greeting = "Good evening";</a:t>
            </a:r>
          </a:p>
          <a:p>
            <a:pPr marL="269875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 result of greeting will be:</a:t>
            </a:r>
          </a:p>
          <a:p>
            <a:r>
              <a:rPr lang="en-US" dirty="0"/>
              <a:t>Good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47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D2E-2D58-4787-84A4-3311F7A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F335-85CE-450E-AB4A-1BD2E24D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26634"/>
            <a:ext cx="8582025" cy="546944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JavaScript functions are defined with the function keyword.</a:t>
            </a:r>
          </a:p>
          <a:p>
            <a:r>
              <a:rPr lang="en-US" sz="2800" dirty="0"/>
              <a:t>You can use a function declaration or a function expression.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</a:rPr>
              <a:t>functionName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parameters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179388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 {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sz="2800" b="0" i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800" b="0" i="1" dirty="0">
                <a:solidFill>
                  <a:srgbClr val="008000"/>
                </a:solidFill>
                <a:effectLst/>
              </a:rPr>
              <a:t>code to be executed</a:t>
            </a:r>
            <a:br>
              <a:rPr lang="en-US" sz="2800" b="0" i="0" dirty="0">
                <a:solidFill>
                  <a:srgbClr val="008000"/>
                </a:solidFill>
                <a:effectLst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</a:rPr>
              <a:t>Declared functions are not executed immediately. They are "saved for later use", and will be executed later, when they are invoked (called upon).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</a:rPr>
              <a:t>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3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9980-BBAF-44EE-9854-20F7A27B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The Else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8D48-1994-4D3A-8678-5A3CA1D3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Use the else if statement to specify a new condition if the first condition is false.</a:t>
            </a:r>
          </a:p>
          <a:p>
            <a:pPr algn="just"/>
            <a:r>
              <a:rPr lang="en-US" dirty="0"/>
              <a:t>Syntax</a:t>
            </a:r>
          </a:p>
          <a:p>
            <a:pPr marL="269875" indent="0" algn="just">
              <a:buNone/>
            </a:pPr>
            <a:r>
              <a:rPr lang="en-US" dirty="0"/>
              <a:t>if (condition1) {</a:t>
            </a:r>
          </a:p>
          <a:p>
            <a:pPr marL="269875" indent="0" algn="just">
              <a:buNone/>
            </a:pPr>
            <a:r>
              <a:rPr lang="en-US" dirty="0"/>
              <a:t>  //  block of code to be executed if condition1 is true</a:t>
            </a:r>
          </a:p>
          <a:p>
            <a:pPr marL="269875" indent="0" algn="just">
              <a:buNone/>
            </a:pPr>
            <a:r>
              <a:rPr lang="en-US" dirty="0"/>
              <a:t>} else if (condition2) {</a:t>
            </a:r>
          </a:p>
          <a:p>
            <a:pPr marL="269875" indent="0" algn="just">
              <a:buNone/>
            </a:pPr>
            <a:r>
              <a:rPr lang="en-US" dirty="0"/>
              <a:t>  //  block of code to be executed if the condition1 is false and condition2 is true</a:t>
            </a:r>
          </a:p>
          <a:p>
            <a:pPr marL="269875" indent="0" algn="just">
              <a:buNone/>
            </a:pPr>
            <a:r>
              <a:rPr lang="en-US" dirty="0"/>
              <a:t>} else {</a:t>
            </a:r>
          </a:p>
          <a:p>
            <a:pPr marL="269875" indent="0" algn="just">
              <a:buNone/>
            </a:pPr>
            <a:r>
              <a:rPr lang="en-US" dirty="0"/>
              <a:t>  //  block of code to be executed if the condition1 is false and condition2 is false</a:t>
            </a:r>
          </a:p>
          <a:p>
            <a:pPr marL="269875" indent="0" algn="just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180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FD59-1C7C-4969-AA03-036BF012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9D4-28A5-4A1C-A208-BEBB04C8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70878"/>
            <a:ext cx="8582025" cy="55251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time is less than 10:00, create a "Good morning" greeting, if not, but time is less than 20:00, create a "Good day" greeting, otherwise a "Good evening":</a:t>
            </a:r>
          </a:p>
          <a:p>
            <a:pPr marL="179388" indent="0">
              <a:buNone/>
            </a:pPr>
            <a:r>
              <a:rPr lang="en-US" dirty="0"/>
              <a:t>if (time &lt; 10) {</a:t>
            </a:r>
          </a:p>
          <a:p>
            <a:pPr marL="179388" indent="0">
              <a:buNone/>
            </a:pPr>
            <a:r>
              <a:rPr lang="en-US" dirty="0"/>
              <a:t>  greeting = "Good morning";</a:t>
            </a:r>
          </a:p>
          <a:p>
            <a:pPr marL="179388" indent="0">
              <a:buNone/>
            </a:pPr>
            <a:r>
              <a:rPr lang="en-US" dirty="0"/>
              <a:t>} else if (time &lt; 20) {</a:t>
            </a:r>
          </a:p>
          <a:p>
            <a:pPr marL="179388" indent="0">
              <a:buNone/>
            </a:pPr>
            <a:r>
              <a:rPr lang="en-US" dirty="0"/>
              <a:t>  greeting = "Good day";</a:t>
            </a:r>
          </a:p>
          <a:p>
            <a:pPr marL="179388" indent="0">
              <a:buNone/>
            </a:pPr>
            <a:r>
              <a:rPr lang="en-US" dirty="0"/>
              <a:t>} else {</a:t>
            </a:r>
          </a:p>
          <a:p>
            <a:pPr marL="179388" indent="0">
              <a:buNone/>
            </a:pPr>
            <a:r>
              <a:rPr lang="en-US" dirty="0"/>
              <a:t>  greeting = "Good evening";</a:t>
            </a:r>
          </a:p>
          <a:p>
            <a:pPr marL="179388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 result of greeting will be:</a:t>
            </a:r>
          </a:p>
          <a:p>
            <a:r>
              <a:rPr lang="en-US" dirty="0"/>
              <a:t>Good morning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40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D2E-2D58-4787-84A4-3311F7A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F335-85CE-450E-AB4A-1BD2E24D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04332"/>
            <a:ext cx="8582025" cy="5491743"/>
          </a:xfrm>
        </p:spPr>
        <p:txBody>
          <a:bodyPr>
            <a:norm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return a * b;</a:t>
            </a:r>
          </a:p>
          <a:p>
            <a:r>
              <a:rPr lang="en-US" sz="2400" dirty="0"/>
              <a:t>}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Semicolons are used to separate executable JavaScript statements.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Since a function </a:t>
            </a:r>
            <a:r>
              <a:rPr lang="en-US" sz="2400" i="0" dirty="0">
                <a:solidFill>
                  <a:srgbClr val="FF0000"/>
                </a:solidFill>
                <a:effectLst/>
              </a:rPr>
              <a:t>declaration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not an executable statement, it is not common to end it with a semicolon.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21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D2E-2D58-4787-84A4-3311F7A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F335-85CE-450E-AB4A-1BD2E24D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r>
              <a:rPr lang="en-US" dirty="0"/>
              <a:t>A JavaScript function can also be defined using an expression.</a:t>
            </a:r>
          </a:p>
          <a:p>
            <a:r>
              <a:rPr lang="en-US" dirty="0"/>
              <a:t>A function expression can be stored in a variable: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const x = function (a, b) {return a * b};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a function expression has been stored in a variable, the variable can be used as a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5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4AAC-5867-4E69-85BF-D41722B6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A091-1D34-42DE-ADA0-928BD83D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you have seen in the previous examples, JavaScript functions are defined with the function keyword.</a:t>
            </a:r>
          </a:p>
          <a:p>
            <a:pPr algn="just"/>
            <a:r>
              <a:rPr lang="en-US" dirty="0"/>
              <a:t>Functions can also be defined with a built-in JavaScript function constructor called Function().</a:t>
            </a:r>
          </a:p>
        </p:txBody>
      </p:sp>
    </p:spTree>
    <p:extLst>
      <p:ext uri="{BB962C8B-B14F-4D97-AF65-F5344CB8AC3E}">
        <p14:creationId xmlns:p14="http://schemas.microsoft.com/office/powerpoint/2010/main" val="272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4AAC-5867-4E69-85BF-D41722B6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A091-1D34-42DE-ADA0-928BD83D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  <a:p>
            <a:r>
              <a:rPr lang="en-US" sz="2400" dirty="0"/>
              <a:t>const </a:t>
            </a:r>
            <a:r>
              <a:rPr lang="en-US" sz="2400" dirty="0" err="1"/>
              <a:t>myFunction</a:t>
            </a:r>
            <a:r>
              <a:rPr lang="en-US" sz="2400" dirty="0"/>
              <a:t> = new Function("a", "b", "return a * b");</a:t>
            </a:r>
          </a:p>
          <a:p>
            <a:r>
              <a:rPr lang="en-US" sz="2800" dirty="0"/>
              <a:t>let x = </a:t>
            </a:r>
            <a:r>
              <a:rPr lang="en-US" sz="2800" dirty="0" err="1"/>
              <a:t>myFunction</a:t>
            </a:r>
            <a:r>
              <a:rPr lang="en-US" sz="2800" dirty="0"/>
              <a:t>(4, 3);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8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AA1D-33DF-46A2-86E1-747B4EF8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803A-EEFF-4F78-B28D-789E7E72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Hoisting is JavaScript's default behavior of moving declarations to the top of the current scope.</a:t>
            </a:r>
          </a:p>
          <a:p>
            <a:pPr algn="just"/>
            <a:r>
              <a:rPr lang="en-US" sz="2800" dirty="0"/>
              <a:t>Hoisting applies to variable declarations and to function declarations.</a:t>
            </a:r>
          </a:p>
          <a:p>
            <a:pPr algn="just"/>
            <a:r>
              <a:rPr lang="en-US" sz="2800" dirty="0"/>
              <a:t>Because of this, JavaScript functions can be called before they are declared:</a:t>
            </a:r>
          </a:p>
          <a:p>
            <a:pPr algn="just"/>
            <a:r>
              <a:rPr lang="en-US" sz="2800" dirty="0" err="1"/>
              <a:t>myFunction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157349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AA1D-33DF-46A2-86E1-747B4EF8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"/>
            <a:ext cx="8582025" cy="1041400"/>
          </a:xfrm>
        </p:spPr>
        <p:txBody>
          <a:bodyPr/>
          <a:lstStyle/>
          <a:p>
            <a:r>
              <a:rPr lang="en-GB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803A-EEFF-4F78-B28D-789E7E72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15484"/>
            <a:ext cx="8582025" cy="548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function </a:t>
            </a:r>
            <a:r>
              <a:rPr lang="en-US" sz="2800" dirty="0" err="1"/>
              <a:t>myFunction</a:t>
            </a:r>
            <a:r>
              <a:rPr lang="en-US" sz="2800" dirty="0"/>
              <a:t>(y)</a:t>
            </a:r>
          </a:p>
          <a:p>
            <a:pPr marL="0" indent="0">
              <a:buNone/>
            </a:pP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return y * y;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r>
              <a:rPr lang="en-US" sz="2800" dirty="0"/>
              <a:t>Functions defined using an expression are not hoisted.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63438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1466</Words>
  <Application>Microsoft Office PowerPoint</Application>
  <PresentationFormat>On-screen Show (4:3)</PresentationFormat>
  <Paragraphs>161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Bahnschrift</vt:lpstr>
      <vt:lpstr>Bahnschrift SemiBold</vt:lpstr>
      <vt:lpstr>Verdana</vt:lpstr>
      <vt:lpstr>1_Office Theme</vt:lpstr>
      <vt:lpstr>PowerPoint Presentation</vt:lpstr>
      <vt:lpstr>PowerPoint Presentation</vt:lpstr>
      <vt:lpstr>JavaScript Function</vt:lpstr>
      <vt:lpstr>Example</vt:lpstr>
      <vt:lpstr>Function Expressions</vt:lpstr>
      <vt:lpstr>The Function() Constructor</vt:lpstr>
      <vt:lpstr>The Function() Constructor</vt:lpstr>
      <vt:lpstr>Function Hoisting</vt:lpstr>
      <vt:lpstr>Function Hoisting</vt:lpstr>
      <vt:lpstr>Self-Invoking Functions</vt:lpstr>
      <vt:lpstr>Self-Invoking Functions</vt:lpstr>
      <vt:lpstr>JavaScript Function Parameters</vt:lpstr>
      <vt:lpstr>JavaScript Function Parameters</vt:lpstr>
      <vt:lpstr>Arguments are Passed by Value</vt:lpstr>
      <vt:lpstr>Arguments are Passed by Value</vt:lpstr>
      <vt:lpstr>Objects are Passed by Reference</vt:lpstr>
      <vt:lpstr>Objects are Passed by Reference</vt:lpstr>
      <vt:lpstr>The JavaScript this Keyword</vt:lpstr>
      <vt:lpstr>What is this? </vt:lpstr>
      <vt:lpstr>JavaScript Function call()</vt:lpstr>
      <vt:lpstr>Example</vt:lpstr>
      <vt:lpstr>The JavaScript call() Method</vt:lpstr>
      <vt:lpstr>This Example Calls the FullName Method of Person, Using it on Person1:</vt:lpstr>
      <vt:lpstr>JavaScript if Else and Else if</vt:lpstr>
      <vt:lpstr>JavaScript if Else and Else if</vt:lpstr>
      <vt:lpstr>The if Statement</vt:lpstr>
      <vt:lpstr>Example</vt:lpstr>
      <vt:lpstr>The Else Statement </vt:lpstr>
      <vt:lpstr>Example</vt:lpstr>
      <vt:lpstr>The Else if Statement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49</cp:revision>
  <dcterms:created xsi:type="dcterms:W3CDTF">2020-12-18T18:59:12Z</dcterms:created>
  <dcterms:modified xsi:type="dcterms:W3CDTF">2022-02-24T08:57:35Z</dcterms:modified>
</cp:coreProperties>
</file>