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J/n0cCqh+JPd9W4B1nLJe8j7m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32"/>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32"/>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2"/>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32"/>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GB" sz="2200" u="none" cap="none" strike="noStrike">
                <a:solidFill>
                  <a:srgbClr val="2A3249"/>
                </a:solidFill>
                <a:latin typeface="Arial"/>
                <a:ea typeface="Arial"/>
                <a:cs typeface="Arial"/>
                <a:sym typeface="Arial"/>
              </a:rPr>
              <a:t>Associate Professor</a:t>
            </a:r>
            <a:endParaRPr/>
          </a:p>
        </p:txBody>
      </p:sp>
      <p:sp>
        <p:nvSpPr>
          <p:cNvPr id="16" name="Google Shape;16;p32"/>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4800" u="none" cap="none" strike="noStrike">
                <a:solidFill>
                  <a:srgbClr val="2A3249"/>
                </a:solidFill>
                <a:latin typeface="Arial"/>
                <a:ea typeface="Arial"/>
                <a:cs typeface="Arial"/>
                <a:sym typeface="Arial"/>
              </a:rPr>
              <a:t>ECAP472</a:t>
            </a:r>
            <a:endParaRPr/>
          </a:p>
        </p:txBody>
      </p:sp>
      <p:grpSp>
        <p:nvGrpSpPr>
          <p:cNvPr id="17" name="Google Shape;17;p32"/>
          <p:cNvGrpSpPr/>
          <p:nvPr/>
        </p:nvGrpSpPr>
        <p:grpSpPr>
          <a:xfrm>
            <a:off x="9542" y="1773019"/>
            <a:ext cx="5251703" cy="1446550"/>
            <a:chOff x="1109436" y="3091879"/>
            <a:chExt cx="4449031" cy="1446550"/>
          </a:xfrm>
        </p:grpSpPr>
        <p:sp>
          <p:nvSpPr>
            <p:cNvPr id="18" name="Google Shape;18;p32"/>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2"/>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GB" sz="4400" u="none" cap="small" strike="noStrike">
                  <a:solidFill>
                    <a:schemeClr val="lt1"/>
                  </a:solidFill>
                  <a:latin typeface="Arial"/>
                  <a:ea typeface="Arial"/>
                  <a:cs typeface="Arial"/>
                  <a:sym typeface="Arial"/>
                </a:rPr>
                <a:t>Web Technologies</a:t>
              </a:r>
              <a:endParaRPr/>
            </a:p>
          </p:txBody>
        </p:sp>
      </p:grpSp>
      <p:grpSp>
        <p:nvGrpSpPr>
          <p:cNvPr id="20" name="Google Shape;20;p32"/>
          <p:cNvGrpSpPr/>
          <p:nvPr/>
        </p:nvGrpSpPr>
        <p:grpSpPr>
          <a:xfrm>
            <a:off x="195423" y="5604518"/>
            <a:ext cx="3947738" cy="546850"/>
            <a:chOff x="426720" y="4559594"/>
            <a:chExt cx="4084544" cy="546850"/>
          </a:xfrm>
        </p:grpSpPr>
        <p:sp>
          <p:nvSpPr>
            <p:cNvPr id="21" name="Google Shape;21;p32"/>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32"/>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4"/>
          <p:cNvSpPr/>
          <p:nvPr>
            <p:ph idx="2" type="pic"/>
          </p:nvPr>
        </p:nvSpPr>
        <p:spPr>
          <a:xfrm>
            <a:off x="3887391" y="987426"/>
            <a:ext cx="4629150" cy="4873625"/>
          </a:xfrm>
          <a:prstGeom prst="rect">
            <a:avLst/>
          </a:prstGeom>
          <a:noFill/>
          <a:ln>
            <a:noFill/>
          </a:ln>
        </p:spPr>
      </p:sp>
      <p:sp>
        <p:nvSpPr>
          <p:cNvPr id="80" name="Google Shape;80;p4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6"/>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6"/>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33"/>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33"/>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33"/>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33"/>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rgbClr val="002060"/>
                </a:solidFill>
                <a:latin typeface="Arial"/>
                <a:ea typeface="Arial"/>
                <a:cs typeface="Arial"/>
                <a:sym typeface="Arial"/>
              </a:rPr>
              <a:t>After this lecture, you will be able to</a:t>
            </a:r>
            <a:endParaRPr/>
          </a:p>
        </p:txBody>
      </p:sp>
      <p:sp>
        <p:nvSpPr>
          <p:cNvPr id="28" name="Google Shape;28;p33"/>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GB"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34"/>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4"/>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35"/>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36"/>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6"/>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6"/>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Open cmd  *cmd </a:t>
            </a:r>
            <a:endParaRPr/>
          </a:p>
        </p:txBody>
      </p:sp>
      <p:pic>
        <p:nvPicPr>
          <p:cNvPr id="163" name="Google Shape;163;p10"/>
          <p:cNvPicPr preferRelativeResize="0"/>
          <p:nvPr/>
        </p:nvPicPr>
        <p:blipFill rotWithShape="1">
          <a:blip r:embed="rId3">
            <a:alphaModFix/>
          </a:blip>
          <a:srcRect b="0" l="0" r="0" t="0"/>
          <a:stretch/>
        </p:blipFill>
        <p:spPr>
          <a:xfrm>
            <a:off x="104775" y="1295400"/>
            <a:ext cx="9039225" cy="5143500"/>
          </a:xfrm>
          <a:prstGeom prst="rect">
            <a:avLst/>
          </a:prstGeom>
          <a:noFill/>
          <a:ln>
            <a:noFill/>
          </a:ln>
        </p:spPr>
      </p:pic>
      <p:cxnSp>
        <p:nvCxnSpPr>
          <p:cNvPr id="164" name="Google Shape;164;p10"/>
          <p:cNvCxnSpPr/>
          <p:nvPr/>
        </p:nvCxnSpPr>
        <p:spPr>
          <a:xfrm rot="10800000">
            <a:off x="1476375" y="2124075"/>
            <a:ext cx="590550" cy="600075"/>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165" name="Google Shape;165;p10"/>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326496" y="-58985"/>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To check version*  node -v</a:t>
            </a:r>
            <a:endParaRPr/>
          </a:p>
        </p:txBody>
      </p:sp>
      <p:cxnSp>
        <p:nvCxnSpPr>
          <p:cNvPr id="171" name="Google Shape;171;p11"/>
          <p:cNvCxnSpPr/>
          <p:nvPr/>
        </p:nvCxnSpPr>
        <p:spPr>
          <a:xfrm rot="10800000">
            <a:off x="1519860" y="2143954"/>
            <a:ext cx="990600" cy="432693"/>
          </a:xfrm>
          <a:prstGeom prst="straightConnector1">
            <a:avLst/>
          </a:prstGeom>
          <a:noFill/>
          <a:ln cap="flat" cmpd="sng" w="9525">
            <a:solidFill>
              <a:schemeClr val="accent2"/>
            </a:solidFill>
            <a:prstDash val="solid"/>
            <a:miter lim="800000"/>
            <a:headEnd len="sm" w="sm" type="none"/>
            <a:tailEnd len="med" w="med" type="triangle"/>
          </a:ln>
        </p:spPr>
      </p:cxnSp>
      <p:sp>
        <p:nvSpPr>
          <p:cNvPr id="172" name="Google Shape;172;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63500" lvl="0" marL="228600" rtl="0" algn="l">
              <a:lnSpc>
                <a:spcPct val="150000"/>
              </a:lnSpc>
              <a:spcBef>
                <a:spcPts val="0"/>
              </a:spcBef>
              <a:spcAft>
                <a:spcPts val="0"/>
              </a:spcAft>
              <a:buClr>
                <a:srgbClr val="002060"/>
              </a:buClr>
              <a:buSzPts val="2600"/>
              <a:buNone/>
            </a:pPr>
            <a:r>
              <a:t/>
            </a:r>
            <a:endParaRPr/>
          </a:p>
        </p:txBody>
      </p:sp>
      <p:pic>
        <p:nvPicPr>
          <p:cNvPr id="173" name="Google Shape;173;p11"/>
          <p:cNvPicPr preferRelativeResize="0"/>
          <p:nvPr/>
        </p:nvPicPr>
        <p:blipFill rotWithShape="1">
          <a:blip r:embed="rId3">
            <a:alphaModFix/>
          </a:blip>
          <a:srcRect b="0" l="0" r="0" t="0"/>
          <a:stretch/>
        </p:blipFill>
        <p:spPr>
          <a:xfrm>
            <a:off x="102393" y="1295400"/>
            <a:ext cx="8939213" cy="5143500"/>
          </a:xfrm>
          <a:prstGeom prst="rect">
            <a:avLst/>
          </a:prstGeom>
          <a:noFill/>
          <a:ln>
            <a:noFill/>
          </a:ln>
        </p:spPr>
      </p:pic>
      <p:cxnSp>
        <p:nvCxnSpPr>
          <p:cNvPr id="174" name="Google Shape;174;p11"/>
          <p:cNvCxnSpPr/>
          <p:nvPr/>
        </p:nvCxnSpPr>
        <p:spPr>
          <a:xfrm rot="10800000">
            <a:off x="1719885" y="2143954"/>
            <a:ext cx="590550" cy="600075"/>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175" name="Google Shape;175;p11"/>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Npm installation*  npm -v </a:t>
            </a:r>
            <a:endParaRPr/>
          </a:p>
        </p:txBody>
      </p:sp>
      <p:cxnSp>
        <p:nvCxnSpPr>
          <p:cNvPr id="181" name="Google Shape;181;p12"/>
          <p:cNvCxnSpPr/>
          <p:nvPr/>
        </p:nvCxnSpPr>
        <p:spPr>
          <a:xfrm rot="10800000">
            <a:off x="1317763" y="2182053"/>
            <a:ext cx="514350" cy="180975"/>
          </a:xfrm>
          <a:prstGeom prst="straightConnector1">
            <a:avLst/>
          </a:prstGeom>
          <a:noFill/>
          <a:ln cap="flat" cmpd="sng" w="9525">
            <a:solidFill>
              <a:schemeClr val="accent2"/>
            </a:solidFill>
            <a:prstDash val="solid"/>
            <a:miter lim="800000"/>
            <a:headEnd len="sm" w="sm" type="none"/>
            <a:tailEnd len="med" w="med" type="triangle"/>
          </a:ln>
        </p:spPr>
      </p:cxnSp>
      <p:sp>
        <p:nvSpPr>
          <p:cNvPr id="182" name="Google Shape;182;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63500" lvl="0" marL="228600" rtl="0" algn="l">
              <a:lnSpc>
                <a:spcPct val="150000"/>
              </a:lnSpc>
              <a:spcBef>
                <a:spcPts val="0"/>
              </a:spcBef>
              <a:spcAft>
                <a:spcPts val="0"/>
              </a:spcAft>
              <a:buClr>
                <a:srgbClr val="002060"/>
              </a:buClr>
              <a:buSzPts val="2600"/>
              <a:buNone/>
            </a:pPr>
            <a:r>
              <a:t/>
            </a:r>
            <a:endParaRPr/>
          </a:p>
        </p:txBody>
      </p:sp>
      <p:pic>
        <p:nvPicPr>
          <p:cNvPr id="183" name="Google Shape;183;p12"/>
          <p:cNvPicPr preferRelativeResize="0"/>
          <p:nvPr/>
        </p:nvPicPr>
        <p:blipFill rotWithShape="1">
          <a:blip r:embed="rId3">
            <a:alphaModFix/>
          </a:blip>
          <a:srcRect b="0" l="0" r="0" t="0"/>
          <a:stretch/>
        </p:blipFill>
        <p:spPr>
          <a:xfrm>
            <a:off x="200025" y="1295400"/>
            <a:ext cx="8943975" cy="5143500"/>
          </a:xfrm>
          <a:prstGeom prst="rect">
            <a:avLst/>
          </a:prstGeom>
          <a:noFill/>
          <a:ln>
            <a:noFill/>
          </a:ln>
        </p:spPr>
      </p:pic>
      <p:cxnSp>
        <p:nvCxnSpPr>
          <p:cNvPr id="184" name="Google Shape;184;p12"/>
          <p:cNvCxnSpPr/>
          <p:nvPr/>
        </p:nvCxnSpPr>
        <p:spPr>
          <a:xfrm rot="10800000">
            <a:off x="1994038" y="2062990"/>
            <a:ext cx="590550" cy="600075"/>
          </a:xfrm>
          <a:prstGeom prst="straightConnector1">
            <a:avLst/>
          </a:prstGeom>
          <a:noFill/>
          <a:ln cap="flat" cmpd="sng" w="9525">
            <a:solidFill>
              <a:schemeClr val="accent2"/>
            </a:solidFill>
            <a:prstDash val="solid"/>
            <a:miter lim="800000"/>
            <a:headEnd len="sm" w="sm" type="none"/>
            <a:tailEnd len="med" w="med" type="triangle"/>
          </a:ln>
        </p:spPr>
      </p:cxnSp>
      <p:cxnSp>
        <p:nvCxnSpPr>
          <p:cNvPr id="185" name="Google Shape;185;p12"/>
          <p:cNvCxnSpPr/>
          <p:nvPr/>
        </p:nvCxnSpPr>
        <p:spPr>
          <a:xfrm rot="10800000">
            <a:off x="1698763" y="2565467"/>
            <a:ext cx="590550" cy="600075"/>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186" name="Google Shape;186;p12"/>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Install visual studio code </a:t>
            </a:r>
            <a:endParaRPr/>
          </a:p>
        </p:txBody>
      </p:sp>
      <p:pic>
        <p:nvPicPr>
          <p:cNvPr id="192" name="Google Shape;192;p13"/>
          <p:cNvPicPr preferRelativeResize="0"/>
          <p:nvPr>
            <p:ph idx="1" type="body"/>
          </p:nvPr>
        </p:nvPicPr>
        <p:blipFill rotWithShape="1">
          <a:blip r:embed="rId3">
            <a:alphaModFix/>
          </a:blip>
          <a:srcRect b="0" l="0" r="0" t="0"/>
          <a:stretch/>
        </p:blipFill>
        <p:spPr>
          <a:xfrm>
            <a:off x="361950" y="1525308"/>
            <a:ext cx="8582025" cy="4827389"/>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pic>
        <p:nvPicPr>
          <p:cNvPr descr="Challenges Monitoring ReactJS Applications - Dotcom-Monitor Web Performance  Blog" id="193" name="Google Shape;193;p13"/>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Install react from terminal </a:t>
            </a:r>
            <a:endParaRPr/>
          </a:p>
        </p:txBody>
      </p:sp>
      <p:sp>
        <p:nvSpPr>
          <p:cNvPr id="199" name="Google Shape;199;p14"/>
          <p:cNvSpPr txBox="1"/>
          <p:nvPr>
            <p:ph idx="1" type="body"/>
          </p:nvPr>
        </p:nvSpPr>
        <p:spPr>
          <a:xfrm>
            <a:off x="361950" y="1162050"/>
            <a:ext cx="8301037" cy="6762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GB">
                <a:solidFill>
                  <a:srgbClr val="FF0000"/>
                </a:solidFill>
              </a:rPr>
              <a:t>npm install -g create-react-app</a:t>
            </a:r>
            <a:endParaRPr/>
          </a:p>
        </p:txBody>
      </p:sp>
      <p:cxnSp>
        <p:nvCxnSpPr>
          <p:cNvPr id="200" name="Google Shape;200;p14"/>
          <p:cNvCxnSpPr/>
          <p:nvPr/>
        </p:nvCxnSpPr>
        <p:spPr>
          <a:xfrm rot="10800000">
            <a:off x="2805319" y="3190875"/>
            <a:ext cx="638175" cy="476250"/>
          </a:xfrm>
          <a:prstGeom prst="straightConnector1">
            <a:avLst/>
          </a:prstGeom>
          <a:noFill/>
          <a:ln cap="flat" cmpd="sng" w="9525">
            <a:solidFill>
              <a:schemeClr val="accent2"/>
            </a:solidFill>
            <a:prstDash val="solid"/>
            <a:miter lim="800000"/>
            <a:headEnd len="sm" w="sm" type="none"/>
            <a:tailEnd len="med" w="med" type="triangle"/>
          </a:ln>
        </p:spPr>
      </p:cxnSp>
      <p:pic>
        <p:nvPicPr>
          <p:cNvPr id="201" name="Google Shape;201;p14"/>
          <p:cNvPicPr preferRelativeResize="0"/>
          <p:nvPr/>
        </p:nvPicPr>
        <p:blipFill rotWithShape="1">
          <a:blip r:embed="rId3">
            <a:alphaModFix/>
          </a:blip>
          <a:srcRect b="0" l="0" r="0" t="0"/>
          <a:stretch/>
        </p:blipFill>
        <p:spPr>
          <a:xfrm>
            <a:off x="180975" y="1828800"/>
            <a:ext cx="8782050" cy="5143500"/>
          </a:xfrm>
          <a:prstGeom prst="rect">
            <a:avLst/>
          </a:prstGeom>
          <a:noFill/>
          <a:ln>
            <a:noFill/>
          </a:ln>
        </p:spPr>
      </p:pic>
      <p:cxnSp>
        <p:nvCxnSpPr>
          <p:cNvPr id="202" name="Google Shape;202;p14"/>
          <p:cNvCxnSpPr/>
          <p:nvPr/>
        </p:nvCxnSpPr>
        <p:spPr>
          <a:xfrm rot="10800000">
            <a:off x="3443494" y="3367087"/>
            <a:ext cx="590550" cy="600075"/>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203" name="Google Shape;203;p14"/>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Installation</a:t>
            </a:r>
            <a:endParaRPr/>
          </a:p>
        </p:txBody>
      </p:sp>
      <p:pic>
        <p:nvPicPr>
          <p:cNvPr id="209" name="Google Shape;209;p15"/>
          <p:cNvPicPr preferRelativeResize="0"/>
          <p:nvPr/>
        </p:nvPicPr>
        <p:blipFill rotWithShape="1">
          <a:blip r:embed="rId3">
            <a:alphaModFix/>
          </a:blip>
          <a:srcRect b="0" l="0" r="0" t="0"/>
          <a:stretch/>
        </p:blipFill>
        <p:spPr>
          <a:xfrm>
            <a:off x="665921" y="2448340"/>
            <a:ext cx="7812157" cy="3658766"/>
          </a:xfrm>
          <a:prstGeom prst="rect">
            <a:avLst/>
          </a:prstGeom>
          <a:noFill/>
          <a:ln>
            <a:noFill/>
          </a:ln>
          <a:effectLst>
            <a:outerShdw blurRad="63500" sx="102000" rotWithShape="0" algn="ctr" sy="102000">
              <a:srgbClr val="000000">
                <a:alpha val="40000"/>
              </a:srgbClr>
            </a:outerShdw>
          </a:effectLst>
        </p:spPr>
      </p:pic>
      <p:cxnSp>
        <p:nvCxnSpPr>
          <p:cNvPr id="210" name="Google Shape;210;p15"/>
          <p:cNvCxnSpPr/>
          <p:nvPr/>
        </p:nvCxnSpPr>
        <p:spPr>
          <a:xfrm rot="10800000">
            <a:off x="2624432" y="3711996"/>
            <a:ext cx="1126837" cy="565727"/>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211" name="Google Shape;211;p15"/>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GB"/>
              <a:t>React version*  create-react-app  –-version  </a:t>
            </a:r>
            <a:endParaRPr/>
          </a:p>
        </p:txBody>
      </p:sp>
      <p:cxnSp>
        <p:nvCxnSpPr>
          <p:cNvPr id="217" name="Google Shape;217;p16"/>
          <p:cNvCxnSpPr/>
          <p:nvPr/>
        </p:nvCxnSpPr>
        <p:spPr>
          <a:xfrm rot="10800000">
            <a:off x="2268606" y="3292337"/>
            <a:ext cx="438150" cy="419100"/>
          </a:xfrm>
          <a:prstGeom prst="straightConnector1">
            <a:avLst/>
          </a:prstGeom>
          <a:noFill/>
          <a:ln cap="flat" cmpd="sng" w="9525">
            <a:solidFill>
              <a:schemeClr val="accent2"/>
            </a:solidFill>
            <a:prstDash val="solid"/>
            <a:miter lim="800000"/>
            <a:headEnd len="sm" w="sm" type="none"/>
            <a:tailEnd len="med" w="med" type="triangle"/>
          </a:ln>
        </p:spPr>
      </p:cxnSp>
      <p:pic>
        <p:nvPicPr>
          <p:cNvPr id="218" name="Google Shape;218;p16"/>
          <p:cNvPicPr preferRelativeResize="0"/>
          <p:nvPr/>
        </p:nvPicPr>
        <p:blipFill rotWithShape="1">
          <a:blip r:embed="rId3">
            <a:alphaModFix/>
          </a:blip>
          <a:srcRect b="0" l="0" r="0" t="0"/>
          <a:stretch/>
        </p:blipFill>
        <p:spPr>
          <a:xfrm>
            <a:off x="180975" y="1276350"/>
            <a:ext cx="8963025" cy="5143500"/>
          </a:xfrm>
          <a:prstGeom prst="rect">
            <a:avLst/>
          </a:prstGeom>
          <a:noFill/>
          <a:ln>
            <a:noFill/>
          </a:ln>
        </p:spPr>
      </p:pic>
      <p:cxnSp>
        <p:nvCxnSpPr>
          <p:cNvPr id="219" name="Google Shape;219;p16"/>
          <p:cNvCxnSpPr/>
          <p:nvPr/>
        </p:nvCxnSpPr>
        <p:spPr>
          <a:xfrm rot="10800000">
            <a:off x="2192406" y="2095570"/>
            <a:ext cx="590550" cy="600075"/>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17"/>
          <p:cNvGrpSpPr/>
          <p:nvPr/>
        </p:nvGrpSpPr>
        <p:grpSpPr>
          <a:xfrm>
            <a:off x="361950" y="1393135"/>
            <a:ext cx="8426312" cy="5143500"/>
            <a:chOff x="598419" y="1355035"/>
            <a:chExt cx="8426312" cy="5143500"/>
          </a:xfrm>
        </p:grpSpPr>
        <p:pic>
          <p:nvPicPr>
            <p:cNvPr id="225" name="Google Shape;225;p17"/>
            <p:cNvPicPr preferRelativeResize="0"/>
            <p:nvPr/>
          </p:nvPicPr>
          <p:blipFill rotWithShape="1">
            <a:blip r:embed="rId3">
              <a:alphaModFix/>
            </a:blip>
            <a:srcRect b="0" l="0" r="0" t="0"/>
            <a:stretch/>
          </p:blipFill>
          <p:spPr>
            <a:xfrm>
              <a:off x="598419" y="1355035"/>
              <a:ext cx="8426312" cy="5143500"/>
            </a:xfrm>
            <a:prstGeom prst="rect">
              <a:avLst/>
            </a:prstGeom>
            <a:noFill/>
            <a:ln>
              <a:noFill/>
            </a:ln>
          </p:spPr>
        </p:pic>
        <p:cxnSp>
          <p:nvCxnSpPr>
            <p:cNvPr id="226" name="Google Shape;226;p17"/>
            <p:cNvCxnSpPr/>
            <p:nvPr/>
          </p:nvCxnSpPr>
          <p:spPr>
            <a:xfrm rot="10800000">
              <a:off x="2189094" y="3488635"/>
              <a:ext cx="447675" cy="323850"/>
            </a:xfrm>
            <a:prstGeom prst="straightConnector1">
              <a:avLst/>
            </a:prstGeom>
            <a:noFill/>
            <a:ln cap="flat" cmpd="sng" w="9525">
              <a:solidFill>
                <a:schemeClr val="accent2"/>
              </a:solidFill>
              <a:prstDash val="solid"/>
              <a:miter lim="800000"/>
              <a:headEnd len="sm" w="sm" type="none"/>
              <a:tailEnd len="med" w="med" type="triangle"/>
            </a:ln>
          </p:spPr>
        </p:cxnSp>
      </p:grpSp>
      <p:sp>
        <p:nvSpPr>
          <p:cNvPr id="227" name="Google Shape;227;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Creating directory*  mkdir  </a:t>
            </a:r>
            <a:endParaRPr/>
          </a:p>
        </p:txBody>
      </p:sp>
      <p:pic>
        <p:nvPicPr>
          <p:cNvPr descr="Challenges Monitoring ReactJS Applications - Dotcom-Monitor Web Performance  Blog" id="228" name="Google Shape;228;p17"/>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Change working directory*   CD </a:t>
            </a:r>
            <a:endParaRPr/>
          </a:p>
        </p:txBody>
      </p:sp>
      <p:grpSp>
        <p:nvGrpSpPr>
          <p:cNvPr id="234" name="Google Shape;234;p18"/>
          <p:cNvGrpSpPr/>
          <p:nvPr/>
        </p:nvGrpSpPr>
        <p:grpSpPr>
          <a:xfrm>
            <a:off x="492608" y="1524000"/>
            <a:ext cx="8158784" cy="4866861"/>
            <a:chOff x="200025" y="1295400"/>
            <a:chExt cx="9144000" cy="5143500"/>
          </a:xfrm>
        </p:grpSpPr>
        <p:pic>
          <p:nvPicPr>
            <p:cNvPr id="235" name="Google Shape;235;p18"/>
            <p:cNvPicPr preferRelativeResize="0"/>
            <p:nvPr/>
          </p:nvPicPr>
          <p:blipFill rotWithShape="1">
            <a:blip r:embed="rId3">
              <a:alphaModFix/>
            </a:blip>
            <a:srcRect b="0" l="0" r="0" t="0"/>
            <a:stretch/>
          </p:blipFill>
          <p:spPr>
            <a:xfrm>
              <a:off x="200025" y="1295400"/>
              <a:ext cx="9144000" cy="5143500"/>
            </a:xfrm>
            <a:prstGeom prst="rect">
              <a:avLst/>
            </a:prstGeom>
            <a:noFill/>
            <a:ln>
              <a:noFill/>
            </a:ln>
          </p:spPr>
        </p:pic>
        <p:cxnSp>
          <p:nvCxnSpPr>
            <p:cNvPr id="236" name="Google Shape;236;p18"/>
            <p:cNvCxnSpPr/>
            <p:nvPr/>
          </p:nvCxnSpPr>
          <p:spPr>
            <a:xfrm rot="10800000">
              <a:off x="1754909" y="3648364"/>
              <a:ext cx="858982" cy="314036"/>
            </a:xfrm>
            <a:prstGeom prst="straightConnector1">
              <a:avLst/>
            </a:prstGeom>
            <a:noFill/>
            <a:ln cap="flat" cmpd="sng" w="9525">
              <a:solidFill>
                <a:schemeClr val="accent2"/>
              </a:solidFill>
              <a:prstDash val="solid"/>
              <a:miter lim="800000"/>
              <a:headEnd len="sm" w="sm" type="none"/>
              <a:tailEnd len="med" w="med" type="triangle"/>
            </a:ln>
          </p:spPr>
        </p:cxnSp>
      </p:grpSp>
      <p:pic>
        <p:nvPicPr>
          <p:cNvPr descr="Challenges Monitoring ReactJS Applications - Dotcom-Monitor Web Performance  Blog" id="237" name="Google Shape;237;p18"/>
          <p:cNvPicPr preferRelativeResize="0"/>
          <p:nvPr/>
        </p:nvPicPr>
        <p:blipFill rotWithShape="1">
          <a:blip r:embed="rId4">
            <a:alphaModFix/>
          </a:blip>
          <a:srcRect b="0" l="0" r="0" t="0"/>
          <a:stretch/>
        </p:blipFill>
        <p:spPr>
          <a:xfrm>
            <a:off x="6933079" y="-122237"/>
            <a:ext cx="1848971"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GB"/>
              <a:t>Create app inside directory * create-react-app-awesomeapp </a:t>
            </a:r>
            <a:endParaRPr/>
          </a:p>
        </p:txBody>
      </p:sp>
      <p:cxnSp>
        <p:nvCxnSpPr>
          <p:cNvPr id="243" name="Google Shape;243;p19"/>
          <p:cNvCxnSpPr/>
          <p:nvPr/>
        </p:nvCxnSpPr>
        <p:spPr>
          <a:xfrm rot="10800000">
            <a:off x="2905125" y="3552825"/>
            <a:ext cx="590550" cy="342900"/>
          </a:xfrm>
          <a:prstGeom prst="straightConnector1">
            <a:avLst/>
          </a:prstGeom>
          <a:noFill/>
          <a:ln cap="flat" cmpd="sng" w="9525">
            <a:solidFill>
              <a:schemeClr val="accent2"/>
            </a:solidFill>
            <a:prstDash val="solid"/>
            <a:miter lim="800000"/>
            <a:headEnd len="sm" w="sm" type="none"/>
            <a:tailEnd len="med" w="med" type="triangle"/>
          </a:ln>
        </p:spPr>
      </p:cxnSp>
      <p:sp>
        <p:nvSpPr>
          <p:cNvPr id="244" name="Google Shape;244;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63500" lvl="0" marL="228600" rtl="0" algn="l">
              <a:lnSpc>
                <a:spcPct val="150000"/>
              </a:lnSpc>
              <a:spcBef>
                <a:spcPts val="0"/>
              </a:spcBef>
              <a:spcAft>
                <a:spcPts val="0"/>
              </a:spcAft>
              <a:buClr>
                <a:srgbClr val="002060"/>
              </a:buClr>
              <a:buSzPts val="2600"/>
              <a:buNone/>
            </a:pPr>
            <a:r>
              <a:t/>
            </a:r>
            <a:endParaRPr/>
          </a:p>
        </p:txBody>
      </p:sp>
      <p:pic>
        <p:nvPicPr>
          <p:cNvPr id="245" name="Google Shape;245;p19"/>
          <p:cNvPicPr preferRelativeResize="0"/>
          <p:nvPr/>
        </p:nvPicPr>
        <p:blipFill rotWithShape="1">
          <a:blip r:embed="rId3">
            <a:alphaModFix/>
          </a:blip>
          <a:srcRect b="0" l="0" r="0" t="0"/>
          <a:stretch/>
        </p:blipFill>
        <p:spPr>
          <a:xfrm>
            <a:off x="200025" y="1423987"/>
            <a:ext cx="87820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GB" sz="2400"/>
              <a:t>Understand concept of React JavaScript library.</a:t>
            </a:r>
            <a:endParaRPr/>
          </a:p>
          <a:p>
            <a:pPr indent="-228600" lvl="0" marL="228600" rtl="0" algn="l">
              <a:lnSpc>
                <a:spcPct val="150000"/>
              </a:lnSpc>
              <a:spcBef>
                <a:spcPts val="1000"/>
              </a:spcBef>
              <a:spcAft>
                <a:spcPts val="0"/>
              </a:spcAft>
              <a:buClr>
                <a:srgbClr val="002060"/>
              </a:buClr>
              <a:buSzPts val="2400"/>
              <a:buChar char="•"/>
            </a:pPr>
            <a:r>
              <a:rPr lang="en-GB" sz="2400"/>
              <a:t>Understand Installation of React JavaScript library.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Installation going on </a:t>
            </a:r>
            <a:endParaRPr/>
          </a:p>
        </p:txBody>
      </p:sp>
      <p:pic>
        <p:nvPicPr>
          <p:cNvPr id="251" name="Google Shape;251;p20"/>
          <p:cNvPicPr preferRelativeResize="0"/>
          <p:nvPr>
            <p:ph idx="1" type="body"/>
          </p:nvPr>
        </p:nvPicPr>
        <p:blipFill rotWithShape="1">
          <a:blip r:embed="rId3">
            <a:alphaModFix/>
          </a:blip>
          <a:srcRect b="0" l="0" r="0" t="0"/>
          <a:stretch/>
        </p:blipFill>
        <p:spPr>
          <a:xfrm>
            <a:off x="280987" y="1786344"/>
            <a:ext cx="8582025" cy="3915449"/>
          </a:xfrm>
          <a:prstGeom prst="rect">
            <a:avLst/>
          </a:prstGeom>
          <a:noFill/>
          <a:ln>
            <a:noFill/>
          </a:ln>
          <a:effectLst>
            <a:outerShdw blurRad="63500" sx="102000" rotWithShape="0" algn="ctr" sy="102000">
              <a:srgbClr val="000000">
                <a:alpha val="40000"/>
              </a:srgbClr>
            </a:outerShdw>
          </a:effectLst>
        </p:spPr>
      </p:pic>
      <p:cxnSp>
        <p:nvCxnSpPr>
          <p:cNvPr id="252" name="Google Shape;252;p20"/>
          <p:cNvCxnSpPr/>
          <p:nvPr/>
        </p:nvCxnSpPr>
        <p:spPr>
          <a:xfrm rot="10800000">
            <a:off x="1801091" y="4442691"/>
            <a:ext cx="434109" cy="637309"/>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253" name="Google Shape;253;p20"/>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180975" y="1"/>
            <a:ext cx="896302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Change directory *   CD</a:t>
            </a:r>
            <a:endParaRPr/>
          </a:p>
        </p:txBody>
      </p:sp>
      <p:grpSp>
        <p:nvGrpSpPr>
          <p:cNvPr id="259" name="Google Shape;259;p21"/>
          <p:cNvGrpSpPr/>
          <p:nvPr/>
        </p:nvGrpSpPr>
        <p:grpSpPr>
          <a:xfrm>
            <a:off x="518906" y="1406205"/>
            <a:ext cx="8277225" cy="5103925"/>
            <a:chOff x="180975" y="1197484"/>
            <a:chExt cx="9144000" cy="5143500"/>
          </a:xfrm>
        </p:grpSpPr>
        <p:pic>
          <p:nvPicPr>
            <p:cNvPr id="260" name="Google Shape;260;p21"/>
            <p:cNvPicPr preferRelativeResize="0"/>
            <p:nvPr/>
          </p:nvPicPr>
          <p:blipFill rotWithShape="1">
            <a:blip r:embed="rId3">
              <a:alphaModFix/>
            </a:blip>
            <a:srcRect b="0" l="0" r="0" t="0"/>
            <a:stretch/>
          </p:blipFill>
          <p:spPr>
            <a:xfrm>
              <a:off x="180975" y="1197484"/>
              <a:ext cx="9144000" cy="5143500"/>
            </a:xfrm>
            <a:prstGeom prst="rect">
              <a:avLst/>
            </a:prstGeom>
            <a:noFill/>
            <a:ln>
              <a:noFill/>
            </a:ln>
          </p:spPr>
        </p:pic>
        <p:cxnSp>
          <p:nvCxnSpPr>
            <p:cNvPr id="261" name="Google Shape;261;p21"/>
            <p:cNvCxnSpPr/>
            <p:nvPr/>
          </p:nvCxnSpPr>
          <p:spPr>
            <a:xfrm rot="10800000">
              <a:off x="2013358" y="3769234"/>
              <a:ext cx="570451" cy="453005"/>
            </a:xfrm>
            <a:prstGeom prst="straightConnector1">
              <a:avLst/>
            </a:prstGeom>
            <a:noFill/>
            <a:ln cap="flat" cmpd="sng" w="9525">
              <a:solidFill>
                <a:schemeClr val="accent2"/>
              </a:solidFill>
              <a:prstDash val="solid"/>
              <a:miter lim="800000"/>
              <a:headEnd len="sm" w="sm" type="none"/>
              <a:tailEnd len="med" w="med" type="triangle"/>
            </a:ln>
          </p:spPr>
        </p:cxnSp>
      </p:grpSp>
      <p:pic>
        <p:nvPicPr>
          <p:cNvPr descr="Challenges Monitoring ReactJS Applications - Dotcom-Monitor Web Performance  Blog" id="262" name="Google Shape;262;p21"/>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Npm start*   npm start  </a:t>
            </a:r>
            <a:endParaRPr/>
          </a:p>
        </p:txBody>
      </p:sp>
      <p:pic>
        <p:nvPicPr>
          <p:cNvPr id="268" name="Google Shape;268;p22"/>
          <p:cNvPicPr preferRelativeResize="0"/>
          <p:nvPr>
            <p:ph idx="1" type="body"/>
          </p:nvPr>
        </p:nvPicPr>
        <p:blipFill rotWithShape="1">
          <a:blip r:embed="rId3">
            <a:alphaModFix/>
          </a:blip>
          <a:srcRect b="0" l="0" r="0" t="0"/>
          <a:stretch/>
        </p:blipFill>
        <p:spPr>
          <a:xfrm>
            <a:off x="479769" y="1785302"/>
            <a:ext cx="8293675" cy="4665192"/>
          </a:xfrm>
          <a:prstGeom prst="rect">
            <a:avLst/>
          </a:prstGeom>
          <a:noFill/>
          <a:ln>
            <a:noFill/>
          </a:ln>
        </p:spPr>
      </p:pic>
      <p:cxnSp>
        <p:nvCxnSpPr>
          <p:cNvPr id="269" name="Google Shape;269;p22"/>
          <p:cNvCxnSpPr/>
          <p:nvPr/>
        </p:nvCxnSpPr>
        <p:spPr>
          <a:xfrm flipH="1">
            <a:off x="3495180" y="3128550"/>
            <a:ext cx="140936" cy="459742"/>
          </a:xfrm>
          <a:prstGeom prst="straightConnector1">
            <a:avLst/>
          </a:prstGeom>
          <a:noFill/>
          <a:ln cap="flat" cmpd="sng" w="9525">
            <a:solidFill>
              <a:schemeClr val="accent2"/>
            </a:solidFill>
            <a:prstDash val="solid"/>
            <a:miter lim="800000"/>
            <a:headEnd len="sm" w="sm" type="none"/>
            <a:tailEnd len="med" w="med" type="triangle"/>
          </a:ln>
        </p:spPr>
      </p:cxnSp>
      <p:pic>
        <p:nvPicPr>
          <p:cNvPr descr="Challenges Monitoring ReactJS Applications - Dotcom-Monitor Web Performance  Blog" id="270" name="Google Shape;270;p22"/>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Local host</a:t>
            </a:r>
            <a:endParaRPr/>
          </a:p>
        </p:txBody>
      </p:sp>
      <p:pic>
        <p:nvPicPr>
          <p:cNvPr id="276" name="Google Shape;276;p23"/>
          <p:cNvPicPr preferRelativeResize="0"/>
          <p:nvPr/>
        </p:nvPicPr>
        <p:blipFill rotWithShape="1">
          <a:blip r:embed="rId3">
            <a:alphaModFix/>
          </a:blip>
          <a:srcRect b="0" l="0" r="0" t="0"/>
          <a:stretch/>
        </p:blipFill>
        <p:spPr>
          <a:xfrm>
            <a:off x="307745" y="1563757"/>
            <a:ext cx="8528509" cy="4797286"/>
          </a:xfrm>
          <a:prstGeom prst="rect">
            <a:avLst/>
          </a:prstGeom>
          <a:noFill/>
          <a:ln>
            <a:noFill/>
          </a:ln>
          <a:effectLst>
            <a:outerShdw blurRad="63500" sx="102000" rotWithShape="0" algn="ctr" sy="102000">
              <a:srgbClr val="000000">
                <a:alpha val="40000"/>
              </a:srgbClr>
            </a:outerShdw>
          </a:effectLst>
        </p:spPr>
      </p:pic>
      <p:pic>
        <p:nvPicPr>
          <p:cNvPr descr="Challenges Monitoring ReactJS Applications - Dotcom-Monitor Web Performance  Blog" id="277" name="Google Shape;277;p23"/>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What is npm for?</a:t>
            </a:r>
            <a:endParaRPr/>
          </a:p>
        </p:txBody>
      </p:sp>
      <p:sp>
        <p:nvSpPr>
          <p:cNvPr id="283" name="Google Shape;283;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GB"/>
              <a:t>npm is the package manager for the Node JavaScript platform. It puts modules in place so that node can find them, and manages dependency conflicts intelligently. It is extremely configurable to support a wide variety of use cases. Most commonly, it is used to publish, discover, install, and develop node programs.</a:t>
            </a:r>
            <a:endParaRPr/>
          </a:p>
        </p:txBody>
      </p:sp>
      <p:pic>
        <p:nvPicPr>
          <p:cNvPr descr="Challenges Monitoring ReactJS Applications - Dotcom-Monitor Web Performance  Blog" id="284" name="Google Shape;284;p24"/>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MVC (Model-View-Controller) </a:t>
            </a:r>
            <a:endParaRPr/>
          </a:p>
        </p:txBody>
      </p:sp>
      <p:sp>
        <p:nvSpPr>
          <p:cNvPr id="290" name="Google Shape;290;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MVC (Model-View-Controller) is a pattern in software design commonly used to implement user interfaces, data, and controlling logic. It emphasizes a separation between the software's business logic and display. This "separation of concerns" provides for a better division of labor and improved maintenance.</a:t>
            </a:r>
            <a:endParaRPr/>
          </a:p>
        </p:txBody>
      </p:sp>
      <p:pic>
        <p:nvPicPr>
          <p:cNvPr descr="Challenges Monitoring ReactJS Applications - Dotcom-Monitor Web Performance  Blog" id="291" name="Google Shape;291;p25"/>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MVC (Model-View-Controller) </a:t>
            </a:r>
            <a:endParaRPr/>
          </a:p>
        </p:txBody>
      </p:sp>
      <p:pic>
        <p:nvPicPr>
          <p:cNvPr descr="MVC - MDN Web Docs Glossary: Definitions of Web-related terms | MDN" id="297" name="Google Shape;297;p26"/>
          <p:cNvPicPr preferRelativeResize="0"/>
          <p:nvPr>
            <p:ph idx="1" type="body"/>
          </p:nvPr>
        </p:nvPicPr>
        <p:blipFill rotWithShape="1">
          <a:blip r:embed="rId3">
            <a:alphaModFix/>
          </a:blip>
          <a:srcRect b="0" l="0" r="0" t="0"/>
          <a:stretch/>
        </p:blipFill>
        <p:spPr>
          <a:xfrm>
            <a:off x="1168840" y="1512155"/>
            <a:ext cx="6096012" cy="4572009"/>
          </a:xfrm>
          <a:prstGeom prst="rect">
            <a:avLst/>
          </a:prstGeom>
          <a:noFill/>
          <a:ln>
            <a:noFill/>
          </a:ln>
        </p:spPr>
      </p:pic>
      <p:pic>
        <p:nvPicPr>
          <p:cNvPr descr="Challenges Monitoring ReactJS Applications - Dotcom-Monitor Web Performance  Blog" id="298" name="Google Shape;298;p26"/>
          <p:cNvPicPr preferRelativeResize="0"/>
          <p:nvPr/>
        </p:nvPicPr>
        <p:blipFill rotWithShape="1">
          <a:blip r:embed="rId4">
            <a:alphaModFix/>
          </a:blip>
          <a:srcRect b="0" l="0" r="0" t="0"/>
          <a:stretch/>
        </p:blipFill>
        <p:spPr>
          <a:xfrm>
            <a:off x="6610350" y="-122237"/>
            <a:ext cx="1848971" cy="128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What is Gitignore?</a:t>
            </a:r>
            <a:endParaRPr/>
          </a:p>
        </p:txBody>
      </p:sp>
      <p:sp>
        <p:nvSpPr>
          <p:cNvPr id="304" name="Google Shape;304;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 gitignore file tells Git which files to ignore when committing your project to the GitHub repository. gitignore is located in the root directory of your repo. / will ignore directories with the name.</a:t>
            </a:r>
            <a:endParaRPr/>
          </a:p>
          <a:p>
            <a:pPr indent="-228600" lvl="0" marL="228600" rtl="0" algn="just">
              <a:lnSpc>
                <a:spcPct val="150000"/>
              </a:lnSpc>
              <a:spcBef>
                <a:spcPts val="1000"/>
              </a:spcBef>
              <a:spcAft>
                <a:spcPts val="0"/>
              </a:spcAft>
              <a:buSzPts val="2600"/>
              <a:buChar char="•"/>
            </a:pPr>
            <a:r>
              <a:rPr lang="en-GB"/>
              <a:t>Ignored files are usually build artifacts and machine generated files that can be derived from your repository source or should otherwise not be committed</a:t>
            </a:r>
            <a:endParaRPr/>
          </a:p>
        </p:txBody>
      </p:sp>
      <p:pic>
        <p:nvPicPr>
          <p:cNvPr descr="Challenges Monitoring ReactJS Applications - Dotcom-Monitor Web Performance  Blog" id="305" name="Google Shape;305;p27"/>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package. json file </a:t>
            </a:r>
            <a:endParaRPr/>
          </a:p>
        </p:txBody>
      </p:sp>
      <p:sp>
        <p:nvSpPr>
          <p:cNvPr id="311" name="Google Shape;311;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The package. json file is the heart of any Node project. It records important metadata about a project which is required before publishing to NPM, and also defines functional attributes of a project that npm uses to install dependencies, run scripts, and identify the entry point to our package.</a:t>
            </a:r>
            <a:endParaRPr/>
          </a:p>
        </p:txBody>
      </p:sp>
      <p:pic>
        <p:nvPicPr>
          <p:cNvPr descr="Challenges Monitoring ReactJS Applications - Dotcom-Monitor Web Performance  Blog" id="312" name="Google Shape;312;p28"/>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What is a package lock json file?</a:t>
            </a:r>
            <a:endParaRPr/>
          </a:p>
        </p:txBody>
      </p:sp>
      <p:sp>
        <p:nvSpPr>
          <p:cNvPr id="318" name="Google Shape;318;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In version 5, npm introduced the package-lock. ... json file is to keep track of the exact version of every package that is installed so that a product is 100% reproducible in the same way even if packages are updated by their maintainers. This solves a very specific problem that package.</a:t>
            </a:r>
            <a:endParaRPr/>
          </a:p>
        </p:txBody>
      </p:sp>
      <p:pic>
        <p:nvPicPr>
          <p:cNvPr descr="Challenges Monitoring ReactJS Applications - Dotcom-Monitor Web Performance  Blog" id="319" name="Google Shape;319;p29"/>
          <p:cNvPicPr preferRelativeResize="0"/>
          <p:nvPr/>
        </p:nvPicPr>
        <p:blipFill rotWithShape="1">
          <a:blip r:embed="rId3">
            <a:alphaModFix/>
          </a:blip>
          <a:srcRect b="0" l="0" r="0" t="0"/>
          <a:stretch/>
        </p:blipFill>
        <p:spPr>
          <a:xfrm>
            <a:off x="7172325" y="-122237"/>
            <a:ext cx="1848971" cy="128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React</a:t>
            </a:r>
            <a:endParaRPr/>
          </a:p>
        </p:txBody>
      </p:sp>
      <p:sp>
        <p:nvSpPr>
          <p:cNvPr id="110" name="Google Shape;110;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b="1" i="0" lang="en-GB">
                <a:solidFill>
                  <a:srgbClr val="202122"/>
                </a:solidFill>
              </a:rPr>
              <a:t>React</a:t>
            </a:r>
            <a:r>
              <a:rPr b="0" i="0" lang="en-GB">
                <a:solidFill>
                  <a:srgbClr val="202122"/>
                </a:solidFill>
              </a:rPr>
              <a:t> (also known as </a:t>
            </a:r>
            <a:r>
              <a:rPr b="1" i="0" lang="en-GB">
                <a:solidFill>
                  <a:srgbClr val="202122"/>
                </a:solidFill>
              </a:rPr>
              <a:t>React.js</a:t>
            </a:r>
            <a:r>
              <a:rPr b="0" i="0" lang="en-GB">
                <a:solidFill>
                  <a:srgbClr val="202122"/>
                </a:solidFill>
              </a:rPr>
              <a:t> or </a:t>
            </a:r>
            <a:r>
              <a:rPr b="1" i="0" lang="en-GB">
                <a:solidFill>
                  <a:srgbClr val="202122"/>
                </a:solidFill>
              </a:rPr>
              <a:t>ReactJS</a:t>
            </a:r>
            <a:r>
              <a:rPr b="0" i="0" lang="en-GB">
                <a:solidFill>
                  <a:srgbClr val="202122"/>
                </a:solidFill>
              </a:rPr>
              <a:t>) is a </a:t>
            </a:r>
            <a:r>
              <a:rPr lang="en-GB">
                <a:solidFill>
                  <a:srgbClr val="0645AD"/>
                </a:solidFill>
              </a:rPr>
              <a:t>free and open-source</a:t>
            </a:r>
            <a:r>
              <a:rPr b="0" i="0" lang="en-GB">
                <a:solidFill>
                  <a:srgbClr val="202122"/>
                </a:solidFill>
              </a:rPr>
              <a:t> </a:t>
            </a:r>
            <a:r>
              <a:rPr lang="en-GB">
                <a:solidFill>
                  <a:srgbClr val="0645AD"/>
                </a:solidFill>
              </a:rPr>
              <a:t>front-end</a:t>
            </a:r>
            <a:r>
              <a:rPr b="0" i="0" lang="en-GB">
                <a:solidFill>
                  <a:srgbClr val="202122"/>
                </a:solidFill>
              </a:rPr>
              <a:t> </a:t>
            </a:r>
            <a:r>
              <a:rPr lang="en-GB">
                <a:solidFill>
                  <a:srgbClr val="0645AD"/>
                </a:solidFill>
              </a:rPr>
              <a:t>JavaScript library</a:t>
            </a:r>
            <a:r>
              <a:rPr b="0" i="0" lang="en-GB">
                <a:solidFill>
                  <a:srgbClr val="202122"/>
                </a:solidFill>
              </a:rPr>
              <a:t> for building </a:t>
            </a:r>
            <a:r>
              <a:rPr lang="en-GB">
                <a:solidFill>
                  <a:srgbClr val="0645AD"/>
                </a:solidFill>
              </a:rPr>
              <a:t>user interfaces</a:t>
            </a:r>
            <a:r>
              <a:rPr b="0" i="0" lang="en-GB">
                <a:solidFill>
                  <a:srgbClr val="202122"/>
                </a:solidFill>
              </a:rPr>
              <a:t> based on UI components. It is maintained by </a:t>
            </a:r>
            <a:r>
              <a:rPr lang="en-GB">
                <a:solidFill>
                  <a:srgbClr val="0645AD"/>
                </a:solidFill>
              </a:rPr>
              <a:t>Meta</a:t>
            </a:r>
            <a:r>
              <a:rPr b="0" i="0" lang="en-GB">
                <a:solidFill>
                  <a:srgbClr val="202122"/>
                </a:solidFill>
              </a:rPr>
              <a:t> (formerly Facebook) and a community of individual developers and companies.</a:t>
            </a:r>
            <a:endParaRPr/>
          </a:p>
        </p:txBody>
      </p:sp>
      <p:pic>
        <p:nvPicPr>
          <p:cNvPr descr="Challenges Monitoring ReactJS Applications - Dotcom-Monitor Web Performance  Blog" id="111" name="Google Shape;111;p3"/>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React (JavaScript library)</a:t>
            </a:r>
            <a:endParaRPr/>
          </a:p>
        </p:txBody>
      </p:sp>
      <p:sp>
        <p:nvSpPr>
          <p:cNvPr id="117" name="Google Shape;117;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React can be used as a base in the development of single-page or mobile applications. However, React is only concerned with state management and rendering that state to the DOM, so creating React applications usually requires the use of additional libraries for routing, as well as certain client-side functionality.</a:t>
            </a:r>
            <a:endParaRPr/>
          </a:p>
        </p:txBody>
      </p:sp>
      <p:pic>
        <p:nvPicPr>
          <p:cNvPr descr="Challenges Monitoring ReactJS Applications - Dotcom-Monitor Web Performance  Blog" id="118" name="Google Shape;118;p4"/>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Notable features</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Declarative-React adheres to the declarative programming paradigm. Developers design views for each state of an application, and React updates and renders components when data changes. This is in contrast with imperative programming</a:t>
            </a:r>
            <a:endParaRPr/>
          </a:p>
        </p:txBody>
      </p:sp>
      <p:pic>
        <p:nvPicPr>
          <p:cNvPr descr="Challenges Monitoring ReactJS Applications - Dotcom-Monitor Web Performance  Blog" id="125" name="Google Shape;125;p5"/>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Components</a:t>
            </a:r>
            <a:endParaRPr/>
          </a:p>
        </p:txBody>
      </p:sp>
      <p:sp>
        <p:nvSpPr>
          <p:cNvPr id="131" name="Google Shape;131;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React code is made of entities called components. These components are reusable and must be formed in the SRC folder following the Pascal Case as its naming conversion.</a:t>
            </a:r>
            <a:endParaRPr/>
          </a:p>
          <a:p>
            <a:pPr indent="-228600" lvl="0" marL="228600" rtl="0" algn="just">
              <a:lnSpc>
                <a:spcPct val="150000"/>
              </a:lnSpc>
              <a:spcBef>
                <a:spcPts val="1000"/>
              </a:spcBef>
              <a:spcAft>
                <a:spcPts val="0"/>
              </a:spcAft>
              <a:buSzPts val="2600"/>
              <a:buChar char="•"/>
            </a:pPr>
            <a:r>
              <a:rPr lang="en-GB"/>
              <a:t>Components can be rendered to a particular element in the DOM using the React DOM library</a:t>
            </a:r>
            <a:endParaRPr/>
          </a:p>
        </p:txBody>
      </p:sp>
      <p:pic>
        <p:nvPicPr>
          <p:cNvPr descr="Challenges Monitoring ReactJS Applications - Dotcom-Monitor Web Performance  Blog" id="132" name="Google Shape;132;p6"/>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Virtual DOM</a:t>
            </a:r>
            <a:endParaRPr/>
          </a:p>
        </p:txBody>
      </p:sp>
      <p:sp>
        <p:nvSpPr>
          <p:cNvPr id="138" name="Google Shape;138;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GB"/>
              <a:t>Another notable feature is the use of a virtual Document Object Model, or virtual DOM. React creates an in-memory data-structure cache, computes the resulting differences, and then updates the browser's displayed DOM efficiently. This process is called reconciliation. This allows the programmer to write code as if the entire page is rendered on each change, while the React libraries only render subcomponents that actually change. </a:t>
            </a:r>
            <a:endParaRPr/>
          </a:p>
        </p:txBody>
      </p:sp>
      <p:pic>
        <p:nvPicPr>
          <p:cNvPr descr="Challenges Monitoring ReactJS Applications - Dotcom-Monitor Web Performance  Blog" id="139" name="Google Shape;139;p7"/>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GB"/>
              <a:t>React installation </a:t>
            </a:r>
            <a:endParaRPr/>
          </a:p>
        </p:txBody>
      </p:sp>
      <p:sp>
        <p:nvSpPr>
          <p:cNvPr id="145" name="Google Shape;145;p8"/>
          <p:cNvSpPr/>
          <p:nvPr/>
        </p:nvSpPr>
        <p:spPr>
          <a:xfrm>
            <a:off x="2017643" y="1357736"/>
            <a:ext cx="5029200" cy="1116823"/>
          </a:xfrm>
          <a:custGeom>
            <a:rect b="b" l="l" r="r" t="t"/>
            <a:pathLst>
              <a:path extrusionOk="0" h="1300064" w="3089529">
                <a:moveTo>
                  <a:pt x="0" y="216682"/>
                </a:moveTo>
                <a:cubicBezTo>
                  <a:pt x="0" y="97012"/>
                  <a:pt x="97012" y="0"/>
                  <a:pt x="216682" y="0"/>
                </a:cubicBezTo>
                <a:lnTo>
                  <a:pt x="2872847" y="0"/>
                </a:lnTo>
                <a:cubicBezTo>
                  <a:pt x="2992517" y="0"/>
                  <a:pt x="3089529" y="97012"/>
                  <a:pt x="3089529" y="216682"/>
                </a:cubicBezTo>
                <a:lnTo>
                  <a:pt x="3089529" y="1083382"/>
                </a:lnTo>
                <a:cubicBezTo>
                  <a:pt x="3089529" y="1203052"/>
                  <a:pt x="2992517" y="1300064"/>
                  <a:pt x="2872847" y="1300064"/>
                </a:cubicBezTo>
                <a:lnTo>
                  <a:pt x="216682" y="1300064"/>
                </a:lnTo>
                <a:cubicBezTo>
                  <a:pt x="97012" y="1300064"/>
                  <a:pt x="0" y="1203052"/>
                  <a:pt x="0" y="1083382"/>
                </a:cubicBezTo>
                <a:lnTo>
                  <a:pt x="0" y="216682"/>
                </a:ln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114875" lIns="166325" spcFirstLastPara="1" rIns="166325" wrap="square" tIns="114875">
            <a:noAutofit/>
          </a:bodyPr>
          <a:lstStyle/>
          <a:p>
            <a:pPr indent="0" lvl="0" marL="0" marR="0" rtl="0" algn="ctr">
              <a:lnSpc>
                <a:spcPct val="90000"/>
              </a:lnSpc>
              <a:spcBef>
                <a:spcPts val="0"/>
              </a:spcBef>
              <a:spcAft>
                <a:spcPts val="0"/>
              </a:spcAft>
              <a:buClr>
                <a:schemeClr val="lt1"/>
              </a:buClr>
              <a:buSzPts val="2700"/>
              <a:buFont typeface="Arial"/>
              <a:buNone/>
            </a:pPr>
            <a:r>
              <a:rPr lang="en-GB" sz="2700">
                <a:solidFill>
                  <a:schemeClr val="lt1"/>
                </a:solidFill>
                <a:latin typeface="Arial"/>
                <a:ea typeface="Arial"/>
                <a:cs typeface="Arial"/>
                <a:sym typeface="Arial"/>
              </a:rPr>
              <a:t>Install NodeJS and NPM.</a:t>
            </a:r>
            <a:endParaRPr sz="2700">
              <a:solidFill>
                <a:schemeClr val="lt1"/>
              </a:solidFill>
              <a:latin typeface="Arial"/>
              <a:ea typeface="Arial"/>
              <a:cs typeface="Arial"/>
              <a:sym typeface="Arial"/>
            </a:endParaRPr>
          </a:p>
        </p:txBody>
      </p:sp>
      <p:sp>
        <p:nvSpPr>
          <p:cNvPr id="146" name="Google Shape;146;p8"/>
          <p:cNvSpPr/>
          <p:nvPr/>
        </p:nvSpPr>
        <p:spPr>
          <a:xfrm>
            <a:off x="2017643" y="2722805"/>
            <a:ext cx="5029200" cy="1116823"/>
          </a:xfrm>
          <a:custGeom>
            <a:rect b="b" l="l" r="r" t="t"/>
            <a:pathLst>
              <a:path extrusionOk="0" h="1300064" w="3089529">
                <a:moveTo>
                  <a:pt x="0" y="216682"/>
                </a:moveTo>
                <a:cubicBezTo>
                  <a:pt x="0" y="97012"/>
                  <a:pt x="97012" y="0"/>
                  <a:pt x="216682" y="0"/>
                </a:cubicBezTo>
                <a:lnTo>
                  <a:pt x="2872847" y="0"/>
                </a:lnTo>
                <a:cubicBezTo>
                  <a:pt x="2992517" y="0"/>
                  <a:pt x="3089529" y="97012"/>
                  <a:pt x="3089529" y="216682"/>
                </a:cubicBezTo>
                <a:lnTo>
                  <a:pt x="3089529" y="1083382"/>
                </a:lnTo>
                <a:cubicBezTo>
                  <a:pt x="3089529" y="1203052"/>
                  <a:pt x="2992517" y="1300064"/>
                  <a:pt x="2872847" y="1300064"/>
                </a:cubicBezTo>
                <a:lnTo>
                  <a:pt x="216682" y="1300064"/>
                </a:lnTo>
                <a:cubicBezTo>
                  <a:pt x="97012" y="1300064"/>
                  <a:pt x="0" y="1203052"/>
                  <a:pt x="0" y="1083382"/>
                </a:cubicBezTo>
                <a:lnTo>
                  <a:pt x="0" y="216682"/>
                </a:ln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114875" lIns="166325" spcFirstLastPara="1" rIns="166325" wrap="square" tIns="114875">
            <a:noAutofit/>
          </a:bodyPr>
          <a:lstStyle/>
          <a:p>
            <a:pPr indent="0" lvl="0" marL="0" marR="0" rtl="0" algn="ctr">
              <a:lnSpc>
                <a:spcPct val="90000"/>
              </a:lnSpc>
              <a:spcBef>
                <a:spcPts val="0"/>
              </a:spcBef>
              <a:spcAft>
                <a:spcPts val="0"/>
              </a:spcAft>
              <a:buClr>
                <a:schemeClr val="lt1"/>
              </a:buClr>
              <a:buSzPts val="2700"/>
              <a:buFont typeface="Arial"/>
              <a:buNone/>
            </a:pPr>
            <a:r>
              <a:rPr lang="en-GB" sz="2700">
                <a:solidFill>
                  <a:schemeClr val="lt1"/>
                </a:solidFill>
                <a:latin typeface="Arial"/>
                <a:ea typeface="Arial"/>
                <a:cs typeface="Arial"/>
                <a:sym typeface="Arial"/>
              </a:rPr>
              <a:t>Install Visual Studio Code.</a:t>
            </a:r>
            <a:endParaRPr sz="2700">
              <a:solidFill>
                <a:schemeClr val="lt1"/>
              </a:solidFill>
              <a:latin typeface="Arial"/>
              <a:ea typeface="Arial"/>
              <a:cs typeface="Arial"/>
              <a:sym typeface="Arial"/>
            </a:endParaRPr>
          </a:p>
        </p:txBody>
      </p:sp>
      <p:sp>
        <p:nvSpPr>
          <p:cNvPr id="147" name="Google Shape;147;p8"/>
          <p:cNvSpPr/>
          <p:nvPr/>
        </p:nvSpPr>
        <p:spPr>
          <a:xfrm>
            <a:off x="2017643" y="4087873"/>
            <a:ext cx="5029200" cy="1116823"/>
          </a:xfrm>
          <a:custGeom>
            <a:rect b="b" l="l" r="r" t="t"/>
            <a:pathLst>
              <a:path extrusionOk="0" h="1300064" w="3089529">
                <a:moveTo>
                  <a:pt x="0" y="216682"/>
                </a:moveTo>
                <a:cubicBezTo>
                  <a:pt x="0" y="97012"/>
                  <a:pt x="97012" y="0"/>
                  <a:pt x="216682" y="0"/>
                </a:cubicBezTo>
                <a:lnTo>
                  <a:pt x="2872847" y="0"/>
                </a:lnTo>
                <a:cubicBezTo>
                  <a:pt x="2992517" y="0"/>
                  <a:pt x="3089529" y="97012"/>
                  <a:pt x="3089529" y="216682"/>
                </a:cubicBezTo>
                <a:lnTo>
                  <a:pt x="3089529" y="1083382"/>
                </a:lnTo>
                <a:cubicBezTo>
                  <a:pt x="3089529" y="1203052"/>
                  <a:pt x="2992517" y="1300064"/>
                  <a:pt x="2872847" y="1300064"/>
                </a:cubicBezTo>
                <a:lnTo>
                  <a:pt x="216682" y="1300064"/>
                </a:lnTo>
                <a:cubicBezTo>
                  <a:pt x="97012" y="1300064"/>
                  <a:pt x="0" y="1203052"/>
                  <a:pt x="0" y="1083382"/>
                </a:cubicBezTo>
                <a:lnTo>
                  <a:pt x="0" y="216682"/>
                </a:ln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114875" lIns="166325" spcFirstLastPara="1" rIns="166325" wrap="square" tIns="114875">
            <a:noAutofit/>
          </a:bodyPr>
          <a:lstStyle/>
          <a:p>
            <a:pPr indent="0" lvl="0" marL="0" marR="0" rtl="0" algn="ctr">
              <a:lnSpc>
                <a:spcPct val="90000"/>
              </a:lnSpc>
              <a:spcBef>
                <a:spcPts val="0"/>
              </a:spcBef>
              <a:spcAft>
                <a:spcPts val="0"/>
              </a:spcAft>
              <a:buClr>
                <a:schemeClr val="lt1"/>
              </a:buClr>
              <a:buSzPts val="2700"/>
              <a:buFont typeface="Arial"/>
              <a:buNone/>
            </a:pPr>
            <a:r>
              <a:rPr lang="en-GB" sz="2700">
                <a:solidFill>
                  <a:schemeClr val="lt1"/>
                </a:solidFill>
                <a:latin typeface="Arial"/>
                <a:ea typeface="Arial"/>
                <a:cs typeface="Arial"/>
                <a:sym typeface="Arial"/>
              </a:rPr>
              <a:t>Install  React from terminal .</a:t>
            </a:r>
            <a:endParaRPr sz="2700">
              <a:solidFill>
                <a:schemeClr val="lt1"/>
              </a:solidFill>
              <a:latin typeface="Arial"/>
              <a:ea typeface="Arial"/>
              <a:cs typeface="Arial"/>
              <a:sym typeface="Arial"/>
            </a:endParaRPr>
          </a:p>
        </p:txBody>
      </p:sp>
      <p:sp>
        <p:nvSpPr>
          <p:cNvPr id="148" name="Google Shape;148;p8"/>
          <p:cNvSpPr/>
          <p:nvPr/>
        </p:nvSpPr>
        <p:spPr>
          <a:xfrm>
            <a:off x="2017643" y="5452941"/>
            <a:ext cx="5029200" cy="1116823"/>
          </a:xfrm>
          <a:custGeom>
            <a:rect b="b" l="l" r="r" t="t"/>
            <a:pathLst>
              <a:path extrusionOk="0" h="1300064" w="3089529">
                <a:moveTo>
                  <a:pt x="0" y="216682"/>
                </a:moveTo>
                <a:cubicBezTo>
                  <a:pt x="0" y="97012"/>
                  <a:pt x="97012" y="0"/>
                  <a:pt x="216682" y="0"/>
                </a:cubicBezTo>
                <a:lnTo>
                  <a:pt x="2872847" y="0"/>
                </a:lnTo>
                <a:cubicBezTo>
                  <a:pt x="2992517" y="0"/>
                  <a:pt x="3089529" y="97012"/>
                  <a:pt x="3089529" y="216682"/>
                </a:cubicBezTo>
                <a:lnTo>
                  <a:pt x="3089529" y="1083382"/>
                </a:lnTo>
                <a:cubicBezTo>
                  <a:pt x="3089529" y="1203052"/>
                  <a:pt x="2992517" y="1300064"/>
                  <a:pt x="2872847" y="1300064"/>
                </a:cubicBezTo>
                <a:lnTo>
                  <a:pt x="216682" y="1300064"/>
                </a:lnTo>
                <a:cubicBezTo>
                  <a:pt x="97012" y="1300064"/>
                  <a:pt x="0" y="1203052"/>
                  <a:pt x="0" y="1083382"/>
                </a:cubicBezTo>
                <a:lnTo>
                  <a:pt x="0" y="216682"/>
                </a:ln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114875" lIns="166325" spcFirstLastPara="1" rIns="166325" wrap="square" tIns="114875">
            <a:noAutofit/>
          </a:bodyPr>
          <a:lstStyle/>
          <a:p>
            <a:pPr indent="0" lvl="0" marL="0" marR="0" rtl="0" algn="ctr">
              <a:lnSpc>
                <a:spcPct val="90000"/>
              </a:lnSpc>
              <a:spcBef>
                <a:spcPts val="0"/>
              </a:spcBef>
              <a:spcAft>
                <a:spcPts val="0"/>
              </a:spcAft>
              <a:buClr>
                <a:schemeClr val="lt1"/>
              </a:buClr>
              <a:buSzPts val="2700"/>
              <a:buFont typeface="Arial"/>
              <a:buNone/>
            </a:pPr>
            <a:r>
              <a:rPr lang="en-GB" sz="2700">
                <a:solidFill>
                  <a:schemeClr val="lt1"/>
                </a:solidFill>
                <a:latin typeface="Arial"/>
                <a:ea typeface="Arial"/>
                <a:cs typeface="Arial"/>
                <a:sym typeface="Arial"/>
              </a:rPr>
              <a:t>npm install -g create-react-app</a:t>
            </a:r>
            <a:endParaRPr sz="2700">
              <a:solidFill>
                <a:schemeClr val="lt1"/>
              </a:solidFill>
              <a:latin typeface="Arial"/>
              <a:ea typeface="Arial"/>
              <a:cs typeface="Arial"/>
              <a:sym typeface="Arial"/>
            </a:endParaRPr>
          </a:p>
        </p:txBody>
      </p:sp>
      <p:pic>
        <p:nvPicPr>
          <p:cNvPr descr="Challenges Monitoring ReactJS Applications - Dotcom-Monitor Web Performance  Blog" id="149" name="Google Shape;149;p8"/>
          <p:cNvPicPr preferRelativeResize="0"/>
          <p:nvPr/>
        </p:nvPicPr>
        <p:blipFill rotWithShape="1">
          <a:blip r:embed="rId3">
            <a:alphaModFix/>
          </a:blip>
          <a:srcRect b="0" l="0" r="0" t="0"/>
          <a:stretch/>
        </p:blipFill>
        <p:spPr>
          <a:xfrm>
            <a:off x="6362700" y="-104775"/>
            <a:ext cx="1848971" cy="128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br>
              <a:rPr lang="en-GB"/>
            </a:br>
            <a:r>
              <a:rPr lang="en-GB"/>
              <a:t>Install NodeJS and NPM.</a:t>
            </a:r>
            <a:br>
              <a:rPr lang="en-GB"/>
            </a:br>
            <a:endParaRPr/>
          </a:p>
        </p:txBody>
      </p:sp>
      <p:sp>
        <p:nvSpPr>
          <p:cNvPr id="155" name="Google Shape;155;p9"/>
          <p:cNvSpPr txBox="1"/>
          <p:nvPr>
            <p:ph idx="1" type="body"/>
          </p:nvPr>
        </p:nvSpPr>
        <p:spPr>
          <a:xfrm>
            <a:off x="361950" y="1295401"/>
            <a:ext cx="8582025" cy="170621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rgbClr val="002060"/>
              </a:buClr>
              <a:buSzPct val="100000"/>
              <a:buChar char="•"/>
            </a:pPr>
            <a:r>
              <a:rPr lang="en-GB" sz="2800"/>
              <a:t>Go to https://nodejs.org/en/</a:t>
            </a:r>
            <a:endParaRPr/>
          </a:p>
          <a:p>
            <a:pPr indent="-228600" lvl="0" marL="228600" rtl="0" algn="l">
              <a:lnSpc>
                <a:spcPct val="150000"/>
              </a:lnSpc>
              <a:spcBef>
                <a:spcPts val="1000"/>
              </a:spcBef>
              <a:spcAft>
                <a:spcPts val="0"/>
              </a:spcAft>
              <a:buClr>
                <a:srgbClr val="002060"/>
              </a:buClr>
              <a:buSzPct val="100000"/>
              <a:buChar char="•"/>
            </a:pPr>
            <a:r>
              <a:rPr lang="en-GB" sz="2800"/>
              <a:t>Download the latest version of NodeJS LTS with Administrator privileges.</a:t>
            </a:r>
            <a:endParaRPr sz="2800"/>
          </a:p>
        </p:txBody>
      </p:sp>
      <p:pic>
        <p:nvPicPr>
          <p:cNvPr id="156" name="Google Shape;156;p9"/>
          <p:cNvPicPr preferRelativeResize="0"/>
          <p:nvPr/>
        </p:nvPicPr>
        <p:blipFill rotWithShape="1">
          <a:blip r:embed="rId3">
            <a:alphaModFix/>
          </a:blip>
          <a:srcRect b="0" l="0" r="0" t="0"/>
          <a:stretch/>
        </p:blipFill>
        <p:spPr>
          <a:xfrm>
            <a:off x="1949726" y="3278477"/>
            <a:ext cx="5723283" cy="3219347"/>
          </a:xfrm>
          <a:prstGeom prst="rect">
            <a:avLst/>
          </a:prstGeom>
          <a:noFill/>
          <a:ln>
            <a:noFill/>
          </a:ln>
          <a:effectLst>
            <a:outerShdw blurRad="63500" sx="102000" rotWithShape="0" algn="ctr" sy="102000">
              <a:srgbClr val="000000">
                <a:alpha val="40000"/>
              </a:srgbClr>
            </a:outerShdw>
          </a:effectLst>
        </p:spPr>
      </p:pic>
      <p:pic>
        <p:nvPicPr>
          <p:cNvPr descr="Challenges Monitoring ReactJS Applications - Dotcom-Monitor Web Performance  Blog" id="157" name="Google Shape;157;p9"/>
          <p:cNvPicPr preferRelativeResize="0"/>
          <p:nvPr/>
        </p:nvPicPr>
        <p:blipFill rotWithShape="1">
          <a:blip r:embed="rId4">
            <a:alphaModFix/>
          </a:blip>
          <a:srcRect b="0" l="0" r="0" t="0"/>
          <a:stretch/>
        </p:blipFill>
        <p:spPr>
          <a:xfrm>
            <a:off x="6362700" y="-104775"/>
            <a:ext cx="1848971"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