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sldIdLst>
    <p:sldId id="256" r:id="rId2"/>
    <p:sldId id="263" r:id="rId3"/>
    <p:sldId id="279" r:id="rId4"/>
    <p:sldId id="280" r:id="rId5"/>
    <p:sldId id="258" r:id="rId6"/>
    <p:sldId id="277" r:id="rId7"/>
    <p:sldId id="278" r:id="rId8"/>
    <p:sldId id="286" r:id="rId9"/>
    <p:sldId id="285"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26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73FF"/>
    <a:srgbClr val="002060"/>
    <a:srgbClr val="FAFAFC"/>
    <a:srgbClr val="2A3249"/>
    <a:srgbClr val="626262"/>
    <a:srgbClr val="717171"/>
    <a:srgbClr val="818181"/>
    <a:srgbClr val="828181"/>
    <a:srgbClr val="9F9F9F"/>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snapToGrid="0">
      <p:cViewPr varScale="1">
        <p:scale>
          <a:sx n="64" d="100"/>
          <a:sy n="64" d="100"/>
        </p:scale>
        <p:origin x="79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B1020E-95C3-40E8-9614-082956A53DE9}" type="doc">
      <dgm:prSet loTypeId="urn:microsoft.com/office/officeart/2005/8/layout/vList2" loCatId="list" qsTypeId="urn:microsoft.com/office/officeart/2005/8/quickstyle/simple5" qsCatId="simple" csTypeId="urn:microsoft.com/office/officeart/2005/8/colors/accent1_1" csCatId="accent1"/>
      <dgm:spPr/>
      <dgm:t>
        <a:bodyPr/>
        <a:lstStyle/>
        <a:p>
          <a:endParaRPr lang="en-IN"/>
        </a:p>
      </dgm:t>
    </dgm:pt>
    <dgm:pt modelId="{EF7704D6-E34E-4CEA-9E2A-4E7AC3A38A64}">
      <dgm:prSet custT="1"/>
      <dgm:spPr/>
      <dgm:t>
        <a:bodyPr/>
        <a:lstStyle/>
        <a:p>
          <a:pPr algn="ctr"/>
          <a:r>
            <a:rPr lang="en-US" sz="2800" dirty="0"/>
            <a:t>Install NodeJS and NPM.</a:t>
          </a:r>
          <a:endParaRPr lang="en-IN" sz="2800" dirty="0"/>
        </a:p>
      </dgm:t>
    </dgm:pt>
    <dgm:pt modelId="{AE7E6767-D704-44EC-BC8D-8DDD80E6F961}" type="parTrans" cxnId="{B73BC253-AC88-4BC2-A7F7-D278E356A2E9}">
      <dgm:prSet/>
      <dgm:spPr/>
      <dgm:t>
        <a:bodyPr/>
        <a:lstStyle/>
        <a:p>
          <a:endParaRPr lang="en-IN"/>
        </a:p>
      </dgm:t>
    </dgm:pt>
    <dgm:pt modelId="{D0AF7579-7057-4A1B-9578-BBE9DF513D20}" type="sibTrans" cxnId="{B73BC253-AC88-4BC2-A7F7-D278E356A2E9}">
      <dgm:prSet/>
      <dgm:spPr/>
      <dgm:t>
        <a:bodyPr/>
        <a:lstStyle/>
        <a:p>
          <a:endParaRPr lang="en-IN"/>
        </a:p>
      </dgm:t>
    </dgm:pt>
    <dgm:pt modelId="{B7EA46BB-B90B-4175-BE8D-F8AF0AF09855}">
      <dgm:prSet custT="1"/>
      <dgm:spPr/>
      <dgm:t>
        <a:bodyPr/>
        <a:lstStyle/>
        <a:p>
          <a:pPr algn="ctr"/>
          <a:r>
            <a:rPr lang="en-US" sz="2800" dirty="0"/>
            <a:t>Install Visual Studio Code.</a:t>
          </a:r>
          <a:endParaRPr lang="en-IN" sz="2800" dirty="0"/>
        </a:p>
      </dgm:t>
    </dgm:pt>
    <dgm:pt modelId="{C6172BED-E0CD-4DD0-AECC-0889CBD8C942}" type="parTrans" cxnId="{F9019AFA-33A2-47D1-9F69-0CACF1BB6ED7}">
      <dgm:prSet/>
      <dgm:spPr/>
      <dgm:t>
        <a:bodyPr/>
        <a:lstStyle/>
        <a:p>
          <a:endParaRPr lang="en-IN"/>
        </a:p>
      </dgm:t>
    </dgm:pt>
    <dgm:pt modelId="{73BC504B-236F-4EA8-999A-6C78A321AE51}" type="sibTrans" cxnId="{F9019AFA-33A2-47D1-9F69-0CACF1BB6ED7}">
      <dgm:prSet/>
      <dgm:spPr/>
      <dgm:t>
        <a:bodyPr/>
        <a:lstStyle/>
        <a:p>
          <a:endParaRPr lang="en-IN"/>
        </a:p>
      </dgm:t>
    </dgm:pt>
    <dgm:pt modelId="{F9594E86-5B22-4901-8E69-2AC275A1530B}">
      <dgm:prSet custT="1"/>
      <dgm:spPr/>
      <dgm:t>
        <a:bodyPr/>
        <a:lstStyle/>
        <a:p>
          <a:pPr algn="ctr"/>
          <a:r>
            <a:rPr lang="en-US" sz="2800"/>
            <a:t>Install  React from terminal .</a:t>
          </a:r>
          <a:endParaRPr lang="en-IN" sz="2800"/>
        </a:p>
      </dgm:t>
    </dgm:pt>
    <dgm:pt modelId="{6FDF5C5A-B064-416D-A316-B92966AFBFEA}" type="parTrans" cxnId="{41AD2AE7-F2F0-4B72-95DB-FA3C3FD102D0}">
      <dgm:prSet/>
      <dgm:spPr/>
      <dgm:t>
        <a:bodyPr/>
        <a:lstStyle/>
        <a:p>
          <a:endParaRPr lang="en-IN"/>
        </a:p>
      </dgm:t>
    </dgm:pt>
    <dgm:pt modelId="{C7F2A7F5-B538-4EB4-8F61-5067704D18C5}" type="sibTrans" cxnId="{41AD2AE7-F2F0-4B72-95DB-FA3C3FD102D0}">
      <dgm:prSet/>
      <dgm:spPr/>
      <dgm:t>
        <a:bodyPr/>
        <a:lstStyle/>
        <a:p>
          <a:endParaRPr lang="en-IN"/>
        </a:p>
      </dgm:t>
    </dgm:pt>
    <dgm:pt modelId="{C6A332A3-A58B-47AF-A214-682309D7720D}">
      <dgm:prSet custT="1"/>
      <dgm:spPr/>
      <dgm:t>
        <a:bodyPr/>
        <a:lstStyle/>
        <a:p>
          <a:pPr algn="ctr"/>
          <a:r>
            <a:rPr lang="en-US" sz="2800" dirty="0" err="1"/>
            <a:t>npm</a:t>
          </a:r>
          <a:r>
            <a:rPr lang="en-US" sz="2800" dirty="0"/>
            <a:t> install -g create-react-app</a:t>
          </a:r>
          <a:endParaRPr lang="en-IN" sz="2800" dirty="0"/>
        </a:p>
      </dgm:t>
    </dgm:pt>
    <dgm:pt modelId="{80CAB8D2-33C9-4494-AC4E-839C94901EF8}" type="parTrans" cxnId="{8A93C6BE-EC75-43E9-9884-4010BB3AE491}">
      <dgm:prSet/>
      <dgm:spPr/>
      <dgm:t>
        <a:bodyPr/>
        <a:lstStyle/>
        <a:p>
          <a:endParaRPr lang="en-IN"/>
        </a:p>
      </dgm:t>
    </dgm:pt>
    <dgm:pt modelId="{AF8EE18F-1360-44B6-BB03-CCB90B3D2791}" type="sibTrans" cxnId="{8A93C6BE-EC75-43E9-9884-4010BB3AE491}">
      <dgm:prSet/>
      <dgm:spPr/>
      <dgm:t>
        <a:bodyPr/>
        <a:lstStyle/>
        <a:p>
          <a:endParaRPr lang="en-IN"/>
        </a:p>
      </dgm:t>
    </dgm:pt>
    <dgm:pt modelId="{66E57028-0F00-4AF3-A6C3-08EA293BAFCF}" type="pres">
      <dgm:prSet presAssocID="{7EB1020E-95C3-40E8-9614-082956A53DE9}" presName="linear" presStyleCnt="0">
        <dgm:presLayoutVars>
          <dgm:animLvl val="lvl"/>
          <dgm:resizeHandles val="exact"/>
        </dgm:presLayoutVars>
      </dgm:prSet>
      <dgm:spPr/>
    </dgm:pt>
    <dgm:pt modelId="{D9BFFFC4-BD54-4861-9931-1F96B3C0F44C}" type="pres">
      <dgm:prSet presAssocID="{EF7704D6-E34E-4CEA-9E2A-4E7AC3A38A64}" presName="parentText" presStyleLbl="node1" presStyleIdx="0" presStyleCnt="4">
        <dgm:presLayoutVars>
          <dgm:chMax val="0"/>
          <dgm:bulletEnabled val="1"/>
        </dgm:presLayoutVars>
      </dgm:prSet>
      <dgm:spPr/>
    </dgm:pt>
    <dgm:pt modelId="{F3D8D32A-8891-4145-B130-5286416464A5}" type="pres">
      <dgm:prSet presAssocID="{D0AF7579-7057-4A1B-9578-BBE9DF513D20}" presName="spacer" presStyleCnt="0"/>
      <dgm:spPr/>
    </dgm:pt>
    <dgm:pt modelId="{756035D3-F6BF-4861-82DA-AB96D31E6749}" type="pres">
      <dgm:prSet presAssocID="{B7EA46BB-B90B-4175-BE8D-F8AF0AF09855}" presName="parentText" presStyleLbl="node1" presStyleIdx="1" presStyleCnt="4">
        <dgm:presLayoutVars>
          <dgm:chMax val="0"/>
          <dgm:bulletEnabled val="1"/>
        </dgm:presLayoutVars>
      </dgm:prSet>
      <dgm:spPr/>
    </dgm:pt>
    <dgm:pt modelId="{48E5DDFF-05F6-4842-966C-97C0060C7CF0}" type="pres">
      <dgm:prSet presAssocID="{73BC504B-236F-4EA8-999A-6C78A321AE51}" presName="spacer" presStyleCnt="0"/>
      <dgm:spPr/>
    </dgm:pt>
    <dgm:pt modelId="{0F328EDC-2430-4E15-A414-8CDFD02B232B}" type="pres">
      <dgm:prSet presAssocID="{F9594E86-5B22-4901-8E69-2AC275A1530B}" presName="parentText" presStyleLbl="node1" presStyleIdx="2" presStyleCnt="4">
        <dgm:presLayoutVars>
          <dgm:chMax val="0"/>
          <dgm:bulletEnabled val="1"/>
        </dgm:presLayoutVars>
      </dgm:prSet>
      <dgm:spPr/>
    </dgm:pt>
    <dgm:pt modelId="{7FD23863-7EE2-4689-B45B-732ED85FD4A9}" type="pres">
      <dgm:prSet presAssocID="{C7F2A7F5-B538-4EB4-8F61-5067704D18C5}" presName="spacer" presStyleCnt="0"/>
      <dgm:spPr/>
    </dgm:pt>
    <dgm:pt modelId="{03172A69-DD2C-495F-B80B-D0ED4D4B0B79}" type="pres">
      <dgm:prSet presAssocID="{C6A332A3-A58B-47AF-A214-682309D7720D}" presName="parentText" presStyleLbl="node1" presStyleIdx="3" presStyleCnt="4">
        <dgm:presLayoutVars>
          <dgm:chMax val="0"/>
          <dgm:bulletEnabled val="1"/>
        </dgm:presLayoutVars>
      </dgm:prSet>
      <dgm:spPr/>
    </dgm:pt>
  </dgm:ptLst>
  <dgm:cxnLst>
    <dgm:cxn modelId="{1C08E767-DE5F-47AC-8919-71E1998B8DAA}" type="presOf" srcId="{B7EA46BB-B90B-4175-BE8D-F8AF0AF09855}" destId="{756035D3-F6BF-4861-82DA-AB96D31E6749}" srcOrd="0" destOrd="0" presId="urn:microsoft.com/office/officeart/2005/8/layout/vList2"/>
    <dgm:cxn modelId="{1757B671-1560-425B-B4DB-9DCE7C0CE2F1}" type="presOf" srcId="{F9594E86-5B22-4901-8E69-2AC275A1530B}" destId="{0F328EDC-2430-4E15-A414-8CDFD02B232B}" srcOrd="0" destOrd="0" presId="urn:microsoft.com/office/officeart/2005/8/layout/vList2"/>
    <dgm:cxn modelId="{B73BC253-AC88-4BC2-A7F7-D278E356A2E9}" srcId="{7EB1020E-95C3-40E8-9614-082956A53DE9}" destId="{EF7704D6-E34E-4CEA-9E2A-4E7AC3A38A64}" srcOrd="0" destOrd="0" parTransId="{AE7E6767-D704-44EC-BC8D-8DDD80E6F961}" sibTransId="{D0AF7579-7057-4A1B-9578-BBE9DF513D20}"/>
    <dgm:cxn modelId="{DEE65479-CB85-4632-B80E-3BE4BE36F054}" type="presOf" srcId="{EF7704D6-E34E-4CEA-9E2A-4E7AC3A38A64}" destId="{D9BFFFC4-BD54-4861-9931-1F96B3C0F44C}" srcOrd="0" destOrd="0" presId="urn:microsoft.com/office/officeart/2005/8/layout/vList2"/>
    <dgm:cxn modelId="{3DD5EA7D-031F-45A9-A4F0-10AB15B8F56D}" type="presOf" srcId="{C6A332A3-A58B-47AF-A214-682309D7720D}" destId="{03172A69-DD2C-495F-B80B-D0ED4D4B0B79}" srcOrd="0" destOrd="0" presId="urn:microsoft.com/office/officeart/2005/8/layout/vList2"/>
    <dgm:cxn modelId="{B5CCB4B7-5CA7-4349-A2F7-A7990B342C3E}" type="presOf" srcId="{7EB1020E-95C3-40E8-9614-082956A53DE9}" destId="{66E57028-0F00-4AF3-A6C3-08EA293BAFCF}" srcOrd="0" destOrd="0" presId="urn:microsoft.com/office/officeart/2005/8/layout/vList2"/>
    <dgm:cxn modelId="{8A93C6BE-EC75-43E9-9884-4010BB3AE491}" srcId="{7EB1020E-95C3-40E8-9614-082956A53DE9}" destId="{C6A332A3-A58B-47AF-A214-682309D7720D}" srcOrd="3" destOrd="0" parTransId="{80CAB8D2-33C9-4494-AC4E-839C94901EF8}" sibTransId="{AF8EE18F-1360-44B6-BB03-CCB90B3D2791}"/>
    <dgm:cxn modelId="{41AD2AE7-F2F0-4B72-95DB-FA3C3FD102D0}" srcId="{7EB1020E-95C3-40E8-9614-082956A53DE9}" destId="{F9594E86-5B22-4901-8E69-2AC275A1530B}" srcOrd="2" destOrd="0" parTransId="{6FDF5C5A-B064-416D-A316-B92966AFBFEA}" sibTransId="{C7F2A7F5-B538-4EB4-8F61-5067704D18C5}"/>
    <dgm:cxn modelId="{F9019AFA-33A2-47D1-9F69-0CACF1BB6ED7}" srcId="{7EB1020E-95C3-40E8-9614-082956A53DE9}" destId="{B7EA46BB-B90B-4175-BE8D-F8AF0AF09855}" srcOrd="1" destOrd="0" parTransId="{C6172BED-E0CD-4DD0-AECC-0889CBD8C942}" sibTransId="{73BC504B-236F-4EA8-999A-6C78A321AE51}"/>
    <dgm:cxn modelId="{AF3895A1-AB20-423B-B01C-CA38F26540E0}" type="presParOf" srcId="{66E57028-0F00-4AF3-A6C3-08EA293BAFCF}" destId="{D9BFFFC4-BD54-4861-9931-1F96B3C0F44C}" srcOrd="0" destOrd="0" presId="urn:microsoft.com/office/officeart/2005/8/layout/vList2"/>
    <dgm:cxn modelId="{84383F67-D080-406D-9E3F-8C311B0CF285}" type="presParOf" srcId="{66E57028-0F00-4AF3-A6C3-08EA293BAFCF}" destId="{F3D8D32A-8891-4145-B130-5286416464A5}" srcOrd="1" destOrd="0" presId="urn:microsoft.com/office/officeart/2005/8/layout/vList2"/>
    <dgm:cxn modelId="{353415D9-2737-4130-B44A-BB9EE0D60684}" type="presParOf" srcId="{66E57028-0F00-4AF3-A6C3-08EA293BAFCF}" destId="{756035D3-F6BF-4861-82DA-AB96D31E6749}" srcOrd="2" destOrd="0" presId="urn:microsoft.com/office/officeart/2005/8/layout/vList2"/>
    <dgm:cxn modelId="{49E5558B-0831-4276-AD96-54C4208439EA}" type="presParOf" srcId="{66E57028-0F00-4AF3-A6C3-08EA293BAFCF}" destId="{48E5DDFF-05F6-4842-966C-97C0060C7CF0}" srcOrd="3" destOrd="0" presId="urn:microsoft.com/office/officeart/2005/8/layout/vList2"/>
    <dgm:cxn modelId="{05F82D10-BC44-4617-BE81-B420816B3851}" type="presParOf" srcId="{66E57028-0F00-4AF3-A6C3-08EA293BAFCF}" destId="{0F328EDC-2430-4E15-A414-8CDFD02B232B}" srcOrd="4" destOrd="0" presId="urn:microsoft.com/office/officeart/2005/8/layout/vList2"/>
    <dgm:cxn modelId="{D9D02AD5-82E1-415C-BE34-E4CE15242C11}" type="presParOf" srcId="{66E57028-0F00-4AF3-A6C3-08EA293BAFCF}" destId="{7FD23863-7EE2-4689-B45B-732ED85FD4A9}" srcOrd="5" destOrd="0" presId="urn:microsoft.com/office/officeart/2005/8/layout/vList2"/>
    <dgm:cxn modelId="{05301CA1-4EA5-4AFD-980A-474668B73CB0}" type="presParOf" srcId="{66E57028-0F00-4AF3-A6C3-08EA293BAFCF}" destId="{03172A69-DD2C-495F-B80B-D0ED4D4B0B7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FFFC4-BD54-4861-9931-1F96B3C0F44C}">
      <dsp:nvSpPr>
        <dsp:cNvPr id="0" name=""/>
        <dsp:cNvSpPr/>
      </dsp:nvSpPr>
      <dsp:spPr>
        <a:xfrm>
          <a:off x="0" y="27697"/>
          <a:ext cx="8582025" cy="11980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Install NodeJS and NPM.</a:t>
          </a:r>
          <a:endParaRPr lang="en-IN" sz="2800" kern="1200" dirty="0"/>
        </a:p>
      </dsp:txBody>
      <dsp:txXfrm>
        <a:off x="58485" y="86182"/>
        <a:ext cx="8465055" cy="1081110"/>
      </dsp:txXfrm>
    </dsp:sp>
    <dsp:sp modelId="{756035D3-F6BF-4861-82DA-AB96D31E6749}">
      <dsp:nvSpPr>
        <dsp:cNvPr id="0" name=""/>
        <dsp:cNvSpPr/>
      </dsp:nvSpPr>
      <dsp:spPr>
        <a:xfrm>
          <a:off x="0" y="1410097"/>
          <a:ext cx="8582025" cy="11980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Install Visual Studio Code.</a:t>
          </a:r>
          <a:endParaRPr lang="en-IN" sz="2800" kern="1200" dirty="0"/>
        </a:p>
      </dsp:txBody>
      <dsp:txXfrm>
        <a:off x="58485" y="1468582"/>
        <a:ext cx="8465055" cy="1081110"/>
      </dsp:txXfrm>
    </dsp:sp>
    <dsp:sp modelId="{0F328EDC-2430-4E15-A414-8CDFD02B232B}">
      <dsp:nvSpPr>
        <dsp:cNvPr id="0" name=""/>
        <dsp:cNvSpPr/>
      </dsp:nvSpPr>
      <dsp:spPr>
        <a:xfrm>
          <a:off x="0" y="2792497"/>
          <a:ext cx="8582025" cy="11980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Install  React from terminal .</a:t>
          </a:r>
          <a:endParaRPr lang="en-IN" sz="2800" kern="1200"/>
        </a:p>
      </dsp:txBody>
      <dsp:txXfrm>
        <a:off x="58485" y="2850982"/>
        <a:ext cx="8465055" cy="1081110"/>
      </dsp:txXfrm>
    </dsp:sp>
    <dsp:sp modelId="{03172A69-DD2C-495F-B80B-D0ED4D4B0B79}">
      <dsp:nvSpPr>
        <dsp:cNvPr id="0" name=""/>
        <dsp:cNvSpPr/>
      </dsp:nvSpPr>
      <dsp:spPr>
        <a:xfrm>
          <a:off x="0" y="4174897"/>
          <a:ext cx="8582025" cy="119808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npm</a:t>
          </a:r>
          <a:r>
            <a:rPr lang="en-US" sz="2800" kern="1200" dirty="0"/>
            <a:t> install -g create-react-app</a:t>
          </a:r>
          <a:endParaRPr lang="en-IN" sz="2800" kern="1200" dirty="0"/>
        </a:p>
      </dsp:txBody>
      <dsp:txXfrm>
        <a:off x="58485" y="4233382"/>
        <a:ext cx="8465055" cy="10811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AFAFC"/>
        </a:solidFill>
        <a:effectLst/>
      </p:bgPr>
    </p:bg>
    <p:spTree>
      <p:nvGrpSpPr>
        <p:cNvPr id="1" name=""/>
        <p:cNvGrpSpPr/>
        <p:nvPr/>
      </p:nvGrpSpPr>
      <p:grpSpPr>
        <a:xfrm>
          <a:off x="0" y="0"/>
          <a:ext cx="0" cy="0"/>
          <a:chOff x="0" y="0"/>
          <a:chExt cx="0" cy="0"/>
        </a:xfrm>
      </p:grpSpPr>
      <p:pic>
        <p:nvPicPr>
          <p:cNvPr id="1026" name="Picture 2" descr="Why is Web Technology Important? - Eternal Organizer">
            <a:extLst>
              <a:ext uri="{FF2B5EF4-FFF2-40B4-BE49-F238E27FC236}">
                <a16:creationId xmlns:a16="http://schemas.microsoft.com/office/drawing/2014/main" id="{FE6A40DC-4FB2-4113-9F5D-E94E1CC75DB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7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54530ED-3ABC-4CA3-928E-1F684A4045F1}"/>
              </a:ext>
            </a:extLst>
          </p:cNvPr>
          <p:cNvSpPr/>
          <p:nvPr userDrawn="1"/>
        </p:nvSpPr>
        <p:spPr>
          <a:xfrm>
            <a:off x="-6688" y="0"/>
            <a:ext cx="9144000" cy="6858000"/>
          </a:xfrm>
          <a:prstGeom prst="rect">
            <a:avLst/>
          </a:prstGeom>
          <a:gradFill flip="none" rotWithShape="1">
            <a:gsLst>
              <a:gs pos="96000">
                <a:schemeClr val="accent3">
                  <a:lumMod val="40000"/>
                  <a:lumOff val="60000"/>
                </a:schemeClr>
              </a:gs>
              <a:gs pos="54000">
                <a:schemeClr val="accent2">
                  <a:alpha val="21000"/>
                </a:schemeClr>
              </a:gs>
              <a:gs pos="0">
                <a:schemeClr val="accent1">
                  <a:shade val="100000"/>
                  <a:satMod val="115000"/>
                  <a:alpha val="1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0A6C4426-F526-422B-A269-0DE205FB95AA}"/>
              </a:ext>
            </a:extLst>
          </p:cNvPr>
          <p:cNvSpPr/>
          <p:nvPr userDrawn="1"/>
        </p:nvSpPr>
        <p:spPr>
          <a:xfrm flipH="1" flipV="1">
            <a:off x="1175712" y="6183220"/>
            <a:ext cx="2916000"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9" name="TextBox 28">
            <a:extLst>
              <a:ext uri="{FF2B5EF4-FFF2-40B4-BE49-F238E27FC236}">
                <a16:creationId xmlns:a16="http://schemas.microsoft.com/office/drawing/2014/main" id="{4940EDE8-BC1B-4381-A8D2-CFD8FEBE24BA}"/>
              </a:ext>
            </a:extLst>
          </p:cNvPr>
          <p:cNvSpPr txBox="1"/>
          <p:nvPr userDrawn="1"/>
        </p:nvSpPr>
        <p:spPr>
          <a:xfrm>
            <a:off x="1014186" y="6246925"/>
            <a:ext cx="3122496" cy="430887"/>
          </a:xfrm>
          <a:prstGeom prst="rect">
            <a:avLst/>
          </a:prstGeom>
          <a:noFill/>
        </p:spPr>
        <p:txBody>
          <a:bodyPr wrap="square" rtlCol="0">
            <a:spAutoFit/>
          </a:bodyPr>
          <a:lstStyle/>
          <a:p>
            <a:pPr algn="r"/>
            <a:r>
              <a:rPr lang="en-IN" sz="2200" dirty="0">
                <a:solidFill>
                  <a:srgbClr val="2A3249"/>
                </a:solidFill>
                <a:latin typeface="+mj-lt"/>
              </a:rPr>
              <a:t>Associate Professor</a:t>
            </a:r>
          </a:p>
        </p:txBody>
      </p:sp>
      <p:sp>
        <p:nvSpPr>
          <p:cNvPr id="14" name="TextBox 13">
            <a:extLst>
              <a:ext uri="{FF2B5EF4-FFF2-40B4-BE49-F238E27FC236}">
                <a16:creationId xmlns:a16="http://schemas.microsoft.com/office/drawing/2014/main" id="{B0971C0B-1A93-4B4E-993E-820D30ED512A}"/>
              </a:ext>
            </a:extLst>
          </p:cNvPr>
          <p:cNvSpPr txBox="1"/>
          <p:nvPr userDrawn="1"/>
        </p:nvSpPr>
        <p:spPr>
          <a:xfrm>
            <a:off x="0" y="1037060"/>
            <a:ext cx="3028950" cy="830997"/>
          </a:xfrm>
          <a:prstGeom prst="round1Rect">
            <a:avLst>
              <a:gd name="adj" fmla="val 26743"/>
            </a:avLst>
          </a:prstGeom>
          <a:solidFill>
            <a:schemeClr val="bg1"/>
          </a:solidFill>
          <a:ln w="38100">
            <a:solidFill>
              <a:srgbClr val="2A3249"/>
            </a:solidFill>
          </a:ln>
        </p:spPr>
        <p:txBody>
          <a:bodyPr wrap="square" rtlCol="0">
            <a:spAutoFit/>
          </a:bodyPr>
          <a:lstStyle/>
          <a:p>
            <a:pPr algn="ctr"/>
            <a:r>
              <a:rPr lang="en-IN" sz="4800" dirty="0">
                <a:ln>
                  <a:solidFill>
                    <a:srgbClr val="2A3249"/>
                  </a:solidFill>
                </a:ln>
                <a:solidFill>
                  <a:srgbClr val="2A3249"/>
                </a:solidFill>
                <a:effectLst>
                  <a:innerShdw blurRad="63500" dist="50800">
                    <a:prstClr val="black">
                      <a:alpha val="50000"/>
                    </a:prstClr>
                  </a:innerShdw>
                </a:effectLst>
                <a:latin typeface="+mj-lt"/>
              </a:rPr>
              <a:t>ECAP472</a:t>
            </a:r>
          </a:p>
        </p:txBody>
      </p:sp>
      <p:grpSp>
        <p:nvGrpSpPr>
          <p:cNvPr id="15" name="Group 14">
            <a:extLst>
              <a:ext uri="{FF2B5EF4-FFF2-40B4-BE49-F238E27FC236}">
                <a16:creationId xmlns:a16="http://schemas.microsoft.com/office/drawing/2014/main" id="{123C6166-EB7D-4F8C-8C9E-AF194BB2A7C5}"/>
              </a:ext>
            </a:extLst>
          </p:cNvPr>
          <p:cNvGrpSpPr/>
          <p:nvPr userDrawn="1"/>
        </p:nvGrpSpPr>
        <p:grpSpPr>
          <a:xfrm>
            <a:off x="9542" y="1773019"/>
            <a:ext cx="5251703" cy="1446550"/>
            <a:chOff x="1109436" y="3091879"/>
            <a:chExt cx="4449031" cy="1446550"/>
          </a:xfrm>
        </p:grpSpPr>
        <p:sp>
          <p:nvSpPr>
            <p:cNvPr id="16" name="Rectangle: Single Corner Rounded 15">
              <a:extLst>
                <a:ext uri="{FF2B5EF4-FFF2-40B4-BE49-F238E27FC236}">
                  <a16:creationId xmlns:a16="http://schemas.microsoft.com/office/drawing/2014/main" id="{ED0B0D52-AEAA-42BA-9DEB-639B039D4A13}"/>
                </a:ext>
              </a:extLst>
            </p:cNvPr>
            <p:cNvSpPr/>
            <p:nvPr/>
          </p:nvSpPr>
          <p:spPr>
            <a:xfrm rot="5400000">
              <a:off x="2767547" y="1590638"/>
              <a:ext cx="1132809" cy="4449030"/>
            </a:xfrm>
            <a:prstGeom prst="round1Rect">
              <a:avLst>
                <a:gd name="adj" fmla="val 28439"/>
              </a:avLst>
            </a:prstGeom>
            <a:solidFill>
              <a:srgbClr val="2A324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CE013B92-FFC4-4BAA-8539-4416DBC136CF}"/>
                </a:ext>
              </a:extLst>
            </p:cNvPr>
            <p:cNvSpPr txBox="1"/>
            <p:nvPr/>
          </p:nvSpPr>
          <p:spPr>
            <a:xfrm>
              <a:off x="1109436" y="3091879"/>
              <a:ext cx="4449031" cy="1446550"/>
            </a:xfrm>
            <a:prstGeom prst="rect">
              <a:avLst/>
            </a:prstGeom>
            <a:noFill/>
          </p:spPr>
          <p:txBody>
            <a:bodyPr wrap="square" rtlCol="0" anchor="ctr">
              <a:spAutoFit/>
            </a:bodyPr>
            <a:lstStyle/>
            <a:p>
              <a:pPr algn="ctr"/>
              <a:r>
                <a:rPr lang="en-IN" sz="4400" cap="small" baseline="0" dirty="0">
                  <a:solidFill>
                    <a:schemeClr val="bg1"/>
                  </a:solidFill>
                  <a:effectLst>
                    <a:outerShdw blurRad="38100" dist="38100" dir="2700000" algn="tl">
                      <a:srgbClr val="000000">
                        <a:alpha val="43137"/>
                      </a:srgbClr>
                    </a:outerShdw>
                  </a:effectLst>
                  <a:latin typeface="+mj-lt"/>
                </a:rPr>
                <a:t>Web Technologies</a:t>
              </a:r>
            </a:p>
          </p:txBody>
        </p:sp>
      </p:grpSp>
      <p:grpSp>
        <p:nvGrpSpPr>
          <p:cNvPr id="30" name="Group 29">
            <a:extLst>
              <a:ext uri="{FF2B5EF4-FFF2-40B4-BE49-F238E27FC236}">
                <a16:creationId xmlns:a16="http://schemas.microsoft.com/office/drawing/2014/main" id="{4E18C7C6-1141-4BCA-8E59-D51E0497A04B}"/>
              </a:ext>
            </a:extLst>
          </p:cNvPr>
          <p:cNvGrpSpPr/>
          <p:nvPr userDrawn="1"/>
        </p:nvGrpSpPr>
        <p:grpSpPr>
          <a:xfrm>
            <a:off x="195423" y="5604518"/>
            <a:ext cx="3947738" cy="546850"/>
            <a:chOff x="426720" y="4559594"/>
            <a:chExt cx="4084544" cy="546850"/>
          </a:xfrm>
        </p:grpSpPr>
        <p:sp>
          <p:nvSpPr>
            <p:cNvPr id="31" name="Freeform: Shape 30">
              <a:extLst>
                <a:ext uri="{FF2B5EF4-FFF2-40B4-BE49-F238E27FC236}">
                  <a16:creationId xmlns:a16="http://schemas.microsoft.com/office/drawing/2014/main" id="{19DF2DD6-B8B6-4394-B424-3A07B55F9723}"/>
                </a:ext>
              </a:extLst>
            </p:cNvPr>
            <p:cNvSpPr/>
            <p:nvPr userDrawn="1"/>
          </p:nvSpPr>
          <p:spPr>
            <a:xfrm>
              <a:off x="426720" y="4566444"/>
              <a:ext cx="4084544"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2" name="TextBox 31">
              <a:extLst>
                <a:ext uri="{FF2B5EF4-FFF2-40B4-BE49-F238E27FC236}">
                  <a16:creationId xmlns:a16="http://schemas.microsoft.com/office/drawing/2014/main" id="{65318B09-A2BC-4830-B9B5-F87B346C9629}"/>
                </a:ext>
              </a:extLst>
            </p:cNvPr>
            <p:cNvSpPr txBox="1"/>
            <p:nvPr userDrawn="1"/>
          </p:nvSpPr>
          <p:spPr>
            <a:xfrm>
              <a:off x="426720" y="4559594"/>
              <a:ext cx="3874494" cy="523220"/>
            </a:xfrm>
            <a:prstGeom prst="rect">
              <a:avLst/>
            </a:prstGeom>
            <a:noFill/>
          </p:spPr>
          <p:txBody>
            <a:bodyPr wrap="square" rtlCol="0">
              <a:spAutoFit/>
            </a:bodyPr>
            <a:lstStyle/>
            <a:p>
              <a:r>
                <a:rPr lang="en-IN" sz="2800" dirty="0" err="1">
                  <a:solidFill>
                    <a:schemeClr val="bg1"/>
                  </a:solidFill>
                  <a:effectLst>
                    <a:outerShdw blurRad="38100" dist="38100" dir="2700000" algn="tl">
                      <a:srgbClr val="000000">
                        <a:alpha val="43137"/>
                      </a:srgbClr>
                    </a:outerShdw>
                  </a:effectLst>
                  <a:latin typeface="+mj-lt"/>
                </a:rPr>
                <a:t>Dr.</a:t>
              </a:r>
              <a:r>
                <a:rPr lang="en-IN" sz="2800" dirty="0">
                  <a:solidFill>
                    <a:schemeClr val="bg1"/>
                  </a:solidFill>
                  <a:effectLst>
                    <a:outerShdw blurRad="38100" dist="38100" dir="2700000" algn="tl">
                      <a:srgbClr val="000000">
                        <a:alpha val="43137"/>
                      </a:srgbClr>
                    </a:outerShdw>
                  </a:effectLst>
                  <a:latin typeface="+mj-lt"/>
                </a:rPr>
                <a:t> </a:t>
              </a:r>
              <a:r>
                <a:rPr lang="en-IN" sz="2800" dirty="0" err="1">
                  <a:solidFill>
                    <a:schemeClr val="bg1"/>
                  </a:solidFill>
                  <a:effectLst>
                    <a:outerShdw blurRad="38100" dist="38100" dir="2700000" algn="tl">
                      <a:srgbClr val="000000">
                        <a:alpha val="43137"/>
                      </a:srgbClr>
                    </a:outerShdw>
                  </a:effectLst>
                  <a:latin typeface="+mj-lt"/>
                </a:rPr>
                <a:t>Pritpal</a:t>
              </a:r>
              <a:r>
                <a:rPr lang="en-IN" sz="2800" dirty="0">
                  <a:solidFill>
                    <a:schemeClr val="bg1"/>
                  </a:solidFill>
                  <a:effectLst>
                    <a:outerShdw blurRad="38100" dist="38100" dir="2700000" algn="tl">
                      <a:srgbClr val="000000">
                        <a:alpha val="43137"/>
                      </a:srgbClr>
                    </a:outerShdw>
                  </a:effectLst>
                  <a:latin typeface="+mj-lt"/>
                </a:rPr>
                <a:t> Singh</a:t>
              </a:r>
            </a:p>
          </p:txBody>
        </p:sp>
      </p:grpSp>
    </p:spTree>
    <p:extLst>
      <p:ext uri="{BB962C8B-B14F-4D97-AF65-F5344CB8AC3E}">
        <p14:creationId xmlns:p14="http://schemas.microsoft.com/office/powerpoint/2010/main" val="409888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55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79033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035036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320985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5262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hank You">
    <p:bg>
      <p:bgPr>
        <a:gradFill flip="none" rotWithShape="1">
          <a:gsLst>
            <a:gs pos="56648">
              <a:srgbClr val="25467F"/>
            </a:gs>
            <a:gs pos="100000">
              <a:srgbClr val="4F72A3"/>
            </a:gs>
            <a:gs pos="84000">
              <a:srgbClr val="284982"/>
            </a:gs>
            <a:gs pos="31000">
              <a:srgbClr val="002060"/>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739FE-B2F2-4F18-A226-64C62A085746}"/>
              </a:ext>
            </a:extLst>
          </p:cNvPr>
          <p:cNvSpPr txBox="1"/>
          <p:nvPr userDrawn="1"/>
        </p:nvSpPr>
        <p:spPr>
          <a:xfrm>
            <a:off x="1620711" y="2967335"/>
            <a:ext cx="5902578" cy="923330"/>
          </a:xfrm>
          <a:prstGeom prst="rect">
            <a:avLst/>
          </a:prstGeom>
          <a:noFill/>
        </p:spPr>
        <p:txBody>
          <a:bodyPr wrap="none" rtlCol="0">
            <a:spAutoFit/>
          </a:bodyPr>
          <a:lstStyle/>
          <a:p>
            <a:r>
              <a:rPr lang="en-US" sz="5400" dirty="0">
                <a:solidFill>
                  <a:schemeClr val="bg1"/>
                </a:solidFill>
                <a:latin typeface="+mj-lt"/>
              </a:rPr>
              <a:t>That’s all for now…</a:t>
            </a:r>
          </a:p>
        </p:txBody>
      </p:sp>
    </p:spTree>
    <p:extLst>
      <p:ext uri="{BB962C8B-B14F-4D97-AF65-F5344CB8AC3E}">
        <p14:creationId xmlns:p14="http://schemas.microsoft.com/office/powerpoint/2010/main" val="156992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0"/>
            <a:ext cx="9144000" cy="2171700"/>
          </a:xfrm>
          <a:prstGeom prst="rect">
            <a:avLst/>
          </a:prstGeom>
          <a:gradFill flip="none" rotWithShape="1">
            <a:gsLst>
              <a:gs pos="0">
                <a:schemeClr val="accent5">
                  <a:lumMod val="60000"/>
                  <a:lumOff val="40000"/>
                </a:schemeClr>
              </a:gs>
              <a:gs pos="39000">
                <a:srgbClr val="174B8B"/>
              </a:gs>
              <a:gs pos="78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1200148" y="2886075"/>
            <a:ext cx="7315201" cy="3819525"/>
          </a:xfrm>
        </p:spPr>
        <p:txBody>
          <a:bodyPr/>
          <a:lstStyle>
            <a:lvl1pPr>
              <a:lnSpc>
                <a:spcPct val="150000"/>
              </a:lnSpc>
              <a:buClr>
                <a:srgbClr val="002060"/>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outcome 1</a:t>
            </a:r>
          </a:p>
          <a:p>
            <a:pPr lvl="0"/>
            <a:r>
              <a:rPr lang="en-US" dirty="0"/>
              <a:t>outcome 2</a:t>
            </a:r>
          </a:p>
          <a:p>
            <a:pPr lvl="0"/>
            <a:r>
              <a:rPr lang="en-US" dirty="0"/>
              <a:t>outcome 3</a:t>
            </a:r>
          </a:p>
          <a:p>
            <a:pPr lvl="0"/>
            <a:endParaRPr lang="en-US" dirty="0"/>
          </a:p>
        </p:txBody>
      </p:sp>
      <p:pic>
        <p:nvPicPr>
          <p:cNvPr id="13" name="Graphic 12" descr="Bullseye outline">
            <a:extLst>
              <a:ext uri="{FF2B5EF4-FFF2-40B4-BE49-F238E27FC236}">
                <a16:creationId xmlns:a16="http://schemas.microsoft.com/office/drawing/2014/main" id="{0F3B9253-370A-44CC-8474-0C7FCBCF973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6412" y="38411"/>
            <a:ext cx="2094875" cy="2094875"/>
          </a:xfrm>
          <a:prstGeom prst="rect">
            <a:avLst/>
          </a:prstGeom>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B11982A6-2D52-4584-A559-5808F0A81B65}"/>
              </a:ext>
            </a:extLst>
          </p:cNvPr>
          <p:cNvSpPr txBox="1"/>
          <p:nvPr userDrawn="1"/>
        </p:nvSpPr>
        <p:spPr>
          <a:xfrm>
            <a:off x="628650" y="2267277"/>
            <a:ext cx="7315200" cy="523220"/>
          </a:xfrm>
          <a:prstGeom prst="rect">
            <a:avLst/>
          </a:prstGeom>
          <a:noFill/>
        </p:spPr>
        <p:txBody>
          <a:bodyPr wrap="square" rtlCol="0">
            <a:spAutoFit/>
          </a:bodyPr>
          <a:lstStyle/>
          <a:p>
            <a:r>
              <a:rPr lang="en-US" sz="2800" dirty="0">
                <a:solidFill>
                  <a:srgbClr val="002060"/>
                </a:solidFill>
              </a:rPr>
              <a:t>After this lecture, you will be able to</a:t>
            </a:r>
          </a:p>
        </p:txBody>
      </p:sp>
      <p:sp>
        <p:nvSpPr>
          <p:cNvPr id="6" name="TextBox 5">
            <a:extLst>
              <a:ext uri="{FF2B5EF4-FFF2-40B4-BE49-F238E27FC236}">
                <a16:creationId xmlns:a16="http://schemas.microsoft.com/office/drawing/2014/main" id="{EF6766E5-0F8A-4B64-BCEE-43C991E20C59}"/>
              </a:ext>
            </a:extLst>
          </p:cNvPr>
          <p:cNvSpPr txBox="1"/>
          <p:nvPr userDrawn="1"/>
        </p:nvSpPr>
        <p:spPr>
          <a:xfrm>
            <a:off x="628650" y="317200"/>
            <a:ext cx="2800350" cy="1537299"/>
          </a:xfrm>
          <a:prstGeom prst="rect">
            <a:avLst/>
          </a:prstGeom>
        </p:spPr>
        <p:txBody>
          <a:bodyPr vert="horz" lIns="91440" tIns="45720" rIns="91440" bIns="45720" rtlCol="0" anchor="ctr">
            <a:normAutofit/>
          </a:bodyPr>
          <a:lstStyle>
            <a:lvl1pPr defTabSz="914400">
              <a:lnSpc>
                <a:spcPct val="90000"/>
              </a:lnSpc>
              <a:spcBef>
                <a:spcPct val="0"/>
              </a:spcBef>
              <a:spcAft>
                <a:spcPts val="600"/>
              </a:spcAft>
              <a:buNone/>
              <a:defRPr sz="4400">
                <a:solidFill>
                  <a:srgbClr val="ABF1CF"/>
                </a:solidFill>
                <a:effectLst>
                  <a:outerShdw blurRad="38100" dist="38100" dir="2700000" algn="tl">
                    <a:srgbClr val="000000">
                      <a:alpha val="43137"/>
                    </a:srgbClr>
                  </a:outerShdw>
                </a:effectLst>
                <a:latin typeface="+mj-lt"/>
                <a:ea typeface="+mj-ea"/>
                <a:cs typeface="+mj-cs"/>
              </a:defRPr>
            </a:lvl1pPr>
          </a:lstStyle>
          <a:p>
            <a:pPr lvl="0"/>
            <a:r>
              <a:rPr lang="en-IN" dirty="0"/>
              <a:t>Learning Outcomes</a:t>
            </a:r>
          </a:p>
        </p:txBody>
      </p:sp>
    </p:spTree>
    <p:extLst>
      <p:ext uri="{BB962C8B-B14F-4D97-AF65-F5344CB8AC3E}">
        <p14:creationId xmlns:p14="http://schemas.microsoft.com/office/powerpoint/2010/main" val="205290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61950" y="1"/>
            <a:ext cx="8782050" cy="1041400"/>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a:lstStyle>
            <a:lvl1pPr>
              <a:lnSpc>
                <a:spcPct val="150000"/>
              </a:lnSpc>
              <a:buClr>
                <a:srgbClr val="002060"/>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
        <p:nvSpPr>
          <p:cNvPr id="4" name="Rectangle 3">
            <a:extLst>
              <a:ext uri="{FF2B5EF4-FFF2-40B4-BE49-F238E27FC236}">
                <a16:creationId xmlns:a16="http://schemas.microsoft.com/office/drawing/2014/main" id="{EAE36F85-8E99-4EBD-9152-4375E6B60730}"/>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Tree>
    <p:extLst>
      <p:ext uri="{BB962C8B-B14F-4D97-AF65-F5344CB8AC3E}">
        <p14:creationId xmlns:p14="http://schemas.microsoft.com/office/powerpoint/2010/main" val="298356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5EA833-BDE6-4685-A90E-673325080A8A}"/>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6BD20735-D3B3-49CC-BEA1-5C2A015B23A8}"/>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2" name="Title 1"/>
          <p:cNvSpPr>
            <a:spLocks noGrp="1"/>
          </p:cNvSpPr>
          <p:nvPr>
            <p:ph type="title" hasCustomPrompt="1"/>
          </p:nvPr>
        </p:nvSpPr>
        <p:spPr>
          <a:xfrm>
            <a:off x="361950" y="0"/>
            <a:ext cx="8782050" cy="1032901"/>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vert="horz" lIns="91440" tIns="45720" rIns="91440" bIns="45720" rtlCol="0">
            <a:normAutofit/>
          </a:bodyPr>
          <a:lstStyle>
            <a:lvl1pPr>
              <a:defRPr lang="en-US" sz="2600" dirty="0"/>
            </a:lvl1pPr>
          </a:lstStyle>
          <a:p>
            <a:pPr lvl="0">
              <a:lnSpc>
                <a:spcPct val="150000"/>
              </a:lnSpc>
              <a:buClr>
                <a:srgbClr val="002060"/>
              </a:buClr>
            </a:pPr>
            <a:r>
              <a:rPr lang="en-US" dirty="0"/>
              <a:t>Slide Content</a:t>
            </a:r>
          </a:p>
        </p:txBody>
      </p:sp>
    </p:spTree>
    <p:extLst>
      <p:ext uri="{BB962C8B-B14F-4D97-AF65-F5344CB8AC3E}">
        <p14:creationId xmlns:p14="http://schemas.microsoft.com/office/powerpoint/2010/main" val="347828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76E48-432E-4EB2-9BF4-4B24EE942AA6}" type="datetimeFigureOut">
              <a:rPr lang="en-US" smtClean="0"/>
              <a:t>3/4/2022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7667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76E48-432E-4EB2-9BF4-4B24EE942AA6}" type="datetimeFigureOut">
              <a:rPr lang="en-US" smtClean="0"/>
              <a:t>3/4/2022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95585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76E48-432E-4EB2-9BF4-4B24EE942AA6}" type="datetimeFigureOut">
              <a:rPr lang="en-US" smtClean="0"/>
              <a:t>3/4/2022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3498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76E48-432E-4EB2-9BF4-4B24EE942AA6}" type="datetimeFigureOut">
              <a:rPr lang="en-US" smtClean="0"/>
              <a:t>3/4/2022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95690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7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6E48-432E-4EB2-9BF4-4B24EE942AA6}" type="datetimeFigureOut">
              <a:rPr lang="en-US" smtClean="0"/>
              <a:t>3/4/2022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98E91-5C76-4DC9-AAF3-6C7CF46E3529}" type="slidenum">
              <a:rPr lang="en-US" smtClean="0"/>
              <a:t>‹#›</a:t>
            </a:fld>
            <a:endParaRPr lang="en-US"/>
          </a:p>
        </p:txBody>
      </p:sp>
    </p:spTree>
    <p:extLst>
      <p:ext uri="{BB962C8B-B14F-4D97-AF65-F5344CB8AC3E}">
        <p14:creationId xmlns:p14="http://schemas.microsoft.com/office/powerpoint/2010/main" val="253734255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56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36BC-F369-4155-BB1A-1C9602A2BF01}"/>
              </a:ext>
            </a:extLst>
          </p:cNvPr>
          <p:cNvSpPr>
            <a:spLocks noGrp="1"/>
          </p:cNvSpPr>
          <p:nvPr>
            <p:ph type="title"/>
          </p:nvPr>
        </p:nvSpPr>
        <p:spPr/>
        <p:txBody>
          <a:bodyPr vert="horz" lIns="91440" tIns="45720" rIns="91440" bIns="45720" rtlCol="0" anchor="ctr">
            <a:normAutofit/>
          </a:bodyPr>
          <a:lstStyle/>
          <a:p>
            <a:r>
              <a:rPr lang="en-US" sz="3200" dirty="0"/>
              <a:t>How to use files in public folder in ReactJS ?</a:t>
            </a:r>
            <a:endParaRPr lang="en-GB" sz="3200" dirty="0"/>
          </a:p>
        </p:txBody>
      </p:sp>
      <p:sp>
        <p:nvSpPr>
          <p:cNvPr id="3" name="Content Placeholder 2">
            <a:extLst>
              <a:ext uri="{FF2B5EF4-FFF2-40B4-BE49-F238E27FC236}">
                <a16:creationId xmlns:a16="http://schemas.microsoft.com/office/drawing/2014/main" id="{692074C0-F9C9-4FF9-A8A8-75CA6FB84BCF}"/>
              </a:ext>
            </a:extLst>
          </p:cNvPr>
          <p:cNvSpPr>
            <a:spLocks noGrp="1"/>
          </p:cNvSpPr>
          <p:nvPr>
            <p:ph idx="1"/>
          </p:nvPr>
        </p:nvSpPr>
        <p:spPr/>
        <p:txBody>
          <a:bodyPr/>
          <a:lstStyle/>
          <a:p>
            <a:pPr algn="just"/>
            <a:r>
              <a:rPr lang="en-US" dirty="0"/>
              <a:t>The public folder contains static files such as index.html, JavaScript library files, images, and other assets, etc. </a:t>
            </a:r>
            <a:r>
              <a:rPr lang="en-US" dirty="0">
                <a:solidFill>
                  <a:srgbClr val="FF0000"/>
                </a:solidFill>
              </a:rPr>
              <a:t>which you don’t want to be processed by webpack. Files in this folder are copied and pasted as they are directly into the build folder. </a:t>
            </a:r>
            <a:r>
              <a:rPr lang="en-US" dirty="0"/>
              <a:t>Only files inside the `public` folder can be referenced from the HTML.</a:t>
            </a:r>
            <a:endParaRPr lang="en-GB" dirty="0"/>
          </a:p>
        </p:txBody>
      </p:sp>
    </p:spTree>
    <p:extLst>
      <p:ext uri="{BB962C8B-B14F-4D97-AF65-F5344CB8AC3E}">
        <p14:creationId xmlns:p14="http://schemas.microsoft.com/office/powerpoint/2010/main" val="2420009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78FC-151A-4B4B-B5F3-F4D44536D36C}"/>
              </a:ext>
            </a:extLst>
          </p:cNvPr>
          <p:cNvSpPr>
            <a:spLocks noGrp="1"/>
          </p:cNvSpPr>
          <p:nvPr>
            <p:ph type="title"/>
          </p:nvPr>
        </p:nvSpPr>
        <p:spPr/>
        <p:txBody>
          <a:bodyPr vert="horz" lIns="91440" tIns="45720" rIns="91440" bIns="45720" rtlCol="0" anchor="ctr">
            <a:normAutofit/>
          </a:bodyPr>
          <a:lstStyle/>
          <a:p>
            <a:r>
              <a:rPr lang="en-GB" sz="3200" dirty="0"/>
              <a:t>React folder structure </a:t>
            </a:r>
          </a:p>
        </p:txBody>
      </p:sp>
      <p:pic>
        <p:nvPicPr>
          <p:cNvPr id="4" name="Content Placeholder 3">
            <a:extLst>
              <a:ext uri="{FF2B5EF4-FFF2-40B4-BE49-F238E27FC236}">
                <a16:creationId xmlns:a16="http://schemas.microsoft.com/office/drawing/2014/main" id="{55DACAB8-8008-48EF-B344-7B078C4B26C7}"/>
              </a:ext>
            </a:extLst>
          </p:cNvPr>
          <p:cNvPicPr>
            <a:picLocks noGrp="1" noChangeAspect="1"/>
          </p:cNvPicPr>
          <p:nvPr>
            <p:ph idx="1"/>
          </p:nvPr>
        </p:nvPicPr>
        <p:blipFill>
          <a:blip r:embed="rId2"/>
          <a:stretch>
            <a:fillRect/>
          </a:stretch>
        </p:blipFill>
        <p:spPr>
          <a:xfrm>
            <a:off x="2619375" y="1453679"/>
            <a:ext cx="3905250" cy="5048563"/>
          </a:xfrm>
          <a:prstGeom prst="rect">
            <a:avLst/>
          </a:prstGeom>
          <a:ln w="127000">
            <a:solidFill>
              <a:schemeClr val="bg1"/>
            </a:solidFill>
          </a:ln>
          <a:effectLst>
            <a:outerShdw blurRad="114300" dist="38100" dir="2700000" sx="102000" sy="102000" algn="tl" rotWithShape="0">
              <a:prstClr val="black">
                <a:alpha val="39000"/>
              </a:prstClr>
            </a:outerShdw>
          </a:effectLst>
        </p:spPr>
      </p:pic>
      <p:pic>
        <p:nvPicPr>
          <p:cNvPr id="6" name="Picture 2" descr="Challenges Monitoring ReactJS Applications - Dotcom-Monitor Web Performance  Blog">
            <a:extLst>
              <a:ext uri="{FF2B5EF4-FFF2-40B4-BE49-F238E27FC236}">
                <a16:creationId xmlns:a16="http://schemas.microsoft.com/office/drawing/2014/main" id="{E9A189DB-C95E-473F-AC2F-D79B4D2CF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974" y="0"/>
            <a:ext cx="1484026" cy="10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345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FEA5-F944-489F-BAEA-4139EACF2666}"/>
              </a:ext>
            </a:extLst>
          </p:cNvPr>
          <p:cNvSpPr>
            <a:spLocks noGrp="1"/>
          </p:cNvSpPr>
          <p:nvPr>
            <p:ph type="title"/>
          </p:nvPr>
        </p:nvSpPr>
        <p:spPr/>
        <p:txBody>
          <a:bodyPr vert="horz" lIns="91440" tIns="45720" rIns="91440" bIns="45720" rtlCol="0" anchor="ctr">
            <a:normAutofit/>
          </a:bodyPr>
          <a:lstStyle/>
          <a:p>
            <a:r>
              <a:rPr lang="en-US" sz="3200" dirty="0"/>
              <a:t>After creating a React application</a:t>
            </a:r>
            <a:endParaRPr lang="en-GB" sz="3200" dirty="0"/>
          </a:p>
        </p:txBody>
      </p:sp>
      <p:sp>
        <p:nvSpPr>
          <p:cNvPr id="3" name="Content Placeholder 2">
            <a:extLst>
              <a:ext uri="{FF2B5EF4-FFF2-40B4-BE49-F238E27FC236}">
                <a16:creationId xmlns:a16="http://schemas.microsoft.com/office/drawing/2014/main" id="{716CFFA8-4167-4650-9B42-6C683ACF5C8A}"/>
              </a:ext>
            </a:extLst>
          </p:cNvPr>
          <p:cNvSpPr>
            <a:spLocks noGrp="1"/>
          </p:cNvSpPr>
          <p:nvPr>
            <p:ph idx="1"/>
          </p:nvPr>
        </p:nvSpPr>
        <p:spPr/>
        <p:txBody>
          <a:bodyPr>
            <a:normAutofit fontScale="85000" lnSpcReduction="10000"/>
          </a:bodyPr>
          <a:lstStyle/>
          <a:p>
            <a:pPr algn="just"/>
            <a:r>
              <a:rPr lang="en-US" dirty="0"/>
              <a:t>After creating a React application, we will notice that in Terminal, it provides quick tips or commands that will help in executing the React application. For example :-</a:t>
            </a:r>
          </a:p>
          <a:p>
            <a:pPr algn="just"/>
            <a:r>
              <a:rPr lang="en-US" dirty="0" err="1">
                <a:solidFill>
                  <a:srgbClr val="FF0000"/>
                </a:solidFill>
              </a:rPr>
              <a:t>npm</a:t>
            </a:r>
            <a:r>
              <a:rPr lang="en-US" dirty="0">
                <a:solidFill>
                  <a:srgbClr val="FF0000"/>
                </a:solidFill>
              </a:rPr>
              <a:t> start - This command will start the development server.</a:t>
            </a:r>
          </a:p>
          <a:p>
            <a:pPr algn="just"/>
            <a:r>
              <a:rPr lang="en-US" dirty="0" err="1">
                <a:solidFill>
                  <a:srgbClr val="FF0000"/>
                </a:solidFill>
              </a:rPr>
              <a:t>npm</a:t>
            </a:r>
            <a:r>
              <a:rPr lang="en-US" dirty="0">
                <a:solidFill>
                  <a:srgbClr val="FF0000"/>
                </a:solidFill>
              </a:rPr>
              <a:t> run build - Bundles the app into static files for production.</a:t>
            </a:r>
          </a:p>
          <a:p>
            <a:pPr algn="just"/>
            <a:r>
              <a:rPr lang="en-US" dirty="0" err="1">
                <a:solidFill>
                  <a:srgbClr val="FF0000"/>
                </a:solidFill>
              </a:rPr>
              <a:t>npm</a:t>
            </a:r>
            <a:r>
              <a:rPr lang="en-US" dirty="0">
                <a:solidFill>
                  <a:srgbClr val="FF0000"/>
                </a:solidFill>
              </a:rPr>
              <a:t> test - starts the test runner.</a:t>
            </a:r>
          </a:p>
          <a:p>
            <a:pPr algn="just"/>
            <a:r>
              <a:rPr lang="en-US" dirty="0" err="1"/>
              <a:t>npm</a:t>
            </a:r>
            <a:r>
              <a:rPr lang="en-US" dirty="0"/>
              <a:t> run object - Removes this tool and copies build dependencies, configuration files, and scripts into the app directory. If you do this, you can’t go back!</a:t>
            </a: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B6AB2000-CF40-4C2F-86C3-6408B5D87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974" y="0"/>
            <a:ext cx="1484026" cy="10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775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A403-C75E-4FD8-B09A-2BD6703E8E5C}"/>
              </a:ext>
            </a:extLst>
          </p:cNvPr>
          <p:cNvSpPr>
            <a:spLocks noGrp="1"/>
          </p:cNvSpPr>
          <p:nvPr>
            <p:ph type="title"/>
          </p:nvPr>
        </p:nvSpPr>
        <p:spPr/>
        <p:txBody>
          <a:bodyPr vert="horz" lIns="91440" tIns="45720" rIns="91440" bIns="45720" rtlCol="0" anchor="ctr">
            <a:normAutofit/>
          </a:bodyPr>
          <a:lstStyle/>
          <a:p>
            <a:r>
              <a:rPr lang="en-GB" sz="3200" dirty="0"/>
              <a:t>Folder Structure</a:t>
            </a:r>
          </a:p>
        </p:txBody>
      </p:sp>
      <p:pic>
        <p:nvPicPr>
          <p:cNvPr id="4" name="Content Placeholder 3">
            <a:extLst>
              <a:ext uri="{FF2B5EF4-FFF2-40B4-BE49-F238E27FC236}">
                <a16:creationId xmlns:a16="http://schemas.microsoft.com/office/drawing/2014/main" id="{BA7D0D05-E497-483F-A3B6-24376B1E105C}"/>
              </a:ext>
            </a:extLst>
          </p:cNvPr>
          <p:cNvPicPr>
            <a:picLocks noGrp="1" noChangeAspect="1"/>
          </p:cNvPicPr>
          <p:nvPr>
            <p:ph idx="1"/>
          </p:nvPr>
        </p:nvPicPr>
        <p:blipFill>
          <a:blip r:embed="rId2"/>
          <a:stretch>
            <a:fillRect/>
          </a:stretch>
        </p:blipFill>
        <p:spPr>
          <a:xfrm>
            <a:off x="3214687" y="2251907"/>
            <a:ext cx="2714625" cy="4292356"/>
          </a:xfrm>
          <a:prstGeom prst="rect">
            <a:avLst/>
          </a:prstGeom>
          <a:ln w="127000">
            <a:solidFill>
              <a:schemeClr val="bg1"/>
            </a:solidFill>
          </a:ln>
          <a:effectLst>
            <a:outerShdw blurRad="114300" dist="38100" dir="2700000" sx="102000" sy="102000" algn="tl" rotWithShape="0">
              <a:prstClr val="black">
                <a:alpha val="39000"/>
              </a:prstClr>
            </a:outerShdw>
          </a:effectLst>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747B7A78-4976-4254-B289-B0D92B665A33}"/>
              </a:ext>
            </a:extLst>
          </p:cNvPr>
          <p:cNvSpPr txBox="1"/>
          <p:nvPr/>
        </p:nvSpPr>
        <p:spPr>
          <a:xfrm>
            <a:off x="361950" y="1203536"/>
            <a:ext cx="8377316" cy="830997"/>
          </a:xfrm>
          <a:prstGeom prst="rect">
            <a:avLst/>
          </a:prstGeom>
          <a:noFill/>
        </p:spPr>
        <p:txBody>
          <a:bodyPr wrap="square">
            <a:spAutoFit/>
          </a:bodyPr>
          <a:lstStyle/>
          <a:p>
            <a:pPr algn="ctr"/>
            <a:r>
              <a:rPr lang="en-US" sz="2400" b="0" i="0" dirty="0">
                <a:effectLst/>
              </a:rPr>
              <a:t>The React application automatically creates required folders, as shown below.</a:t>
            </a:r>
            <a:endParaRPr lang="en-GB" sz="2400" dirty="0"/>
          </a:p>
        </p:txBody>
      </p:sp>
      <p:pic>
        <p:nvPicPr>
          <p:cNvPr id="7" name="Picture 2" descr="Challenges Monitoring ReactJS Applications - Dotcom-Monitor Web Performance  Blog">
            <a:extLst>
              <a:ext uri="{FF2B5EF4-FFF2-40B4-BE49-F238E27FC236}">
                <a16:creationId xmlns:a16="http://schemas.microsoft.com/office/drawing/2014/main" id="{D1ECE34B-0E9E-4FE8-889D-EB336E7EA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974" y="0"/>
            <a:ext cx="1484026" cy="10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057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E896-4442-4367-A16E-D393D11C8D61}"/>
              </a:ext>
            </a:extLst>
          </p:cNvPr>
          <p:cNvSpPr>
            <a:spLocks noGrp="1"/>
          </p:cNvSpPr>
          <p:nvPr>
            <p:ph type="title"/>
          </p:nvPr>
        </p:nvSpPr>
        <p:spPr/>
        <p:txBody>
          <a:bodyPr vert="horz" lIns="91440" tIns="45720" rIns="91440" bIns="45720" rtlCol="0" anchor="ctr">
            <a:normAutofit/>
          </a:bodyPr>
          <a:lstStyle/>
          <a:p>
            <a:r>
              <a:rPr lang="en-GB" sz="3200" dirty="0"/>
              <a:t>.</a:t>
            </a:r>
            <a:r>
              <a:rPr lang="en-GB" sz="3200" dirty="0" err="1"/>
              <a:t>gitignore</a:t>
            </a:r>
            <a:endParaRPr lang="en-GB" sz="3200" dirty="0"/>
          </a:p>
        </p:txBody>
      </p:sp>
      <p:sp>
        <p:nvSpPr>
          <p:cNvPr id="3" name="Content Placeholder 2">
            <a:extLst>
              <a:ext uri="{FF2B5EF4-FFF2-40B4-BE49-F238E27FC236}">
                <a16:creationId xmlns:a16="http://schemas.microsoft.com/office/drawing/2014/main" id="{503B0DE0-E79C-4BAC-B9E6-B2A0FE9BF752}"/>
              </a:ext>
            </a:extLst>
          </p:cNvPr>
          <p:cNvSpPr>
            <a:spLocks noGrp="1"/>
          </p:cNvSpPr>
          <p:nvPr>
            <p:ph idx="1"/>
          </p:nvPr>
        </p:nvSpPr>
        <p:spPr>
          <a:xfrm>
            <a:off x="361950" y="1220450"/>
            <a:ext cx="8582025" cy="5400675"/>
          </a:xfrm>
        </p:spPr>
        <p:txBody>
          <a:bodyPr>
            <a:normAutofit/>
          </a:bodyPr>
          <a:lstStyle/>
          <a:p>
            <a:pPr algn="just"/>
            <a:r>
              <a:rPr lang="en-US" sz="2400" dirty="0"/>
              <a:t>.</a:t>
            </a:r>
            <a:r>
              <a:rPr lang="en-US" sz="2400" dirty="0" err="1"/>
              <a:t>gitignore</a:t>
            </a:r>
            <a:r>
              <a:rPr lang="en-US" sz="2400" dirty="0"/>
              <a:t> - This file is the standard file which is used by source control tool git to identify which files and folders are need to be ignored while committing the code. </a:t>
            </a:r>
            <a:r>
              <a:rPr lang="en-US" sz="2400" dirty="0">
                <a:solidFill>
                  <a:srgbClr val="FF0000"/>
                </a:solidFill>
              </a:rPr>
              <a:t>Until and unless this file exists, the create-react-app command will not create a git repo in this folder</a:t>
            </a:r>
            <a:r>
              <a:rPr lang="en-US" sz="2400" dirty="0"/>
              <a:t>.</a:t>
            </a:r>
            <a:endParaRPr lang="en-GB" sz="2400" dirty="0"/>
          </a:p>
        </p:txBody>
      </p:sp>
      <p:pic>
        <p:nvPicPr>
          <p:cNvPr id="4" name="Picture 3">
            <a:extLst>
              <a:ext uri="{FF2B5EF4-FFF2-40B4-BE49-F238E27FC236}">
                <a16:creationId xmlns:a16="http://schemas.microsoft.com/office/drawing/2014/main" id="{CEF2BD87-2E5C-4800-B9D8-91F09F9ED96E}"/>
              </a:ext>
            </a:extLst>
          </p:cNvPr>
          <p:cNvPicPr>
            <a:picLocks noChangeAspect="1"/>
          </p:cNvPicPr>
          <p:nvPr/>
        </p:nvPicPr>
        <p:blipFill>
          <a:blip r:embed="rId2"/>
          <a:stretch>
            <a:fillRect/>
          </a:stretch>
        </p:blipFill>
        <p:spPr>
          <a:xfrm>
            <a:off x="2781300" y="4202600"/>
            <a:ext cx="3581400" cy="2433515"/>
          </a:xfrm>
          <a:prstGeom prst="rect">
            <a:avLst/>
          </a:prstGeom>
          <a:ln w="57150">
            <a:solidFill>
              <a:schemeClr val="bg1"/>
            </a:solidFill>
          </a:ln>
          <a:effectLst>
            <a:outerShdw blurRad="114300" dist="38100" dir="2700000" sx="102000" sy="102000" algn="tl" rotWithShape="0">
              <a:prstClr val="black">
                <a:alpha val="39000"/>
              </a:prstClr>
            </a:outerShdw>
          </a:effectLst>
        </p:spPr>
      </p:pic>
      <p:pic>
        <p:nvPicPr>
          <p:cNvPr id="15" name="Picture 2" descr="Challenges Monitoring ReactJS Applications - Dotcom-Monitor Web Performance  Blog">
            <a:extLst>
              <a:ext uri="{FF2B5EF4-FFF2-40B4-BE49-F238E27FC236}">
                <a16:creationId xmlns:a16="http://schemas.microsoft.com/office/drawing/2014/main" id="{69ED9892-CCC8-4FC2-B82B-0E619D5E8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974" y="0"/>
            <a:ext cx="1484026" cy="10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601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E74C-C729-4841-8794-BB2BDDB84A78}"/>
              </a:ext>
            </a:extLst>
          </p:cNvPr>
          <p:cNvSpPr>
            <a:spLocks noGrp="1"/>
          </p:cNvSpPr>
          <p:nvPr>
            <p:ph type="title"/>
          </p:nvPr>
        </p:nvSpPr>
        <p:spPr/>
        <p:txBody>
          <a:bodyPr vert="horz" lIns="91440" tIns="45720" rIns="91440" bIns="45720" rtlCol="0" anchor="ctr">
            <a:normAutofit/>
          </a:bodyPr>
          <a:lstStyle/>
          <a:p>
            <a:r>
              <a:rPr lang="en-GB" sz="3200" dirty="0" err="1"/>
              <a:t>package.json</a:t>
            </a:r>
            <a:r>
              <a:rPr lang="en-GB" sz="3200" dirty="0"/>
              <a:t> </a:t>
            </a:r>
          </a:p>
        </p:txBody>
      </p:sp>
      <p:sp>
        <p:nvSpPr>
          <p:cNvPr id="3" name="Content Placeholder 2">
            <a:extLst>
              <a:ext uri="{FF2B5EF4-FFF2-40B4-BE49-F238E27FC236}">
                <a16:creationId xmlns:a16="http://schemas.microsoft.com/office/drawing/2014/main" id="{A5979752-3117-40A2-9269-DA1A9E3C83A5}"/>
              </a:ext>
            </a:extLst>
          </p:cNvPr>
          <p:cNvSpPr>
            <a:spLocks noGrp="1"/>
          </p:cNvSpPr>
          <p:nvPr>
            <p:ph idx="1"/>
          </p:nvPr>
        </p:nvSpPr>
        <p:spPr/>
        <p:txBody>
          <a:bodyPr/>
          <a:lstStyle/>
          <a:p>
            <a:pPr algn="just"/>
            <a:r>
              <a:rPr lang="en-US" dirty="0" err="1"/>
              <a:t>package.json</a:t>
            </a:r>
            <a:r>
              <a:rPr lang="en-US" dirty="0"/>
              <a:t> – This file contains dependencies and scripts required for the project.</a:t>
            </a:r>
            <a:endParaRPr lang="en-GB" dirty="0"/>
          </a:p>
        </p:txBody>
      </p:sp>
      <p:pic>
        <p:nvPicPr>
          <p:cNvPr id="4" name="Picture 3">
            <a:extLst>
              <a:ext uri="{FF2B5EF4-FFF2-40B4-BE49-F238E27FC236}">
                <a16:creationId xmlns:a16="http://schemas.microsoft.com/office/drawing/2014/main" id="{B0F06A61-F010-4B40-929B-B838EACBBE56}"/>
              </a:ext>
            </a:extLst>
          </p:cNvPr>
          <p:cNvPicPr>
            <a:picLocks noChangeAspect="1"/>
          </p:cNvPicPr>
          <p:nvPr/>
        </p:nvPicPr>
        <p:blipFill>
          <a:blip r:embed="rId2"/>
          <a:stretch>
            <a:fillRect/>
          </a:stretch>
        </p:blipFill>
        <p:spPr>
          <a:xfrm>
            <a:off x="2852829" y="2819245"/>
            <a:ext cx="3438342" cy="3709987"/>
          </a:xfrm>
          <a:prstGeom prst="rect">
            <a:avLst/>
          </a:prstGeom>
          <a:ln w="57150">
            <a:solidFill>
              <a:schemeClr val="bg1"/>
            </a:solidFill>
          </a:ln>
          <a:effectLst>
            <a:outerShdw blurRad="114300" dist="38100" dir="2700000" sx="102000" sy="102000" algn="tl" rotWithShape="0">
              <a:prstClr val="black">
                <a:alpha val="39000"/>
              </a:prstClr>
            </a:outerShdw>
          </a:effectLst>
        </p:spPr>
      </p:pic>
      <p:pic>
        <p:nvPicPr>
          <p:cNvPr id="6" name="Picture 2" descr="Challenges Monitoring ReactJS Applications - Dotcom-Monitor Web Performance  Blog">
            <a:extLst>
              <a:ext uri="{FF2B5EF4-FFF2-40B4-BE49-F238E27FC236}">
                <a16:creationId xmlns:a16="http://schemas.microsoft.com/office/drawing/2014/main" id="{2EDA5B26-7E28-4493-B472-48560768B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974" y="0"/>
            <a:ext cx="1484026" cy="10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359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96FC-B162-4842-BD14-4E53628DFF05}"/>
              </a:ext>
            </a:extLst>
          </p:cNvPr>
          <p:cNvSpPr>
            <a:spLocks noGrp="1"/>
          </p:cNvSpPr>
          <p:nvPr>
            <p:ph type="title"/>
          </p:nvPr>
        </p:nvSpPr>
        <p:spPr/>
        <p:txBody>
          <a:bodyPr vert="horz" lIns="91440" tIns="45720" rIns="91440" bIns="45720" rtlCol="0" anchor="ctr">
            <a:normAutofit/>
          </a:bodyPr>
          <a:lstStyle/>
          <a:p>
            <a:r>
              <a:rPr lang="en-GB" sz="3200" dirty="0" err="1"/>
              <a:t>Package.json</a:t>
            </a:r>
            <a:r>
              <a:rPr lang="en-GB" sz="3200" dirty="0"/>
              <a:t> </a:t>
            </a:r>
            <a:r>
              <a:rPr lang="en-US" sz="3200" dirty="0"/>
              <a:t>: contains all settings for React applications</a:t>
            </a:r>
            <a:endParaRPr lang="en-GB" sz="3200" dirty="0"/>
          </a:p>
        </p:txBody>
      </p:sp>
      <p:sp>
        <p:nvSpPr>
          <p:cNvPr id="3" name="Content Placeholder 2">
            <a:extLst>
              <a:ext uri="{FF2B5EF4-FFF2-40B4-BE49-F238E27FC236}">
                <a16:creationId xmlns:a16="http://schemas.microsoft.com/office/drawing/2014/main" id="{4B56DA97-39AB-4215-93C3-1509A26F1689}"/>
              </a:ext>
            </a:extLst>
          </p:cNvPr>
          <p:cNvSpPr>
            <a:spLocks noGrp="1"/>
          </p:cNvSpPr>
          <p:nvPr>
            <p:ph idx="1"/>
          </p:nvPr>
        </p:nvSpPr>
        <p:spPr/>
        <p:txBody>
          <a:bodyPr>
            <a:normAutofit lnSpcReduction="10000"/>
          </a:bodyPr>
          <a:lstStyle/>
          <a:p>
            <a:pPr algn="just">
              <a:lnSpc>
                <a:spcPct val="160000"/>
              </a:lnSpc>
            </a:pPr>
            <a:r>
              <a:rPr lang="en-US" dirty="0"/>
              <a:t>name - points to name of your app.</a:t>
            </a:r>
          </a:p>
          <a:p>
            <a:pPr algn="just">
              <a:lnSpc>
                <a:spcPct val="160000"/>
              </a:lnSpc>
            </a:pPr>
            <a:r>
              <a:rPr lang="en-US" dirty="0"/>
              <a:t>version - refers to the current version that the application is using.</a:t>
            </a:r>
          </a:p>
          <a:p>
            <a:pPr algn="just">
              <a:lnSpc>
                <a:spcPct val="160000"/>
              </a:lnSpc>
            </a:pPr>
            <a:r>
              <a:rPr lang="en-US" dirty="0"/>
              <a:t>“</a:t>
            </a:r>
            <a:r>
              <a:rPr lang="en-US" dirty="0">
                <a:solidFill>
                  <a:srgbClr val="FF0000"/>
                </a:solidFill>
              </a:rPr>
              <a:t>private”: true - is a foolproof setting which avoids accidentally publishing of your react app as a public package in </a:t>
            </a:r>
            <a:r>
              <a:rPr lang="en-US" dirty="0" err="1">
                <a:solidFill>
                  <a:srgbClr val="FF0000"/>
                </a:solidFill>
              </a:rPr>
              <a:t>npm</a:t>
            </a:r>
            <a:r>
              <a:rPr lang="en-US" dirty="0">
                <a:solidFill>
                  <a:srgbClr val="FF0000"/>
                </a:solidFill>
              </a:rPr>
              <a:t> ecosystem.</a:t>
            </a:r>
          </a:p>
          <a:p>
            <a:pPr algn="just">
              <a:lnSpc>
                <a:spcPct val="160000"/>
              </a:lnSpc>
            </a:pPr>
            <a:r>
              <a:rPr lang="en-US" dirty="0"/>
              <a:t>Dependencies will contain all required node modules and versions required for the application. </a:t>
            </a:r>
            <a:endParaRPr lang="en-GB" dirty="0"/>
          </a:p>
        </p:txBody>
      </p:sp>
    </p:spTree>
    <p:extLst>
      <p:ext uri="{BB962C8B-B14F-4D97-AF65-F5344CB8AC3E}">
        <p14:creationId xmlns:p14="http://schemas.microsoft.com/office/powerpoint/2010/main" val="1774264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4FBCA-3254-4969-8DAD-D9E5FAFF209C}"/>
              </a:ext>
            </a:extLst>
          </p:cNvPr>
          <p:cNvSpPr>
            <a:spLocks noGrp="1"/>
          </p:cNvSpPr>
          <p:nvPr>
            <p:ph type="title"/>
          </p:nvPr>
        </p:nvSpPr>
        <p:spPr/>
        <p:txBody>
          <a:bodyPr vert="horz" lIns="91440" tIns="45720" rIns="91440" bIns="45720" rtlCol="0" anchor="ctr">
            <a:normAutofit/>
          </a:bodyPr>
          <a:lstStyle/>
          <a:p>
            <a:r>
              <a:rPr lang="en-GB" sz="3200" dirty="0"/>
              <a:t>package-</a:t>
            </a:r>
            <a:r>
              <a:rPr lang="en-GB" sz="3200" dirty="0" err="1"/>
              <a:t>lock.json</a:t>
            </a:r>
            <a:r>
              <a:rPr lang="en-GB" sz="3200" dirty="0"/>
              <a:t> </a:t>
            </a:r>
          </a:p>
        </p:txBody>
      </p:sp>
      <p:sp>
        <p:nvSpPr>
          <p:cNvPr id="3" name="Content Placeholder 2">
            <a:extLst>
              <a:ext uri="{FF2B5EF4-FFF2-40B4-BE49-F238E27FC236}">
                <a16:creationId xmlns:a16="http://schemas.microsoft.com/office/drawing/2014/main" id="{16A30CF4-FB16-4E5C-8881-9A1B5EF6EECF}"/>
              </a:ext>
            </a:extLst>
          </p:cNvPr>
          <p:cNvSpPr>
            <a:spLocks noGrp="1"/>
          </p:cNvSpPr>
          <p:nvPr>
            <p:ph idx="1"/>
          </p:nvPr>
        </p:nvSpPr>
        <p:spPr/>
        <p:txBody>
          <a:bodyPr/>
          <a:lstStyle/>
          <a:p>
            <a:pPr algn="just"/>
            <a:r>
              <a:rPr lang="en-US" dirty="0">
                <a:solidFill>
                  <a:srgbClr val="FF0000"/>
                </a:solidFill>
              </a:rPr>
              <a:t>package-</a:t>
            </a:r>
            <a:r>
              <a:rPr lang="en-US" dirty="0" err="1">
                <a:solidFill>
                  <a:srgbClr val="FF0000"/>
                </a:solidFill>
              </a:rPr>
              <a:t>lock.json</a:t>
            </a:r>
            <a:r>
              <a:rPr lang="en-US" dirty="0">
                <a:solidFill>
                  <a:srgbClr val="FF0000"/>
                </a:solidFill>
              </a:rPr>
              <a:t> contain exact dependency tree to be installed in /</a:t>
            </a:r>
            <a:r>
              <a:rPr lang="en-US" dirty="0" err="1">
                <a:solidFill>
                  <a:srgbClr val="FF0000"/>
                </a:solidFill>
              </a:rPr>
              <a:t>node_modules</a:t>
            </a:r>
            <a:r>
              <a:rPr lang="en-US" dirty="0"/>
              <a:t>. It helps while a team is working on private apps to ensure that they are working on the same version of dependencies and sub-dependencies. It also maintains a history of changes done in </a:t>
            </a:r>
            <a:r>
              <a:rPr lang="en-US" dirty="0" err="1"/>
              <a:t>package.json</a:t>
            </a:r>
            <a:r>
              <a:rPr lang="en-US" dirty="0"/>
              <a:t> so, that at any point of time, when required previous changes can be looked back in the package-</a:t>
            </a:r>
            <a:r>
              <a:rPr lang="en-US" dirty="0" err="1"/>
              <a:t>lock.json</a:t>
            </a:r>
            <a:r>
              <a:rPr lang="en-US" dirty="0"/>
              <a:t> file.</a:t>
            </a: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75EC4D25-BCAB-4721-AE4D-FD7E51A5D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974" y="0"/>
            <a:ext cx="1484026" cy="10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554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C001-FCE0-4EAA-A150-D077F5345FDF}"/>
              </a:ext>
            </a:extLst>
          </p:cNvPr>
          <p:cNvSpPr>
            <a:spLocks noGrp="1"/>
          </p:cNvSpPr>
          <p:nvPr>
            <p:ph type="title"/>
          </p:nvPr>
        </p:nvSpPr>
        <p:spPr/>
        <p:txBody>
          <a:bodyPr vert="horz" lIns="91440" tIns="45720" rIns="91440" bIns="45720" rtlCol="0" anchor="ctr">
            <a:normAutofit/>
          </a:bodyPr>
          <a:lstStyle/>
          <a:p>
            <a:r>
              <a:rPr lang="en-GB" sz="3200" dirty="0" err="1"/>
              <a:t>node_modules</a:t>
            </a:r>
            <a:r>
              <a:rPr lang="en-GB" sz="3200" dirty="0"/>
              <a:t> </a:t>
            </a:r>
          </a:p>
        </p:txBody>
      </p:sp>
      <p:sp>
        <p:nvSpPr>
          <p:cNvPr id="3" name="Content Placeholder 2">
            <a:extLst>
              <a:ext uri="{FF2B5EF4-FFF2-40B4-BE49-F238E27FC236}">
                <a16:creationId xmlns:a16="http://schemas.microsoft.com/office/drawing/2014/main" id="{CC917C46-6A42-4A30-A554-C9CAECB91C37}"/>
              </a:ext>
            </a:extLst>
          </p:cNvPr>
          <p:cNvSpPr>
            <a:spLocks noGrp="1"/>
          </p:cNvSpPr>
          <p:nvPr>
            <p:ph idx="1"/>
          </p:nvPr>
        </p:nvSpPr>
        <p:spPr/>
        <p:txBody>
          <a:bodyPr/>
          <a:lstStyle/>
          <a:p>
            <a:pPr algn="just"/>
            <a:r>
              <a:rPr lang="en-US" dirty="0">
                <a:solidFill>
                  <a:srgbClr val="FF0000"/>
                </a:solidFill>
              </a:rPr>
              <a:t>This folder contains all dependencies and sub-dependencies specified in </a:t>
            </a:r>
            <a:r>
              <a:rPr lang="en-US" dirty="0" err="1">
                <a:solidFill>
                  <a:srgbClr val="FF0000"/>
                </a:solidFill>
              </a:rPr>
              <a:t>package.json</a:t>
            </a:r>
            <a:r>
              <a:rPr lang="en-US" dirty="0">
                <a:solidFill>
                  <a:srgbClr val="FF0000"/>
                </a:solidFill>
              </a:rPr>
              <a:t> used by React app</a:t>
            </a:r>
            <a:r>
              <a:rPr lang="en-US" dirty="0"/>
              <a:t>. It contains more than 800 subfolders, this folder is automatically added in the .</a:t>
            </a:r>
            <a:r>
              <a:rPr lang="en-US" dirty="0" err="1"/>
              <a:t>gitignore</a:t>
            </a:r>
            <a:r>
              <a:rPr lang="en-US" dirty="0"/>
              <a:t> file</a:t>
            </a: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EA0E93DE-8E7E-45A6-B7DF-2AA41E23F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974" y="0"/>
            <a:ext cx="1484026" cy="10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71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34C3-A6C1-4C94-8BDB-5301562AFC8F}"/>
              </a:ext>
            </a:extLst>
          </p:cNvPr>
          <p:cNvSpPr>
            <a:spLocks noGrp="1"/>
          </p:cNvSpPr>
          <p:nvPr>
            <p:ph type="title"/>
          </p:nvPr>
        </p:nvSpPr>
        <p:spPr/>
        <p:txBody>
          <a:bodyPr vert="horz" lIns="91440" tIns="45720" rIns="91440" bIns="45720" rtlCol="0" anchor="ctr">
            <a:normAutofit/>
          </a:bodyPr>
          <a:lstStyle/>
          <a:p>
            <a:r>
              <a:rPr lang="en-GB" sz="3200" dirty="0"/>
              <a:t>public - </a:t>
            </a:r>
          </a:p>
        </p:txBody>
      </p:sp>
      <p:sp>
        <p:nvSpPr>
          <p:cNvPr id="3" name="Content Placeholder 2">
            <a:extLst>
              <a:ext uri="{FF2B5EF4-FFF2-40B4-BE49-F238E27FC236}">
                <a16:creationId xmlns:a16="http://schemas.microsoft.com/office/drawing/2014/main" id="{6B9FE76D-EC56-407D-AE83-33DC53180FFE}"/>
              </a:ext>
            </a:extLst>
          </p:cNvPr>
          <p:cNvSpPr>
            <a:spLocks noGrp="1"/>
          </p:cNvSpPr>
          <p:nvPr>
            <p:ph idx="1"/>
          </p:nvPr>
        </p:nvSpPr>
        <p:spPr/>
        <p:txBody>
          <a:bodyPr/>
          <a:lstStyle/>
          <a:p>
            <a:pPr algn="just"/>
            <a:r>
              <a:rPr lang="en-US" dirty="0"/>
              <a:t>This folder contains files which don’t require additional processing by webpack. </a:t>
            </a:r>
            <a:r>
              <a:rPr lang="en-US" dirty="0">
                <a:solidFill>
                  <a:srgbClr val="FF0000"/>
                </a:solidFill>
              </a:rPr>
              <a:t>The index.html file is considered as an entry point for the web application.</a:t>
            </a:r>
            <a:r>
              <a:rPr lang="en-US" dirty="0"/>
              <a:t> Here, the favicon is a header icon and manifest.xml file contains configuration when your application is used for Android app</a:t>
            </a: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A1DDF8CB-DC92-4561-93F0-3FE29D018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974" y="0"/>
            <a:ext cx="1484026" cy="10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010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1ECBC-4CF1-4396-AEAA-CFD058DD54F1}"/>
              </a:ext>
            </a:extLst>
          </p:cNvPr>
          <p:cNvSpPr>
            <a:spLocks noGrp="1"/>
          </p:cNvSpPr>
          <p:nvPr>
            <p:ph idx="1"/>
          </p:nvPr>
        </p:nvSpPr>
        <p:spPr/>
        <p:txBody>
          <a:bodyPr>
            <a:normAutofit/>
          </a:bodyPr>
          <a:lstStyle/>
          <a:p>
            <a:pPr algn="just"/>
            <a:r>
              <a:rPr lang="en-IN" sz="2600" dirty="0"/>
              <a:t>Understand basics of React folder structure.</a:t>
            </a:r>
          </a:p>
          <a:p>
            <a:pPr algn="just"/>
            <a:r>
              <a:rPr lang="en-IN" sz="2600" dirty="0"/>
              <a:t>Create first react application.</a:t>
            </a:r>
          </a:p>
        </p:txBody>
      </p:sp>
    </p:spTree>
    <p:extLst>
      <p:ext uri="{BB962C8B-B14F-4D97-AF65-F5344CB8AC3E}">
        <p14:creationId xmlns:p14="http://schemas.microsoft.com/office/powerpoint/2010/main" val="3479843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7811-6E7A-4474-859D-29161C66C91F}"/>
              </a:ext>
            </a:extLst>
          </p:cNvPr>
          <p:cNvSpPr>
            <a:spLocks noGrp="1"/>
          </p:cNvSpPr>
          <p:nvPr>
            <p:ph type="title"/>
          </p:nvPr>
        </p:nvSpPr>
        <p:spPr/>
        <p:txBody>
          <a:bodyPr vert="horz" lIns="91440" tIns="45720" rIns="91440" bIns="45720" rtlCol="0" anchor="ctr">
            <a:normAutofit/>
          </a:bodyPr>
          <a:lstStyle/>
          <a:p>
            <a:r>
              <a:rPr lang="en-GB" sz="3200" dirty="0" err="1"/>
              <a:t>src</a:t>
            </a:r>
            <a:r>
              <a:rPr lang="en-GB" sz="3200" dirty="0"/>
              <a:t> - </a:t>
            </a:r>
          </a:p>
        </p:txBody>
      </p:sp>
      <p:sp>
        <p:nvSpPr>
          <p:cNvPr id="3" name="Content Placeholder 2">
            <a:extLst>
              <a:ext uri="{FF2B5EF4-FFF2-40B4-BE49-F238E27FC236}">
                <a16:creationId xmlns:a16="http://schemas.microsoft.com/office/drawing/2014/main" id="{5BD4039D-3E4B-42A7-A0AD-926B6F4CAB3E}"/>
              </a:ext>
            </a:extLst>
          </p:cNvPr>
          <p:cNvSpPr>
            <a:spLocks noGrp="1"/>
          </p:cNvSpPr>
          <p:nvPr>
            <p:ph idx="1"/>
          </p:nvPr>
        </p:nvSpPr>
        <p:spPr/>
        <p:txBody>
          <a:bodyPr/>
          <a:lstStyle/>
          <a:p>
            <a:pPr algn="just"/>
            <a:r>
              <a:rPr lang="en-US" dirty="0"/>
              <a:t>This folder is the heart of React application as it contains JavaScript which needs to be processed by webpack. In this folder, there is a main component </a:t>
            </a:r>
            <a:r>
              <a:rPr lang="en-US" dirty="0">
                <a:solidFill>
                  <a:srgbClr val="FF0000"/>
                </a:solidFill>
              </a:rPr>
              <a:t>App.js, its related styles (App.css), test suite (App.test.js). index.js, and its style (index.css); which provide an entry point into the App</a:t>
            </a:r>
            <a:r>
              <a:rPr lang="en-US" dirty="0"/>
              <a:t>. Lastly, it contains registerServiceWorker.js which takes care of caching and updating files for the end user. It helps in offline capability and faster page loading after the first visit.</a:t>
            </a: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27C24C4A-FDFE-42F5-87FE-029FCFA82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974" y="0"/>
            <a:ext cx="1484026" cy="10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101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9496-EC2E-47F7-AA12-AD92CF30E429}"/>
              </a:ext>
            </a:extLst>
          </p:cNvPr>
          <p:cNvSpPr>
            <a:spLocks noGrp="1"/>
          </p:cNvSpPr>
          <p:nvPr>
            <p:ph type="title"/>
          </p:nvPr>
        </p:nvSpPr>
        <p:spPr/>
        <p:txBody>
          <a:bodyPr vert="horz" lIns="91440" tIns="45720" rIns="91440" bIns="45720" rtlCol="0" anchor="ctr">
            <a:normAutofit/>
          </a:bodyPr>
          <a:lstStyle/>
          <a:p>
            <a:r>
              <a:rPr lang="en-GB" sz="3200" dirty="0"/>
              <a:t>Components </a:t>
            </a:r>
          </a:p>
        </p:txBody>
      </p:sp>
      <p:sp>
        <p:nvSpPr>
          <p:cNvPr id="3" name="Content Placeholder 2">
            <a:extLst>
              <a:ext uri="{FF2B5EF4-FFF2-40B4-BE49-F238E27FC236}">
                <a16:creationId xmlns:a16="http://schemas.microsoft.com/office/drawing/2014/main" id="{8C9C2FF7-F78F-49DA-9E2E-39A62020D540}"/>
              </a:ext>
            </a:extLst>
          </p:cNvPr>
          <p:cNvSpPr>
            <a:spLocks noGrp="1"/>
          </p:cNvSpPr>
          <p:nvPr>
            <p:ph idx="1"/>
          </p:nvPr>
        </p:nvSpPr>
        <p:spPr/>
        <p:txBody>
          <a:bodyPr/>
          <a:lstStyle/>
          <a:p>
            <a:pPr algn="just"/>
            <a:r>
              <a:rPr lang="en-US" dirty="0"/>
              <a:t>After all this, we add /Component folder in </a:t>
            </a:r>
            <a:r>
              <a:rPr lang="en-US" dirty="0" err="1"/>
              <a:t>src</a:t>
            </a:r>
            <a:r>
              <a:rPr lang="en-US" dirty="0"/>
              <a:t> to add our custom component and its related files and /Views folder for adding React views and its related files.</a:t>
            </a: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7276BA80-26BA-4D03-9585-6716BAC4C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974" y="0"/>
            <a:ext cx="1484026" cy="10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528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3ED0-BA18-4164-87CD-08669F2E9370}"/>
              </a:ext>
            </a:extLst>
          </p:cNvPr>
          <p:cNvSpPr>
            <a:spLocks noGrp="1"/>
          </p:cNvSpPr>
          <p:nvPr>
            <p:ph type="title"/>
          </p:nvPr>
        </p:nvSpPr>
        <p:spPr/>
        <p:txBody>
          <a:bodyPr>
            <a:normAutofit/>
          </a:bodyPr>
          <a:lstStyle/>
          <a:p>
            <a:pPr algn="ctr"/>
            <a:r>
              <a:rPr lang="en-GB" sz="3200" dirty="0"/>
              <a:t>Practical </a:t>
            </a:r>
          </a:p>
        </p:txBody>
      </p:sp>
    </p:spTree>
    <p:extLst>
      <p:ext uri="{BB962C8B-B14F-4D97-AF65-F5344CB8AC3E}">
        <p14:creationId xmlns:p14="http://schemas.microsoft.com/office/powerpoint/2010/main" val="61587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61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EBC3-E0F4-4DD4-9046-C59818E1C743}"/>
              </a:ext>
            </a:extLst>
          </p:cNvPr>
          <p:cNvSpPr>
            <a:spLocks noGrp="1"/>
          </p:cNvSpPr>
          <p:nvPr>
            <p:ph type="title"/>
          </p:nvPr>
        </p:nvSpPr>
        <p:spPr>
          <a:xfrm>
            <a:off x="0" y="1"/>
            <a:ext cx="9144000" cy="1041400"/>
          </a:xfrm>
        </p:spPr>
        <p:txBody>
          <a:bodyPr>
            <a:normAutofit/>
          </a:bodyPr>
          <a:lstStyle/>
          <a:p>
            <a:pPr algn="ctr"/>
            <a:r>
              <a:rPr lang="en-GB" sz="4400" dirty="0"/>
              <a:t>React</a:t>
            </a:r>
          </a:p>
        </p:txBody>
      </p:sp>
      <p:sp>
        <p:nvSpPr>
          <p:cNvPr id="3" name="Content Placeholder 2">
            <a:extLst>
              <a:ext uri="{FF2B5EF4-FFF2-40B4-BE49-F238E27FC236}">
                <a16:creationId xmlns:a16="http://schemas.microsoft.com/office/drawing/2014/main" id="{F17B3F79-0EFF-4819-B059-3C9511BA6907}"/>
              </a:ext>
            </a:extLst>
          </p:cNvPr>
          <p:cNvSpPr>
            <a:spLocks noGrp="1"/>
          </p:cNvSpPr>
          <p:nvPr>
            <p:ph idx="1"/>
          </p:nvPr>
        </p:nvSpPr>
        <p:spPr>
          <a:xfrm>
            <a:off x="316980" y="1333370"/>
            <a:ext cx="5130462" cy="5232660"/>
          </a:xfrm>
        </p:spPr>
        <p:txBody>
          <a:bodyPr>
            <a:normAutofit lnSpcReduction="10000"/>
          </a:bodyPr>
          <a:lstStyle/>
          <a:p>
            <a:pPr marL="0" indent="0" algn="just">
              <a:buNone/>
            </a:pPr>
            <a:r>
              <a:rPr lang="en-US" b="1" i="0" dirty="0">
                <a:solidFill>
                  <a:srgbClr val="202122"/>
                </a:solidFill>
                <a:effectLst/>
              </a:rPr>
              <a:t>React</a:t>
            </a:r>
            <a:r>
              <a:rPr lang="en-US" b="0" i="0" dirty="0">
                <a:solidFill>
                  <a:srgbClr val="202122"/>
                </a:solidFill>
                <a:effectLst/>
              </a:rPr>
              <a:t> (also known as </a:t>
            </a:r>
            <a:r>
              <a:rPr lang="en-US" b="1" i="0" dirty="0">
                <a:solidFill>
                  <a:srgbClr val="202122"/>
                </a:solidFill>
                <a:effectLst/>
              </a:rPr>
              <a:t>React.js</a:t>
            </a:r>
            <a:r>
              <a:rPr lang="en-US" b="0" i="0" dirty="0">
                <a:solidFill>
                  <a:srgbClr val="202122"/>
                </a:solidFill>
                <a:effectLst/>
              </a:rPr>
              <a:t> or </a:t>
            </a:r>
            <a:r>
              <a:rPr lang="en-US" b="1" i="0" dirty="0">
                <a:solidFill>
                  <a:srgbClr val="202122"/>
                </a:solidFill>
                <a:effectLst/>
              </a:rPr>
              <a:t>ReactJS</a:t>
            </a:r>
            <a:r>
              <a:rPr lang="en-US" b="0" i="0" dirty="0">
                <a:solidFill>
                  <a:srgbClr val="202122"/>
                </a:solidFill>
                <a:effectLst/>
              </a:rPr>
              <a:t>) is a </a:t>
            </a:r>
            <a:r>
              <a:rPr lang="en-US" dirty="0">
                <a:solidFill>
                  <a:srgbClr val="0645AD"/>
                </a:solidFill>
              </a:rPr>
              <a:t>free and </a:t>
            </a:r>
            <a:r>
              <a:rPr lang="en-US" dirty="0">
                <a:solidFill>
                  <a:srgbClr val="FF0000"/>
                </a:solidFill>
              </a:rPr>
              <a:t>open-source</a:t>
            </a:r>
            <a:r>
              <a:rPr lang="en-US" b="0" i="0" dirty="0">
                <a:solidFill>
                  <a:srgbClr val="FF0000"/>
                </a:solidFill>
                <a:effectLst/>
              </a:rPr>
              <a:t> </a:t>
            </a:r>
            <a:r>
              <a:rPr lang="en-US" dirty="0">
                <a:solidFill>
                  <a:srgbClr val="FF0000"/>
                </a:solidFill>
              </a:rPr>
              <a:t>front-end</a:t>
            </a:r>
            <a:r>
              <a:rPr lang="en-US" b="0" i="0" dirty="0">
                <a:solidFill>
                  <a:srgbClr val="FF0000"/>
                </a:solidFill>
                <a:effectLst/>
              </a:rPr>
              <a:t> </a:t>
            </a:r>
            <a:r>
              <a:rPr lang="en-US" dirty="0">
                <a:solidFill>
                  <a:srgbClr val="FF0000"/>
                </a:solidFill>
              </a:rPr>
              <a:t>JavaScript library</a:t>
            </a:r>
            <a:r>
              <a:rPr lang="en-US" b="0" i="0" dirty="0">
                <a:solidFill>
                  <a:srgbClr val="FF0000"/>
                </a:solidFill>
                <a:effectLst/>
              </a:rPr>
              <a:t> </a:t>
            </a:r>
            <a:r>
              <a:rPr lang="en-US" b="0" i="0" dirty="0">
                <a:solidFill>
                  <a:srgbClr val="202122"/>
                </a:solidFill>
                <a:effectLst/>
              </a:rPr>
              <a:t>for building </a:t>
            </a:r>
            <a:r>
              <a:rPr lang="en-US" dirty="0">
                <a:solidFill>
                  <a:srgbClr val="0645AD"/>
                </a:solidFill>
              </a:rPr>
              <a:t>user interfaces</a:t>
            </a:r>
            <a:r>
              <a:rPr lang="en-US" b="0" i="0" dirty="0">
                <a:solidFill>
                  <a:srgbClr val="202122"/>
                </a:solidFill>
                <a:effectLst/>
              </a:rPr>
              <a:t> based on UI components. It is maintained by </a:t>
            </a:r>
            <a:r>
              <a:rPr lang="en-US" dirty="0">
                <a:solidFill>
                  <a:srgbClr val="0645AD"/>
                </a:solidFill>
              </a:rPr>
              <a:t>Meta</a:t>
            </a:r>
            <a:r>
              <a:rPr lang="en-US" b="0" i="0" dirty="0">
                <a:solidFill>
                  <a:srgbClr val="202122"/>
                </a:solidFill>
                <a:effectLst/>
              </a:rPr>
              <a:t> (formerly Facebook) and a community of individual developers and companies.</a:t>
            </a:r>
            <a:endParaRPr lang="en-GB" dirty="0"/>
          </a:p>
        </p:txBody>
      </p:sp>
      <p:sp>
        <p:nvSpPr>
          <p:cNvPr id="4" name="Rectangle 3">
            <a:extLst>
              <a:ext uri="{FF2B5EF4-FFF2-40B4-BE49-F238E27FC236}">
                <a16:creationId xmlns:a16="http://schemas.microsoft.com/office/drawing/2014/main" id="{BA008712-47DD-40BB-A159-30FDFA45B731}"/>
              </a:ext>
            </a:extLst>
          </p:cNvPr>
          <p:cNvSpPr/>
          <p:nvPr/>
        </p:nvSpPr>
        <p:spPr>
          <a:xfrm>
            <a:off x="5666282" y="1903751"/>
            <a:ext cx="3382193" cy="3522688"/>
          </a:xfrm>
          <a:prstGeom prst="rect">
            <a:avLst/>
          </a:prstGeom>
          <a:solidFill>
            <a:schemeClr val="bg1"/>
          </a:solidFill>
          <a:ln>
            <a:noFill/>
          </a:ln>
          <a:effectLst>
            <a:outerShdw blurRad="149987" dist="250190" dir="600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Scaling the Single Page Application with React.js and Flux - AddThis">
            <a:extLst>
              <a:ext uri="{FF2B5EF4-FFF2-40B4-BE49-F238E27FC236}">
                <a16:creationId xmlns:a16="http://schemas.microsoft.com/office/drawing/2014/main" id="{B5A1671B-3C5C-4530-B428-0315BF3602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47" r="10484"/>
          <a:stretch/>
        </p:blipFill>
        <p:spPr bwMode="auto">
          <a:xfrm>
            <a:off x="5774323" y="2024531"/>
            <a:ext cx="3184211" cy="328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89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3069-C7A0-44BD-9895-3A19375D26E4}"/>
              </a:ext>
            </a:extLst>
          </p:cNvPr>
          <p:cNvSpPr>
            <a:spLocks noGrp="1"/>
          </p:cNvSpPr>
          <p:nvPr>
            <p:ph type="title"/>
          </p:nvPr>
        </p:nvSpPr>
        <p:spPr>
          <a:xfrm>
            <a:off x="0" y="1"/>
            <a:ext cx="7566660" cy="1129214"/>
          </a:xfrm>
        </p:spPr>
        <p:txBody>
          <a:bodyPr vert="horz" lIns="91440" tIns="45720" rIns="91440" bIns="45720" rtlCol="0" anchor="ctr">
            <a:normAutofit/>
          </a:bodyPr>
          <a:lstStyle/>
          <a:p>
            <a:pPr algn="ctr"/>
            <a:r>
              <a:rPr lang="en-GB" sz="3200" dirty="0"/>
              <a:t>React (JavaScript library)</a:t>
            </a:r>
          </a:p>
        </p:txBody>
      </p:sp>
      <p:sp>
        <p:nvSpPr>
          <p:cNvPr id="3" name="Content Placeholder 2">
            <a:extLst>
              <a:ext uri="{FF2B5EF4-FFF2-40B4-BE49-F238E27FC236}">
                <a16:creationId xmlns:a16="http://schemas.microsoft.com/office/drawing/2014/main" id="{8F7C4DD9-6E67-40C8-8C89-F963AF115680}"/>
              </a:ext>
            </a:extLst>
          </p:cNvPr>
          <p:cNvSpPr>
            <a:spLocks noGrp="1"/>
          </p:cNvSpPr>
          <p:nvPr>
            <p:ph idx="1"/>
          </p:nvPr>
        </p:nvSpPr>
        <p:spPr>
          <a:xfrm>
            <a:off x="552518" y="1363775"/>
            <a:ext cx="5998184" cy="4722234"/>
          </a:xfrm>
        </p:spPr>
        <p:txBody>
          <a:bodyPr anchor="ctr">
            <a:normAutofit/>
          </a:bodyPr>
          <a:lstStyle/>
          <a:p>
            <a:pPr marL="0" indent="0" algn="just">
              <a:lnSpc>
                <a:spcPct val="140000"/>
              </a:lnSpc>
              <a:buNone/>
            </a:pPr>
            <a:r>
              <a:rPr lang="en-US" sz="2400" dirty="0"/>
              <a:t>React can be used as a base in the development of single-page or mobile applications. However, React is only concerned with state management and rendering that state to the DOM, so creating React applications usually requires the use of additional libraries for routing, as well as certain client-side functionality.</a:t>
            </a:r>
            <a:endParaRPr lang="en-GB" sz="24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6858000"/>
          </a:xfrm>
          <a:prstGeom prst="rect">
            <a:avLst/>
          </a:prstGeom>
          <a:solidFill>
            <a:srgbClr val="6E9A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6550" y="2358913"/>
            <a:ext cx="1605129" cy="2140172"/>
          </a:xfrm>
          <a:prstGeom prst="ellipse">
            <a:avLst/>
          </a:prstGeom>
          <a:solidFill>
            <a:srgbClr val="FFFFFF"/>
          </a:solidFill>
          <a:ln w="22225">
            <a:solidFill>
              <a:srgbClr val="51A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33D5FCE-E8BC-4959-8A94-9DB63C7C13EB}"/>
              </a:ext>
            </a:extLst>
          </p:cNvPr>
          <p:cNvSpPr/>
          <p:nvPr/>
        </p:nvSpPr>
        <p:spPr>
          <a:xfrm>
            <a:off x="6686551" y="2355997"/>
            <a:ext cx="1605128" cy="2140172"/>
          </a:xfrm>
          <a:prstGeom prst="ellipse">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Challenges Monitoring ReactJS Applications - Dotcom-Monitor Web Performance  Blog">
            <a:extLst>
              <a:ext uri="{FF2B5EF4-FFF2-40B4-BE49-F238E27FC236}">
                <a16:creationId xmlns:a16="http://schemas.microsoft.com/office/drawing/2014/main" id="{47BA266C-19FE-4C28-A0CF-0F54B85956A9}"/>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20256" r="20375" b="-1"/>
          <a:stretch/>
        </p:blipFill>
        <p:spPr bwMode="auto">
          <a:xfrm>
            <a:off x="6686549" y="2474254"/>
            <a:ext cx="1605128"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896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92D2-BAE7-4E54-AC0F-60EAC82C495A}"/>
              </a:ext>
            </a:extLst>
          </p:cNvPr>
          <p:cNvSpPr>
            <a:spLocks noGrp="1"/>
          </p:cNvSpPr>
          <p:nvPr>
            <p:ph type="title"/>
          </p:nvPr>
        </p:nvSpPr>
        <p:spPr/>
        <p:txBody>
          <a:bodyPr vert="horz" lIns="91440" tIns="45720" rIns="91440" bIns="45720" rtlCol="0" anchor="ctr">
            <a:normAutofit/>
          </a:bodyPr>
          <a:lstStyle/>
          <a:p>
            <a:r>
              <a:rPr lang="en-US" sz="3200" dirty="0"/>
              <a:t>React installation </a:t>
            </a:r>
          </a:p>
        </p:txBody>
      </p:sp>
      <p:graphicFrame>
        <p:nvGraphicFramePr>
          <p:cNvPr id="4" name="Content Placeholder 3">
            <a:extLst>
              <a:ext uri="{FF2B5EF4-FFF2-40B4-BE49-F238E27FC236}">
                <a16:creationId xmlns:a16="http://schemas.microsoft.com/office/drawing/2014/main" id="{E582D95B-8979-4FC4-9F6B-729C1CD20B41}"/>
              </a:ext>
            </a:extLst>
          </p:cNvPr>
          <p:cNvGraphicFramePr>
            <a:graphicFrameLocks noGrp="1"/>
          </p:cNvGraphicFramePr>
          <p:nvPr>
            <p:ph idx="1"/>
            <p:extLst>
              <p:ext uri="{D42A27DB-BD31-4B8C-83A1-F6EECF244321}">
                <p14:modId xmlns:p14="http://schemas.microsoft.com/office/powerpoint/2010/main" val="62584957"/>
              </p:ext>
            </p:extLst>
          </p:nvPr>
        </p:nvGraphicFramePr>
        <p:xfrm>
          <a:off x="361950" y="1295400"/>
          <a:ext cx="8582025" cy="540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hallenges Monitoring ReactJS Applications - Dotcom-Monitor Web Performance  Blog">
            <a:extLst>
              <a:ext uri="{FF2B5EF4-FFF2-40B4-BE49-F238E27FC236}">
                <a16:creationId xmlns:a16="http://schemas.microsoft.com/office/drawing/2014/main" id="{CF71F4BD-ABB0-47F9-B968-169912733B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9974" y="0"/>
            <a:ext cx="1484026" cy="10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14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AB11D-AF44-4B04-8EB1-00F05C21E491}"/>
              </a:ext>
            </a:extLst>
          </p:cNvPr>
          <p:cNvSpPr>
            <a:spLocks noGrp="1"/>
          </p:cNvSpPr>
          <p:nvPr>
            <p:ph type="title"/>
          </p:nvPr>
        </p:nvSpPr>
        <p:spPr/>
        <p:txBody>
          <a:bodyPr/>
          <a:lstStyle/>
          <a:p>
            <a:r>
              <a:rPr lang="en-GB" dirty="0"/>
              <a:t>Npm start* </a:t>
            </a:r>
            <a:r>
              <a:rPr lang="en-GB" dirty="0" err="1"/>
              <a:t>npm</a:t>
            </a:r>
            <a:r>
              <a:rPr lang="en-GB" dirty="0"/>
              <a:t> start  </a:t>
            </a:r>
          </a:p>
        </p:txBody>
      </p:sp>
      <p:sp>
        <p:nvSpPr>
          <p:cNvPr id="8" name="Oval 7">
            <a:extLst>
              <a:ext uri="{FF2B5EF4-FFF2-40B4-BE49-F238E27FC236}">
                <a16:creationId xmlns:a16="http://schemas.microsoft.com/office/drawing/2014/main" id="{B2B84974-A425-4C59-9259-50D425CCEE49}"/>
              </a:ext>
            </a:extLst>
          </p:cNvPr>
          <p:cNvSpPr/>
          <p:nvPr/>
        </p:nvSpPr>
        <p:spPr>
          <a:xfrm>
            <a:off x="4455777" y="1975611"/>
            <a:ext cx="2557419" cy="57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Content Placeholder 4">
            <a:extLst>
              <a:ext uri="{FF2B5EF4-FFF2-40B4-BE49-F238E27FC236}">
                <a16:creationId xmlns:a16="http://schemas.microsoft.com/office/drawing/2014/main" id="{A9E0836E-42C3-4F4A-AB77-FA2B1487BCB1}"/>
              </a:ext>
            </a:extLst>
          </p:cNvPr>
          <p:cNvPicPr>
            <a:picLocks noGrp="1" noChangeAspect="1"/>
          </p:cNvPicPr>
          <p:nvPr>
            <p:ph idx="1"/>
          </p:nvPr>
        </p:nvPicPr>
        <p:blipFill>
          <a:blip r:embed="rId2"/>
          <a:stretch>
            <a:fillRect/>
          </a:stretch>
        </p:blipFill>
        <p:spPr>
          <a:xfrm>
            <a:off x="280987" y="1522636"/>
            <a:ext cx="8582025" cy="4827389"/>
          </a:xfrm>
          <a:effectLst>
            <a:outerShdw blurRad="63500" sx="102000" sy="102000" algn="ctr" rotWithShape="0">
              <a:prstClr val="black">
                <a:alpha val="40000"/>
              </a:prstClr>
            </a:outerShdw>
          </a:effectLst>
        </p:spPr>
      </p:pic>
      <p:cxnSp>
        <p:nvCxnSpPr>
          <p:cNvPr id="7" name="Straight Arrow Connector 6">
            <a:extLst>
              <a:ext uri="{FF2B5EF4-FFF2-40B4-BE49-F238E27FC236}">
                <a16:creationId xmlns:a16="http://schemas.microsoft.com/office/drawing/2014/main" id="{6CB1CEB6-8975-4DB9-A625-C15181E84DC8}"/>
              </a:ext>
            </a:extLst>
          </p:cNvPr>
          <p:cNvCxnSpPr>
            <a:cxnSpLocks/>
          </p:cNvCxnSpPr>
          <p:nvPr/>
        </p:nvCxnSpPr>
        <p:spPr>
          <a:xfrm flipH="1">
            <a:off x="2605961" y="2046237"/>
            <a:ext cx="909994" cy="5082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9" name="Picture 2" descr="Challenges Monitoring ReactJS Applications - Dotcom-Monitor Web Performance  Blog">
            <a:extLst>
              <a:ext uri="{FF2B5EF4-FFF2-40B4-BE49-F238E27FC236}">
                <a16:creationId xmlns:a16="http://schemas.microsoft.com/office/drawing/2014/main" id="{03781A3A-F8AD-4BF5-BB22-880BBF49C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974" y="0"/>
            <a:ext cx="1484026" cy="10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26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CD74B-B03F-45EC-851F-A1C4B47176DC}"/>
              </a:ext>
            </a:extLst>
          </p:cNvPr>
          <p:cNvSpPr>
            <a:spLocks noGrp="1"/>
          </p:cNvSpPr>
          <p:nvPr>
            <p:ph type="title"/>
          </p:nvPr>
        </p:nvSpPr>
        <p:spPr/>
        <p:txBody>
          <a:bodyPr vert="horz" lIns="91440" tIns="45720" rIns="91440" bIns="45720" rtlCol="0" anchor="ctr">
            <a:normAutofit/>
          </a:bodyPr>
          <a:lstStyle/>
          <a:p>
            <a:r>
              <a:rPr lang="en-GB" sz="3200" dirty="0"/>
              <a:t>Local host .</a:t>
            </a:r>
          </a:p>
        </p:txBody>
      </p:sp>
      <p:pic>
        <p:nvPicPr>
          <p:cNvPr id="5" name="Picture 4">
            <a:extLst>
              <a:ext uri="{FF2B5EF4-FFF2-40B4-BE49-F238E27FC236}">
                <a16:creationId xmlns:a16="http://schemas.microsoft.com/office/drawing/2014/main" id="{3FC83043-9CA9-40EB-A705-10A4AA4BCFCB}"/>
              </a:ext>
            </a:extLst>
          </p:cNvPr>
          <p:cNvPicPr>
            <a:picLocks noChangeAspect="1"/>
          </p:cNvPicPr>
          <p:nvPr/>
        </p:nvPicPr>
        <p:blipFill>
          <a:blip r:embed="rId2"/>
          <a:stretch>
            <a:fillRect/>
          </a:stretch>
        </p:blipFill>
        <p:spPr>
          <a:xfrm>
            <a:off x="280987" y="1445302"/>
            <a:ext cx="8582025" cy="5143500"/>
          </a:xfrm>
          <a:prstGeom prst="rect">
            <a:avLst/>
          </a:prstGeom>
          <a:effectLst>
            <a:outerShdw blurRad="63500" sx="102000" sy="102000" algn="ctr" rotWithShape="0">
              <a:prstClr val="black">
                <a:alpha val="40000"/>
              </a:prstClr>
            </a:outerShdw>
          </a:effectLst>
        </p:spPr>
      </p:pic>
      <p:pic>
        <p:nvPicPr>
          <p:cNvPr id="7" name="Picture 2" descr="Challenges Monitoring ReactJS Applications - Dotcom-Monitor Web Performance  Blog">
            <a:extLst>
              <a:ext uri="{FF2B5EF4-FFF2-40B4-BE49-F238E27FC236}">
                <a16:creationId xmlns:a16="http://schemas.microsoft.com/office/drawing/2014/main" id="{FA283677-5E86-4CA1-B88F-8B55ECDE9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974" y="0"/>
            <a:ext cx="1484026" cy="10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5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25264-2308-4715-884F-F9DF5FC2EE51}"/>
              </a:ext>
            </a:extLst>
          </p:cNvPr>
          <p:cNvSpPr>
            <a:spLocks noGrp="1"/>
          </p:cNvSpPr>
          <p:nvPr>
            <p:ph type="title"/>
          </p:nvPr>
        </p:nvSpPr>
        <p:spPr/>
        <p:txBody>
          <a:bodyPr vert="horz" lIns="91440" tIns="45720" rIns="91440" bIns="45720" rtlCol="0" anchor="ctr">
            <a:normAutofit/>
          </a:bodyPr>
          <a:lstStyle/>
          <a:p>
            <a:r>
              <a:rPr lang="en-GB" sz="3200" dirty="0"/>
              <a:t>How does React Work?</a:t>
            </a:r>
          </a:p>
        </p:txBody>
      </p:sp>
      <p:sp>
        <p:nvSpPr>
          <p:cNvPr id="3" name="Content Placeholder 2">
            <a:extLst>
              <a:ext uri="{FF2B5EF4-FFF2-40B4-BE49-F238E27FC236}">
                <a16:creationId xmlns:a16="http://schemas.microsoft.com/office/drawing/2014/main" id="{1AB07AB1-AFB5-4587-8D52-C73AE2EC8F20}"/>
              </a:ext>
            </a:extLst>
          </p:cNvPr>
          <p:cNvSpPr>
            <a:spLocks noGrp="1"/>
          </p:cNvSpPr>
          <p:nvPr>
            <p:ph idx="1"/>
          </p:nvPr>
        </p:nvSpPr>
        <p:spPr>
          <a:xfrm>
            <a:off x="200025" y="1238250"/>
            <a:ext cx="8582025" cy="5400675"/>
          </a:xfrm>
        </p:spPr>
        <p:txBody>
          <a:bodyPr/>
          <a:lstStyle/>
          <a:p>
            <a:pPr algn="just"/>
            <a:r>
              <a:rPr lang="en-US" dirty="0"/>
              <a:t>React creates a VIRTUAL DOM in memory.</a:t>
            </a:r>
          </a:p>
          <a:p>
            <a:pPr algn="just"/>
            <a:r>
              <a:rPr lang="en-US" dirty="0"/>
              <a:t>Instead of manipulating the browser's DOM directly, React creates a virtual DOM in memory, where it does all the necessary manipulating, before making the changes in the browser DOM.</a:t>
            </a:r>
          </a:p>
          <a:p>
            <a:pPr algn="just"/>
            <a:r>
              <a:rPr lang="en-US" dirty="0">
                <a:solidFill>
                  <a:srgbClr val="FF0000"/>
                </a:solidFill>
              </a:rPr>
              <a:t>React only changes what needs to be changed!</a:t>
            </a:r>
          </a:p>
          <a:p>
            <a:pPr algn="just"/>
            <a:r>
              <a:rPr lang="en-US" dirty="0"/>
              <a:t>React finds out what changes have been made, and changes only what needs to be changed.</a:t>
            </a: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56A572F0-BAB6-4FAB-96B2-E6B0EABAD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974" y="0"/>
            <a:ext cx="1484026" cy="10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515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C69CA-3F7E-43CC-89B6-E22D56EF1836}"/>
              </a:ext>
            </a:extLst>
          </p:cNvPr>
          <p:cNvSpPr>
            <a:spLocks noGrp="1"/>
          </p:cNvSpPr>
          <p:nvPr>
            <p:ph type="title"/>
          </p:nvPr>
        </p:nvSpPr>
        <p:spPr/>
        <p:txBody>
          <a:bodyPr vert="horz" lIns="91440" tIns="45720" rIns="91440" bIns="45720" rtlCol="0" anchor="ctr">
            <a:normAutofit/>
          </a:bodyPr>
          <a:lstStyle/>
          <a:p>
            <a:r>
              <a:rPr lang="en-GB" sz="3200" dirty="0"/>
              <a:t>React.JS History</a:t>
            </a:r>
          </a:p>
        </p:txBody>
      </p:sp>
      <p:sp>
        <p:nvSpPr>
          <p:cNvPr id="3" name="Content Placeholder 2">
            <a:extLst>
              <a:ext uri="{FF2B5EF4-FFF2-40B4-BE49-F238E27FC236}">
                <a16:creationId xmlns:a16="http://schemas.microsoft.com/office/drawing/2014/main" id="{EDF22902-00DE-4AB6-9D2F-B8BBCB064198}"/>
              </a:ext>
            </a:extLst>
          </p:cNvPr>
          <p:cNvSpPr>
            <a:spLocks noGrp="1"/>
          </p:cNvSpPr>
          <p:nvPr>
            <p:ph idx="1"/>
          </p:nvPr>
        </p:nvSpPr>
        <p:spPr>
          <a:xfrm>
            <a:off x="280987" y="1295400"/>
            <a:ext cx="8582025" cy="5400675"/>
          </a:xfrm>
        </p:spPr>
        <p:txBody>
          <a:bodyPr>
            <a:normAutofit fontScale="92500"/>
          </a:bodyPr>
          <a:lstStyle/>
          <a:p>
            <a:pPr algn="just"/>
            <a:r>
              <a:rPr lang="en-US" dirty="0"/>
              <a:t>Current version of React.JS is V17.0.2 (August 2021).</a:t>
            </a:r>
          </a:p>
          <a:p>
            <a:pPr algn="just"/>
            <a:r>
              <a:rPr lang="en-US" dirty="0"/>
              <a:t>Initial Release to the Public (V0.3.0) was in July 2013.</a:t>
            </a:r>
          </a:p>
          <a:p>
            <a:pPr algn="just"/>
            <a:r>
              <a:rPr lang="en-US" dirty="0">
                <a:solidFill>
                  <a:srgbClr val="FF0000"/>
                </a:solidFill>
              </a:rPr>
              <a:t>React.JS was first used in 2011 for Facebook's Newsfeed feature.</a:t>
            </a:r>
          </a:p>
          <a:p>
            <a:pPr algn="just"/>
            <a:r>
              <a:rPr lang="en-US" dirty="0"/>
              <a:t>Facebook Software Engineer, Jordan </a:t>
            </a:r>
            <a:r>
              <a:rPr lang="en-US" dirty="0" err="1"/>
              <a:t>Walke</a:t>
            </a:r>
            <a:r>
              <a:rPr lang="en-US" dirty="0"/>
              <a:t>, created it.</a:t>
            </a:r>
          </a:p>
          <a:p>
            <a:pPr algn="just"/>
            <a:r>
              <a:rPr lang="en-US" dirty="0"/>
              <a:t>Current version of create-react-app is v4.0.3 (August 2021).</a:t>
            </a:r>
          </a:p>
          <a:p>
            <a:pPr algn="just"/>
            <a:r>
              <a:rPr lang="en-US" dirty="0"/>
              <a:t>create-react-app includes built tools such as webpack, Babel, and </a:t>
            </a:r>
            <a:r>
              <a:rPr lang="en-US" dirty="0" err="1"/>
              <a:t>ESLint</a:t>
            </a:r>
            <a:r>
              <a:rPr lang="en-US" dirty="0"/>
              <a:t>.</a:t>
            </a:r>
            <a:endParaRPr lang="en-GB" dirty="0"/>
          </a:p>
        </p:txBody>
      </p:sp>
      <p:pic>
        <p:nvPicPr>
          <p:cNvPr id="5" name="Picture 2" descr="Challenges Monitoring ReactJS Applications - Dotcom-Monitor Web Performance  Blog">
            <a:extLst>
              <a:ext uri="{FF2B5EF4-FFF2-40B4-BE49-F238E27FC236}">
                <a16:creationId xmlns:a16="http://schemas.microsoft.com/office/drawing/2014/main" id="{38678AE8-D67C-433D-A6D6-E09B54F61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974" y="0"/>
            <a:ext cx="1484026" cy="10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02255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643</TotalTime>
  <Words>945</Words>
  <Application>Microsoft Office PowerPoint</Application>
  <PresentationFormat>On-screen Show (4:3)</PresentationFormat>
  <Paragraphs>56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Bahnschrift</vt:lpstr>
      <vt:lpstr>Bahnschrift SemiBold</vt:lpstr>
      <vt:lpstr>1_Office Theme</vt:lpstr>
      <vt:lpstr>PowerPoint Presentation</vt:lpstr>
      <vt:lpstr>PowerPoint Presentation</vt:lpstr>
      <vt:lpstr>React</vt:lpstr>
      <vt:lpstr>React (JavaScript library)</vt:lpstr>
      <vt:lpstr>React installation </vt:lpstr>
      <vt:lpstr>Npm start* npm start  </vt:lpstr>
      <vt:lpstr>Local host .</vt:lpstr>
      <vt:lpstr>How does React Work?</vt:lpstr>
      <vt:lpstr>React.JS History</vt:lpstr>
      <vt:lpstr>How to use files in public folder in ReactJS ?</vt:lpstr>
      <vt:lpstr>React folder structure </vt:lpstr>
      <vt:lpstr>After creating a React application</vt:lpstr>
      <vt:lpstr>Folder Structure</vt:lpstr>
      <vt:lpstr>.gitignore</vt:lpstr>
      <vt:lpstr>package.json </vt:lpstr>
      <vt:lpstr>Package.json : contains all settings for React applications</vt:lpstr>
      <vt:lpstr>package-lock.json </vt:lpstr>
      <vt:lpstr>node_modules </vt:lpstr>
      <vt:lpstr>public - </vt:lpstr>
      <vt:lpstr>src - </vt:lpstr>
      <vt:lpstr>Components </vt:lpstr>
      <vt:lpstr>Practical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 1</cp:lastModifiedBy>
  <cp:revision>56</cp:revision>
  <dcterms:created xsi:type="dcterms:W3CDTF">2020-12-18T18:59:12Z</dcterms:created>
  <dcterms:modified xsi:type="dcterms:W3CDTF">2022-03-04T06:17:26Z</dcterms:modified>
</cp:coreProperties>
</file>