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sldIdLst>
    <p:sldId id="256" r:id="rId2"/>
    <p:sldId id="263" r:id="rId3"/>
    <p:sldId id="303" r:id="rId4"/>
    <p:sldId id="328" r:id="rId5"/>
    <p:sldId id="329" r:id="rId6"/>
    <p:sldId id="331" r:id="rId7"/>
    <p:sldId id="304" r:id="rId8"/>
    <p:sldId id="305" r:id="rId9"/>
    <p:sldId id="306" r:id="rId10"/>
    <p:sldId id="330" r:id="rId11"/>
    <p:sldId id="307" r:id="rId12"/>
    <p:sldId id="308" r:id="rId13"/>
    <p:sldId id="309" r:id="rId14"/>
    <p:sldId id="332" r:id="rId15"/>
    <p:sldId id="310" r:id="rId16"/>
    <p:sldId id="311" r:id="rId17"/>
    <p:sldId id="312" r:id="rId18"/>
    <p:sldId id="313" r:id="rId19"/>
    <p:sldId id="314" r:id="rId20"/>
    <p:sldId id="315" r:id="rId21"/>
    <p:sldId id="339" r:id="rId22"/>
    <p:sldId id="316" r:id="rId23"/>
    <p:sldId id="317" r:id="rId24"/>
    <p:sldId id="318" r:id="rId25"/>
    <p:sldId id="319" r:id="rId26"/>
    <p:sldId id="340" r:id="rId27"/>
    <p:sldId id="341" r:id="rId28"/>
    <p:sldId id="320" r:id="rId29"/>
    <p:sldId id="321" r:id="rId30"/>
    <p:sldId id="322" r:id="rId31"/>
    <p:sldId id="323" r:id="rId32"/>
    <p:sldId id="324" r:id="rId33"/>
    <p:sldId id="325" r:id="rId34"/>
    <p:sldId id="326" r:id="rId35"/>
    <p:sldId id="327" r:id="rId36"/>
    <p:sldId id="333" r:id="rId37"/>
    <p:sldId id="334" r:id="rId38"/>
    <p:sldId id="343" r:id="rId39"/>
    <p:sldId id="335" r:id="rId40"/>
    <p:sldId id="336" r:id="rId41"/>
    <p:sldId id="337" r:id="rId42"/>
    <p:sldId id="338" r:id="rId43"/>
    <p:sldId id="302" r:id="rId44"/>
    <p:sldId id="262"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C"/>
    <a:srgbClr val="2A3249"/>
    <a:srgbClr val="626262"/>
    <a:srgbClr val="717171"/>
    <a:srgbClr val="818181"/>
    <a:srgbClr val="828181"/>
    <a:srgbClr val="9F9F9F"/>
    <a:srgbClr val="909090"/>
    <a:srgbClr val="878787"/>
    <a:srgbClr val="02A9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4660"/>
  </p:normalViewPr>
  <p:slideViewPr>
    <p:cSldViewPr snapToGrid="0">
      <p:cViewPr varScale="1">
        <p:scale>
          <a:sx n="67" d="100"/>
          <a:sy n="67" d="100"/>
        </p:scale>
        <p:origin x="1300" y="5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839241-990B-48EC-BEB9-B74CD4ED6D2F}" type="doc">
      <dgm:prSet loTypeId="urn:microsoft.com/office/officeart/2005/8/layout/default" loCatId="list" qsTypeId="urn:microsoft.com/office/officeart/2005/8/quickstyle/simple5" qsCatId="simple" csTypeId="urn:microsoft.com/office/officeart/2005/8/colors/accent1_1" csCatId="accent1"/>
      <dgm:spPr/>
      <dgm:t>
        <a:bodyPr/>
        <a:lstStyle/>
        <a:p>
          <a:endParaRPr lang="en-IN"/>
        </a:p>
      </dgm:t>
    </dgm:pt>
    <dgm:pt modelId="{5AC76900-30F8-46BB-9A00-68993823537B}">
      <dgm:prSet/>
      <dgm:spPr/>
      <dgm:t>
        <a:bodyPr/>
        <a:lstStyle/>
        <a:p>
          <a:r>
            <a:rPr lang="en-US"/>
            <a:t>It does not define a constant value. It defines a constant reference to a value.</a:t>
          </a:r>
          <a:endParaRPr lang="en-IN"/>
        </a:p>
      </dgm:t>
    </dgm:pt>
    <dgm:pt modelId="{A972E77A-01D8-4FA1-8709-FA4B67267BA0}" type="parTrans" cxnId="{1BEFFC3D-CB4F-4965-B018-960F25734E47}">
      <dgm:prSet/>
      <dgm:spPr/>
      <dgm:t>
        <a:bodyPr/>
        <a:lstStyle/>
        <a:p>
          <a:endParaRPr lang="en-IN"/>
        </a:p>
      </dgm:t>
    </dgm:pt>
    <dgm:pt modelId="{C4E553DF-2AEC-4042-AFB5-5C18E8FF06EB}" type="sibTrans" cxnId="{1BEFFC3D-CB4F-4965-B018-960F25734E47}">
      <dgm:prSet/>
      <dgm:spPr/>
      <dgm:t>
        <a:bodyPr/>
        <a:lstStyle/>
        <a:p>
          <a:endParaRPr lang="en-IN"/>
        </a:p>
      </dgm:t>
    </dgm:pt>
    <dgm:pt modelId="{D1B2077F-FE1B-43A2-A2CB-C6DEE0898A19}">
      <dgm:prSet/>
      <dgm:spPr/>
      <dgm:t>
        <a:bodyPr/>
        <a:lstStyle/>
        <a:p>
          <a:r>
            <a:rPr lang="en-US"/>
            <a:t>Because of this you can NOT:</a:t>
          </a:r>
          <a:endParaRPr lang="en-IN"/>
        </a:p>
      </dgm:t>
    </dgm:pt>
    <dgm:pt modelId="{811B2097-8FB3-4323-9E76-B37EA62B9288}" type="parTrans" cxnId="{B98C3BDD-5B06-42C5-9FE9-2465B75EC0DE}">
      <dgm:prSet/>
      <dgm:spPr/>
      <dgm:t>
        <a:bodyPr/>
        <a:lstStyle/>
        <a:p>
          <a:endParaRPr lang="en-IN"/>
        </a:p>
      </dgm:t>
    </dgm:pt>
    <dgm:pt modelId="{6648D36F-5300-4873-9B33-A29968DA9C1B}" type="sibTrans" cxnId="{B98C3BDD-5B06-42C5-9FE9-2465B75EC0DE}">
      <dgm:prSet/>
      <dgm:spPr/>
      <dgm:t>
        <a:bodyPr/>
        <a:lstStyle/>
        <a:p>
          <a:endParaRPr lang="en-IN"/>
        </a:p>
      </dgm:t>
    </dgm:pt>
    <dgm:pt modelId="{88547B40-164E-4D0E-B505-11455EB6FA21}">
      <dgm:prSet/>
      <dgm:spPr/>
      <dgm:t>
        <a:bodyPr/>
        <a:lstStyle/>
        <a:p>
          <a:r>
            <a:rPr lang="en-US"/>
            <a:t>Reassign a constant value</a:t>
          </a:r>
          <a:endParaRPr lang="en-IN"/>
        </a:p>
      </dgm:t>
    </dgm:pt>
    <dgm:pt modelId="{A99AA203-8E7A-44F4-B24B-B5B65EE4A314}" type="parTrans" cxnId="{4193F818-F895-4655-8208-FCE502702BDF}">
      <dgm:prSet/>
      <dgm:spPr/>
      <dgm:t>
        <a:bodyPr/>
        <a:lstStyle/>
        <a:p>
          <a:endParaRPr lang="en-IN"/>
        </a:p>
      </dgm:t>
    </dgm:pt>
    <dgm:pt modelId="{2E284096-6634-499E-9C77-D072D2271824}" type="sibTrans" cxnId="{4193F818-F895-4655-8208-FCE502702BDF}">
      <dgm:prSet/>
      <dgm:spPr/>
      <dgm:t>
        <a:bodyPr/>
        <a:lstStyle/>
        <a:p>
          <a:endParaRPr lang="en-IN"/>
        </a:p>
      </dgm:t>
    </dgm:pt>
    <dgm:pt modelId="{D2A103D9-727E-4CA9-BF2C-7D229594BC96}">
      <dgm:prSet/>
      <dgm:spPr/>
      <dgm:t>
        <a:bodyPr/>
        <a:lstStyle/>
        <a:p>
          <a:r>
            <a:rPr lang="en-US"/>
            <a:t>Reassign a constant array</a:t>
          </a:r>
          <a:endParaRPr lang="en-IN"/>
        </a:p>
      </dgm:t>
    </dgm:pt>
    <dgm:pt modelId="{3A4A4A87-97B1-44BB-B472-2B0115F9863E}" type="parTrans" cxnId="{DBAA6FF3-CEE7-4BEC-870B-FF25AE3F570C}">
      <dgm:prSet/>
      <dgm:spPr/>
      <dgm:t>
        <a:bodyPr/>
        <a:lstStyle/>
        <a:p>
          <a:endParaRPr lang="en-IN"/>
        </a:p>
      </dgm:t>
    </dgm:pt>
    <dgm:pt modelId="{CEB8E5FB-CF56-4DA6-93A2-B457942BF79A}" type="sibTrans" cxnId="{DBAA6FF3-CEE7-4BEC-870B-FF25AE3F570C}">
      <dgm:prSet/>
      <dgm:spPr/>
      <dgm:t>
        <a:bodyPr/>
        <a:lstStyle/>
        <a:p>
          <a:endParaRPr lang="en-IN"/>
        </a:p>
      </dgm:t>
    </dgm:pt>
    <dgm:pt modelId="{94A2974F-5950-42DA-BDE4-8724E5932C4A}">
      <dgm:prSet/>
      <dgm:spPr/>
      <dgm:t>
        <a:bodyPr/>
        <a:lstStyle/>
        <a:p>
          <a:r>
            <a:rPr lang="en-US"/>
            <a:t>Reassign a constant object</a:t>
          </a:r>
          <a:endParaRPr lang="en-IN"/>
        </a:p>
      </dgm:t>
    </dgm:pt>
    <dgm:pt modelId="{023CCE28-B441-42E6-817A-61508F19FB69}" type="parTrans" cxnId="{32FFA335-CE79-46C7-B570-FA3E555C0BF2}">
      <dgm:prSet/>
      <dgm:spPr/>
      <dgm:t>
        <a:bodyPr/>
        <a:lstStyle/>
        <a:p>
          <a:endParaRPr lang="en-IN"/>
        </a:p>
      </dgm:t>
    </dgm:pt>
    <dgm:pt modelId="{35B3C41C-3031-4E30-BAE8-5A76A7B600EE}" type="sibTrans" cxnId="{32FFA335-CE79-46C7-B570-FA3E555C0BF2}">
      <dgm:prSet/>
      <dgm:spPr/>
      <dgm:t>
        <a:bodyPr/>
        <a:lstStyle/>
        <a:p>
          <a:endParaRPr lang="en-IN"/>
        </a:p>
      </dgm:t>
    </dgm:pt>
    <dgm:pt modelId="{49024AC3-2AC0-41C1-8EEF-43A045AAD232}" type="pres">
      <dgm:prSet presAssocID="{C1839241-990B-48EC-BEB9-B74CD4ED6D2F}" presName="diagram" presStyleCnt="0">
        <dgm:presLayoutVars>
          <dgm:dir/>
          <dgm:resizeHandles val="exact"/>
        </dgm:presLayoutVars>
      </dgm:prSet>
      <dgm:spPr/>
    </dgm:pt>
    <dgm:pt modelId="{D1030B92-54A5-4FD4-9077-2BB0C52F23B5}" type="pres">
      <dgm:prSet presAssocID="{5AC76900-30F8-46BB-9A00-68993823537B}" presName="node" presStyleLbl="node1" presStyleIdx="0" presStyleCnt="5">
        <dgm:presLayoutVars>
          <dgm:bulletEnabled val="1"/>
        </dgm:presLayoutVars>
      </dgm:prSet>
      <dgm:spPr/>
    </dgm:pt>
    <dgm:pt modelId="{80BAE813-5E77-47A2-AB99-9FA4CA5733E5}" type="pres">
      <dgm:prSet presAssocID="{C4E553DF-2AEC-4042-AFB5-5C18E8FF06EB}" presName="sibTrans" presStyleCnt="0"/>
      <dgm:spPr/>
    </dgm:pt>
    <dgm:pt modelId="{AD0163CA-FC61-4ACC-89D5-71C792D39CA2}" type="pres">
      <dgm:prSet presAssocID="{D1B2077F-FE1B-43A2-A2CB-C6DEE0898A19}" presName="node" presStyleLbl="node1" presStyleIdx="1" presStyleCnt="5">
        <dgm:presLayoutVars>
          <dgm:bulletEnabled val="1"/>
        </dgm:presLayoutVars>
      </dgm:prSet>
      <dgm:spPr/>
    </dgm:pt>
    <dgm:pt modelId="{EE4F185C-DC6A-4C9B-98E6-9F05945F69AE}" type="pres">
      <dgm:prSet presAssocID="{6648D36F-5300-4873-9B33-A29968DA9C1B}" presName="sibTrans" presStyleCnt="0"/>
      <dgm:spPr/>
    </dgm:pt>
    <dgm:pt modelId="{3594A635-AD95-4FBE-91E8-FFD132AAB1DD}" type="pres">
      <dgm:prSet presAssocID="{88547B40-164E-4D0E-B505-11455EB6FA21}" presName="node" presStyleLbl="node1" presStyleIdx="2" presStyleCnt="5">
        <dgm:presLayoutVars>
          <dgm:bulletEnabled val="1"/>
        </dgm:presLayoutVars>
      </dgm:prSet>
      <dgm:spPr/>
    </dgm:pt>
    <dgm:pt modelId="{AA9ED465-D2F3-4CD1-82D8-BA695DA82ECC}" type="pres">
      <dgm:prSet presAssocID="{2E284096-6634-499E-9C77-D072D2271824}" presName="sibTrans" presStyleCnt="0"/>
      <dgm:spPr/>
    </dgm:pt>
    <dgm:pt modelId="{2DD9B042-922E-42F9-B1C8-811A62983134}" type="pres">
      <dgm:prSet presAssocID="{D2A103D9-727E-4CA9-BF2C-7D229594BC96}" presName="node" presStyleLbl="node1" presStyleIdx="3" presStyleCnt="5">
        <dgm:presLayoutVars>
          <dgm:bulletEnabled val="1"/>
        </dgm:presLayoutVars>
      </dgm:prSet>
      <dgm:spPr/>
    </dgm:pt>
    <dgm:pt modelId="{ABD00FA5-1F89-4DC2-BFF0-1A346AB148E8}" type="pres">
      <dgm:prSet presAssocID="{CEB8E5FB-CF56-4DA6-93A2-B457942BF79A}" presName="sibTrans" presStyleCnt="0"/>
      <dgm:spPr/>
    </dgm:pt>
    <dgm:pt modelId="{67428638-8644-4A82-9E29-C7919CBD06EC}" type="pres">
      <dgm:prSet presAssocID="{94A2974F-5950-42DA-BDE4-8724E5932C4A}" presName="node" presStyleLbl="node1" presStyleIdx="4" presStyleCnt="5">
        <dgm:presLayoutVars>
          <dgm:bulletEnabled val="1"/>
        </dgm:presLayoutVars>
      </dgm:prSet>
      <dgm:spPr/>
    </dgm:pt>
  </dgm:ptLst>
  <dgm:cxnLst>
    <dgm:cxn modelId="{55B01D01-32EF-4F52-9580-CDCF8D34AA96}" type="presOf" srcId="{88547B40-164E-4D0E-B505-11455EB6FA21}" destId="{3594A635-AD95-4FBE-91E8-FFD132AAB1DD}" srcOrd="0" destOrd="0" presId="urn:microsoft.com/office/officeart/2005/8/layout/default"/>
    <dgm:cxn modelId="{4193F818-F895-4655-8208-FCE502702BDF}" srcId="{C1839241-990B-48EC-BEB9-B74CD4ED6D2F}" destId="{88547B40-164E-4D0E-B505-11455EB6FA21}" srcOrd="2" destOrd="0" parTransId="{A99AA203-8E7A-44F4-B24B-B5B65EE4A314}" sibTransId="{2E284096-6634-499E-9C77-D072D2271824}"/>
    <dgm:cxn modelId="{32FFA335-CE79-46C7-B570-FA3E555C0BF2}" srcId="{C1839241-990B-48EC-BEB9-B74CD4ED6D2F}" destId="{94A2974F-5950-42DA-BDE4-8724E5932C4A}" srcOrd="4" destOrd="0" parTransId="{023CCE28-B441-42E6-817A-61508F19FB69}" sibTransId="{35B3C41C-3031-4E30-BAE8-5A76A7B600EE}"/>
    <dgm:cxn modelId="{1BEFFC3D-CB4F-4965-B018-960F25734E47}" srcId="{C1839241-990B-48EC-BEB9-B74CD4ED6D2F}" destId="{5AC76900-30F8-46BB-9A00-68993823537B}" srcOrd="0" destOrd="0" parTransId="{A972E77A-01D8-4FA1-8709-FA4B67267BA0}" sibTransId="{C4E553DF-2AEC-4042-AFB5-5C18E8FF06EB}"/>
    <dgm:cxn modelId="{51529A46-2B7B-4ECD-A783-F1AB142E8E09}" type="presOf" srcId="{C1839241-990B-48EC-BEB9-B74CD4ED6D2F}" destId="{49024AC3-2AC0-41C1-8EEF-43A045AAD232}" srcOrd="0" destOrd="0" presId="urn:microsoft.com/office/officeart/2005/8/layout/default"/>
    <dgm:cxn modelId="{7A4C346C-1906-405F-A7E2-D29057B36279}" type="presOf" srcId="{94A2974F-5950-42DA-BDE4-8724E5932C4A}" destId="{67428638-8644-4A82-9E29-C7919CBD06EC}" srcOrd="0" destOrd="0" presId="urn:microsoft.com/office/officeart/2005/8/layout/default"/>
    <dgm:cxn modelId="{5586D75A-AFC2-4FAB-8404-BAA890DF7D32}" type="presOf" srcId="{D1B2077F-FE1B-43A2-A2CB-C6DEE0898A19}" destId="{AD0163CA-FC61-4ACC-89D5-71C792D39CA2}" srcOrd="0" destOrd="0" presId="urn:microsoft.com/office/officeart/2005/8/layout/default"/>
    <dgm:cxn modelId="{76C85EA0-EDB9-45DC-BD0C-FBF6033FECF3}" type="presOf" srcId="{D2A103D9-727E-4CA9-BF2C-7D229594BC96}" destId="{2DD9B042-922E-42F9-B1C8-811A62983134}" srcOrd="0" destOrd="0" presId="urn:microsoft.com/office/officeart/2005/8/layout/default"/>
    <dgm:cxn modelId="{C17D11BB-3F94-42BB-984C-7ABF975D4CB5}" type="presOf" srcId="{5AC76900-30F8-46BB-9A00-68993823537B}" destId="{D1030B92-54A5-4FD4-9077-2BB0C52F23B5}" srcOrd="0" destOrd="0" presId="urn:microsoft.com/office/officeart/2005/8/layout/default"/>
    <dgm:cxn modelId="{B98C3BDD-5B06-42C5-9FE9-2465B75EC0DE}" srcId="{C1839241-990B-48EC-BEB9-B74CD4ED6D2F}" destId="{D1B2077F-FE1B-43A2-A2CB-C6DEE0898A19}" srcOrd="1" destOrd="0" parTransId="{811B2097-8FB3-4323-9E76-B37EA62B9288}" sibTransId="{6648D36F-5300-4873-9B33-A29968DA9C1B}"/>
    <dgm:cxn modelId="{DBAA6FF3-CEE7-4BEC-870B-FF25AE3F570C}" srcId="{C1839241-990B-48EC-BEB9-B74CD4ED6D2F}" destId="{D2A103D9-727E-4CA9-BF2C-7D229594BC96}" srcOrd="3" destOrd="0" parTransId="{3A4A4A87-97B1-44BB-B472-2B0115F9863E}" sibTransId="{CEB8E5FB-CF56-4DA6-93A2-B457942BF79A}"/>
    <dgm:cxn modelId="{E0E403E0-7847-4FD2-8B54-EEA7E64EB378}" type="presParOf" srcId="{49024AC3-2AC0-41C1-8EEF-43A045AAD232}" destId="{D1030B92-54A5-4FD4-9077-2BB0C52F23B5}" srcOrd="0" destOrd="0" presId="urn:microsoft.com/office/officeart/2005/8/layout/default"/>
    <dgm:cxn modelId="{464536F9-D173-4768-8C63-37245A0A9219}" type="presParOf" srcId="{49024AC3-2AC0-41C1-8EEF-43A045AAD232}" destId="{80BAE813-5E77-47A2-AB99-9FA4CA5733E5}" srcOrd="1" destOrd="0" presId="urn:microsoft.com/office/officeart/2005/8/layout/default"/>
    <dgm:cxn modelId="{8BB19919-DBCB-433B-823D-16FDBE2D9655}" type="presParOf" srcId="{49024AC3-2AC0-41C1-8EEF-43A045AAD232}" destId="{AD0163CA-FC61-4ACC-89D5-71C792D39CA2}" srcOrd="2" destOrd="0" presId="urn:microsoft.com/office/officeart/2005/8/layout/default"/>
    <dgm:cxn modelId="{0CA5E5E8-0AA7-45A4-B464-1A9F75F9F394}" type="presParOf" srcId="{49024AC3-2AC0-41C1-8EEF-43A045AAD232}" destId="{EE4F185C-DC6A-4C9B-98E6-9F05945F69AE}" srcOrd="3" destOrd="0" presId="urn:microsoft.com/office/officeart/2005/8/layout/default"/>
    <dgm:cxn modelId="{2156E292-0001-4798-B8DD-8B675DC60CE8}" type="presParOf" srcId="{49024AC3-2AC0-41C1-8EEF-43A045AAD232}" destId="{3594A635-AD95-4FBE-91E8-FFD132AAB1DD}" srcOrd="4" destOrd="0" presId="urn:microsoft.com/office/officeart/2005/8/layout/default"/>
    <dgm:cxn modelId="{1D71E46E-AB38-4621-930A-9FAAA6AC2EA3}" type="presParOf" srcId="{49024AC3-2AC0-41C1-8EEF-43A045AAD232}" destId="{AA9ED465-D2F3-4CD1-82D8-BA695DA82ECC}" srcOrd="5" destOrd="0" presId="urn:microsoft.com/office/officeart/2005/8/layout/default"/>
    <dgm:cxn modelId="{8A072F83-675D-463C-9DCC-B1C8DA48B415}" type="presParOf" srcId="{49024AC3-2AC0-41C1-8EEF-43A045AAD232}" destId="{2DD9B042-922E-42F9-B1C8-811A62983134}" srcOrd="6" destOrd="0" presId="urn:microsoft.com/office/officeart/2005/8/layout/default"/>
    <dgm:cxn modelId="{78159A19-91C4-4C97-8CD6-C01903D48026}" type="presParOf" srcId="{49024AC3-2AC0-41C1-8EEF-43A045AAD232}" destId="{ABD00FA5-1F89-4DC2-BFF0-1A346AB148E8}" srcOrd="7" destOrd="0" presId="urn:microsoft.com/office/officeart/2005/8/layout/default"/>
    <dgm:cxn modelId="{00D15873-C59A-4284-85CD-BC379B287F07}" type="presParOf" srcId="{49024AC3-2AC0-41C1-8EEF-43A045AAD232}" destId="{67428638-8644-4A82-9E29-C7919CBD06EC}"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2ECBB0-2286-4A0A-AB0D-B41ED281D96A}" type="doc">
      <dgm:prSet loTypeId="urn:microsoft.com/office/officeart/2005/8/layout/list1" loCatId="list" qsTypeId="urn:microsoft.com/office/officeart/2005/8/quickstyle/simple5" qsCatId="simple" csTypeId="urn:microsoft.com/office/officeart/2005/8/colors/accent0_3" csCatId="mainScheme"/>
      <dgm:spPr/>
      <dgm:t>
        <a:bodyPr/>
        <a:lstStyle/>
        <a:p>
          <a:endParaRPr lang="en-IN"/>
        </a:p>
      </dgm:t>
    </dgm:pt>
    <dgm:pt modelId="{BA85D127-B355-49B1-B2FD-440FC026D4A0}">
      <dgm:prSet custT="1"/>
      <dgm:spPr/>
      <dgm:t>
        <a:bodyPr/>
        <a:lstStyle/>
        <a:p>
          <a:r>
            <a:rPr lang="en-US" sz="2600" dirty="0"/>
            <a:t>But you CAN:</a:t>
          </a:r>
          <a:endParaRPr lang="en-IN" sz="2600" dirty="0"/>
        </a:p>
      </dgm:t>
    </dgm:pt>
    <dgm:pt modelId="{32FD8EA0-4836-48D8-83E7-2C95CB5CEA62}" type="parTrans" cxnId="{6B3B8840-9479-47CE-9360-4E5DFEBE7AE0}">
      <dgm:prSet/>
      <dgm:spPr/>
      <dgm:t>
        <a:bodyPr/>
        <a:lstStyle/>
        <a:p>
          <a:endParaRPr lang="en-IN"/>
        </a:p>
      </dgm:t>
    </dgm:pt>
    <dgm:pt modelId="{75FB180E-513F-4CB4-91E6-CE9EFFB4FE46}" type="sibTrans" cxnId="{6B3B8840-9479-47CE-9360-4E5DFEBE7AE0}">
      <dgm:prSet/>
      <dgm:spPr/>
      <dgm:t>
        <a:bodyPr/>
        <a:lstStyle/>
        <a:p>
          <a:endParaRPr lang="en-IN"/>
        </a:p>
      </dgm:t>
    </dgm:pt>
    <dgm:pt modelId="{2C8FA64D-811D-4B13-85E6-13117DFB6ADD}">
      <dgm:prSet custT="1"/>
      <dgm:spPr/>
      <dgm:t>
        <a:bodyPr/>
        <a:lstStyle/>
        <a:p>
          <a:r>
            <a:rPr lang="en-US" sz="2600" dirty="0"/>
            <a:t>Change the elements of constant array</a:t>
          </a:r>
          <a:endParaRPr lang="en-IN" sz="2600" dirty="0"/>
        </a:p>
      </dgm:t>
    </dgm:pt>
    <dgm:pt modelId="{F35049D2-357F-498B-948A-BE15CECF7F46}" type="parTrans" cxnId="{E49A893A-F49D-4F2F-B330-B16D5107B805}">
      <dgm:prSet/>
      <dgm:spPr/>
      <dgm:t>
        <a:bodyPr/>
        <a:lstStyle/>
        <a:p>
          <a:endParaRPr lang="en-IN"/>
        </a:p>
      </dgm:t>
    </dgm:pt>
    <dgm:pt modelId="{53D7ED42-FCF0-4498-9F59-407608FE8E44}" type="sibTrans" cxnId="{E49A893A-F49D-4F2F-B330-B16D5107B805}">
      <dgm:prSet/>
      <dgm:spPr/>
      <dgm:t>
        <a:bodyPr/>
        <a:lstStyle/>
        <a:p>
          <a:endParaRPr lang="en-IN"/>
        </a:p>
      </dgm:t>
    </dgm:pt>
    <dgm:pt modelId="{50BFB1B1-09F1-45E8-A6D9-8145E01841FC}">
      <dgm:prSet custT="1"/>
      <dgm:spPr/>
      <dgm:t>
        <a:bodyPr/>
        <a:lstStyle/>
        <a:p>
          <a:r>
            <a:rPr lang="en-US" sz="2600" dirty="0"/>
            <a:t>Change the properties of constant object</a:t>
          </a:r>
          <a:endParaRPr lang="en-IN" sz="2600" dirty="0"/>
        </a:p>
      </dgm:t>
    </dgm:pt>
    <dgm:pt modelId="{A96DD260-C6AD-4192-BE9D-AAF4596792A1}" type="parTrans" cxnId="{7F8FC0EB-D8D6-45BD-B504-7509617BFC72}">
      <dgm:prSet/>
      <dgm:spPr/>
      <dgm:t>
        <a:bodyPr/>
        <a:lstStyle/>
        <a:p>
          <a:endParaRPr lang="en-IN"/>
        </a:p>
      </dgm:t>
    </dgm:pt>
    <dgm:pt modelId="{B4820F21-55A2-4A82-9A70-79E0B58502DA}" type="sibTrans" cxnId="{7F8FC0EB-D8D6-45BD-B504-7509617BFC72}">
      <dgm:prSet/>
      <dgm:spPr/>
      <dgm:t>
        <a:bodyPr/>
        <a:lstStyle/>
        <a:p>
          <a:endParaRPr lang="en-IN"/>
        </a:p>
      </dgm:t>
    </dgm:pt>
    <dgm:pt modelId="{5A6C749D-8644-4696-A433-EA7F27EA2204}" type="pres">
      <dgm:prSet presAssocID="{222ECBB0-2286-4A0A-AB0D-B41ED281D96A}" presName="linear" presStyleCnt="0">
        <dgm:presLayoutVars>
          <dgm:dir/>
          <dgm:animLvl val="lvl"/>
          <dgm:resizeHandles val="exact"/>
        </dgm:presLayoutVars>
      </dgm:prSet>
      <dgm:spPr/>
    </dgm:pt>
    <dgm:pt modelId="{910B6354-1CC9-4B4D-BAEE-E05B057D8B65}" type="pres">
      <dgm:prSet presAssocID="{BA85D127-B355-49B1-B2FD-440FC026D4A0}" presName="parentLin" presStyleCnt="0"/>
      <dgm:spPr/>
    </dgm:pt>
    <dgm:pt modelId="{3F400431-6FA0-4039-AFC9-943BC3680D61}" type="pres">
      <dgm:prSet presAssocID="{BA85D127-B355-49B1-B2FD-440FC026D4A0}" presName="parentLeftMargin" presStyleLbl="node1" presStyleIdx="0" presStyleCnt="1"/>
      <dgm:spPr/>
    </dgm:pt>
    <dgm:pt modelId="{FFD5CE30-5834-453F-AAC7-9AD0A415AEFB}" type="pres">
      <dgm:prSet presAssocID="{BA85D127-B355-49B1-B2FD-440FC026D4A0}" presName="parentText" presStyleLbl="node1" presStyleIdx="0" presStyleCnt="1">
        <dgm:presLayoutVars>
          <dgm:chMax val="0"/>
          <dgm:bulletEnabled val="1"/>
        </dgm:presLayoutVars>
      </dgm:prSet>
      <dgm:spPr/>
    </dgm:pt>
    <dgm:pt modelId="{F1E432D2-26A0-4FF2-9ADB-CC1BDD626128}" type="pres">
      <dgm:prSet presAssocID="{BA85D127-B355-49B1-B2FD-440FC026D4A0}" presName="negativeSpace" presStyleCnt="0"/>
      <dgm:spPr/>
    </dgm:pt>
    <dgm:pt modelId="{122B2900-9712-4CA8-8FD0-879173B3FB64}" type="pres">
      <dgm:prSet presAssocID="{BA85D127-B355-49B1-B2FD-440FC026D4A0}" presName="childText" presStyleLbl="conFgAcc1" presStyleIdx="0" presStyleCnt="1">
        <dgm:presLayoutVars>
          <dgm:bulletEnabled val="1"/>
        </dgm:presLayoutVars>
      </dgm:prSet>
      <dgm:spPr/>
    </dgm:pt>
  </dgm:ptLst>
  <dgm:cxnLst>
    <dgm:cxn modelId="{E49A893A-F49D-4F2F-B330-B16D5107B805}" srcId="{BA85D127-B355-49B1-B2FD-440FC026D4A0}" destId="{2C8FA64D-811D-4B13-85E6-13117DFB6ADD}" srcOrd="0" destOrd="0" parTransId="{F35049D2-357F-498B-948A-BE15CECF7F46}" sibTransId="{53D7ED42-FCF0-4498-9F59-407608FE8E44}"/>
    <dgm:cxn modelId="{6B3B8840-9479-47CE-9360-4E5DFEBE7AE0}" srcId="{222ECBB0-2286-4A0A-AB0D-B41ED281D96A}" destId="{BA85D127-B355-49B1-B2FD-440FC026D4A0}" srcOrd="0" destOrd="0" parTransId="{32FD8EA0-4836-48D8-83E7-2C95CB5CEA62}" sibTransId="{75FB180E-513F-4CB4-91E6-CE9EFFB4FE46}"/>
    <dgm:cxn modelId="{6A32E46E-F57A-4345-9229-A9D347F8546E}" type="presOf" srcId="{BA85D127-B355-49B1-B2FD-440FC026D4A0}" destId="{FFD5CE30-5834-453F-AAC7-9AD0A415AEFB}" srcOrd="1" destOrd="0" presId="urn:microsoft.com/office/officeart/2005/8/layout/list1"/>
    <dgm:cxn modelId="{5C370557-4AF4-422A-978B-763E0F923435}" type="presOf" srcId="{BA85D127-B355-49B1-B2FD-440FC026D4A0}" destId="{3F400431-6FA0-4039-AFC9-943BC3680D61}" srcOrd="0" destOrd="0" presId="urn:microsoft.com/office/officeart/2005/8/layout/list1"/>
    <dgm:cxn modelId="{91AAEB57-873D-4362-97B5-6BF36E3F7DC3}" type="presOf" srcId="{222ECBB0-2286-4A0A-AB0D-B41ED281D96A}" destId="{5A6C749D-8644-4696-A433-EA7F27EA2204}" srcOrd="0" destOrd="0" presId="urn:microsoft.com/office/officeart/2005/8/layout/list1"/>
    <dgm:cxn modelId="{19F7A8BB-6A78-4C3A-BB4E-B84D2CAA9E9C}" type="presOf" srcId="{50BFB1B1-09F1-45E8-A6D9-8145E01841FC}" destId="{122B2900-9712-4CA8-8FD0-879173B3FB64}" srcOrd="0" destOrd="1" presId="urn:microsoft.com/office/officeart/2005/8/layout/list1"/>
    <dgm:cxn modelId="{9EDBDAC9-432A-41E6-B182-17645FCF9153}" type="presOf" srcId="{2C8FA64D-811D-4B13-85E6-13117DFB6ADD}" destId="{122B2900-9712-4CA8-8FD0-879173B3FB64}" srcOrd="0" destOrd="0" presId="urn:microsoft.com/office/officeart/2005/8/layout/list1"/>
    <dgm:cxn modelId="{7F8FC0EB-D8D6-45BD-B504-7509617BFC72}" srcId="{BA85D127-B355-49B1-B2FD-440FC026D4A0}" destId="{50BFB1B1-09F1-45E8-A6D9-8145E01841FC}" srcOrd="1" destOrd="0" parTransId="{A96DD260-C6AD-4192-BE9D-AAF4596792A1}" sibTransId="{B4820F21-55A2-4A82-9A70-79E0B58502DA}"/>
    <dgm:cxn modelId="{EE655720-422D-43C2-BF16-39531804D4CE}" type="presParOf" srcId="{5A6C749D-8644-4696-A433-EA7F27EA2204}" destId="{910B6354-1CC9-4B4D-BAEE-E05B057D8B65}" srcOrd="0" destOrd="0" presId="urn:microsoft.com/office/officeart/2005/8/layout/list1"/>
    <dgm:cxn modelId="{2CD0FF64-7F89-44D8-9A63-2524CBB49FDF}" type="presParOf" srcId="{910B6354-1CC9-4B4D-BAEE-E05B057D8B65}" destId="{3F400431-6FA0-4039-AFC9-943BC3680D61}" srcOrd="0" destOrd="0" presId="urn:microsoft.com/office/officeart/2005/8/layout/list1"/>
    <dgm:cxn modelId="{CD162091-1FCB-451C-AB67-D4E3B372848F}" type="presParOf" srcId="{910B6354-1CC9-4B4D-BAEE-E05B057D8B65}" destId="{FFD5CE30-5834-453F-AAC7-9AD0A415AEFB}" srcOrd="1" destOrd="0" presId="urn:microsoft.com/office/officeart/2005/8/layout/list1"/>
    <dgm:cxn modelId="{823B00A6-BA24-4E43-9D81-4F03E9E2467F}" type="presParOf" srcId="{5A6C749D-8644-4696-A433-EA7F27EA2204}" destId="{F1E432D2-26A0-4FF2-9ADB-CC1BDD626128}" srcOrd="1" destOrd="0" presId="urn:microsoft.com/office/officeart/2005/8/layout/list1"/>
    <dgm:cxn modelId="{A5C6EC2B-8B6D-4EC3-97F6-32742586F727}" type="presParOf" srcId="{5A6C749D-8644-4696-A433-EA7F27EA2204}" destId="{122B2900-9712-4CA8-8FD0-879173B3FB64}"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644849-3292-4A64-ADF8-D8DD0D45BCE9}" type="doc">
      <dgm:prSet loTypeId="urn:microsoft.com/office/officeart/2005/8/layout/vList2" loCatId="list" qsTypeId="urn:microsoft.com/office/officeart/2005/8/quickstyle/simple5" qsCatId="simple" csTypeId="urn:microsoft.com/office/officeart/2005/8/colors/accent1_1" csCatId="accent1"/>
      <dgm:spPr/>
      <dgm:t>
        <a:bodyPr/>
        <a:lstStyle/>
        <a:p>
          <a:endParaRPr lang="en-IN"/>
        </a:p>
      </dgm:t>
    </dgm:pt>
    <dgm:pt modelId="{2773FB62-3856-47B6-B87B-5BA77E6DBD13}">
      <dgm:prSet custT="1"/>
      <dgm:spPr/>
      <dgm:t>
        <a:bodyPr/>
        <a:lstStyle/>
        <a:p>
          <a:r>
            <a:rPr lang="en-US" sz="2800" dirty="0"/>
            <a:t>Import named exports from the file person.js:</a:t>
          </a:r>
          <a:endParaRPr lang="en-IN" sz="2800" dirty="0"/>
        </a:p>
      </dgm:t>
    </dgm:pt>
    <dgm:pt modelId="{07BBE347-9D50-4881-B4E4-EF888AFDA14E}" type="parTrans" cxnId="{DA080668-B145-46DC-B63A-823DCDD0F8E4}">
      <dgm:prSet/>
      <dgm:spPr/>
      <dgm:t>
        <a:bodyPr/>
        <a:lstStyle/>
        <a:p>
          <a:endParaRPr lang="en-IN"/>
        </a:p>
      </dgm:t>
    </dgm:pt>
    <dgm:pt modelId="{A83643E8-B67D-41E8-9EFA-483805B94DB6}" type="sibTrans" cxnId="{DA080668-B145-46DC-B63A-823DCDD0F8E4}">
      <dgm:prSet/>
      <dgm:spPr/>
      <dgm:t>
        <a:bodyPr/>
        <a:lstStyle/>
        <a:p>
          <a:endParaRPr lang="en-IN"/>
        </a:p>
      </dgm:t>
    </dgm:pt>
    <dgm:pt modelId="{3E5D8EA4-B6BD-4861-847F-E027D9D386B8}">
      <dgm:prSet custT="1"/>
      <dgm:spPr/>
      <dgm:t>
        <a:bodyPr/>
        <a:lstStyle/>
        <a:p>
          <a:r>
            <a:rPr lang="en-US" sz="2800" dirty="0"/>
            <a:t>import { name, age } from "./person.js";</a:t>
          </a:r>
          <a:endParaRPr lang="en-IN" sz="2800" dirty="0"/>
        </a:p>
      </dgm:t>
    </dgm:pt>
    <dgm:pt modelId="{F59CF44B-AE8E-44BC-9515-46D475EF68D0}" type="parTrans" cxnId="{307795F8-0237-4982-8DA3-E1BFE1D5C723}">
      <dgm:prSet/>
      <dgm:spPr/>
      <dgm:t>
        <a:bodyPr/>
        <a:lstStyle/>
        <a:p>
          <a:endParaRPr lang="en-IN"/>
        </a:p>
      </dgm:t>
    </dgm:pt>
    <dgm:pt modelId="{D9BE927D-E9FC-4C8F-B816-6B44D628E09B}" type="sibTrans" cxnId="{307795F8-0237-4982-8DA3-E1BFE1D5C723}">
      <dgm:prSet/>
      <dgm:spPr/>
      <dgm:t>
        <a:bodyPr/>
        <a:lstStyle/>
        <a:p>
          <a:endParaRPr lang="en-IN"/>
        </a:p>
      </dgm:t>
    </dgm:pt>
    <dgm:pt modelId="{37C23D45-3247-41D0-88F0-77698C361FE4}" type="pres">
      <dgm:prSet presAssocID="{99644849-3292-4A64-ADF8-D8DD0D45BCE9}" presName="linear" presStyleCnt="0">
        <dgm:presLayoutVars>
          <dgm:animLvl val="lvl"/>
          <dgm:resizeHandles val="exact"/>
        </dgm:presLayoutVars>
      </dgm:prSet>
      <dgm:spPr/>
    </dgm:pt>
    <dgm:pt modelId="{B3FA1F6E-3FD5-4813-8F0A-640CE259153E}" type="pres">
      <dgm:prSet presAssocID="{2773FB62-3856-47B6-B87B-5BA77E6DBD13}" presName="parentText" presStyleLbl="node1" presStyleIdx="0" presStyleCnt="2">
        <dgm:presLayoutVars>
          <dgm:chMax val="0"/>
          <dgm:bulletEnabled val="1"/>
        </dgm:presLayoutVars>
      </dgm:prSet>
      <dgm:spPr/>
    </dgm:pt>
    <dgm:pt modelId="{9B81AE97-6945-4B91-9347-1A139F5A03F9}" type="pres">
      <dgm:prSet presAssocID="{A83643E8-B67D-41E8-9EFA-483805B94DB6}" presName="spacer" presStyleCnt="0"/>
      <dgm:spPr/>
    </dgm:pt>
    <dgm:pt modelId="{688361CB-AA3F-4287-877A-B19910ABE023}" type="pres">
      <dgm:prSet presAssocID="{3E5D8EA4-B6BD-4861-847F-E027D9D386B8}" presName="parentText" presStyleLbl="node1" presStyleIdx="1" presStyleCnt="2">
        <dgm:presLayoutVars>
          <dgm:chMax val="0"/>
          <dgm:bulletEnabled val="1"/>
        </dgm:presLayoutVars>
      </dgm:prSet>
      <dgm:spPr/>
    </dgm:pt>
  </dgm:ptLst>
  <dgm:cxnLst>
    <dgm:cxn modelId="{DA080668-B145-46DC-B63A-823DCDD0F8E4}" srcId="{99644849-3292-4A64-ADF8-D8DD0D45BCE9}" destId="{2773FB62-3856-47B6-B87B-5BA77E6DBD13}" srcOrd="0" destOrd="0" parTransId="{07BBE347-9D50-4881-B4E4-EF888AFDA14E}" sibTransId="{A83643E8-B67D-41E8-9EFA-483805B94DB6}"/>
    <dgm:cxn modelId="{FACDBB88-A686-4218-AE9B-A270464C1BE7}" type="presOf" srcId="{3E5D8EA4-B6BD-4861-847F-E027D9D386B8}" destId="{688361CB-AA3F-4287-877A-B19910ABE023}" srcOrd="0" destOrd="0" presId="urn:microsoft.com/office/officeart/2005/8/layout/vList2"/>
    <dgm:cxn modelId="{151B0290-EA46-4B9F-A6D7-BF3178AB3A43}" type="presOf" srcId="{99644849-3292-4A64-ADF8-D8DD0D45BCE9}" destId="{37C23D45-3247-41D0-88F0-77698C361FE4}" srcOrd="0" destOrd="0" presId="urn:microsoft.com/office/officeart/2005/8/layout/vList2"/>
    <dgm:cxn modelId="{806EDAAD-1BB2-4D95-BA0F-C2F11ED541E6}" type="presOf" srcId="{2773FB62-3856-47B6-B87B-5BA77E6DBD13}" destId="{B3FA1F6E-3FD5-4813-8F0A-640CE259153E}" srcOrd="0" destOrd="0" presId="urn:microsoft.com/office/officeart/2005/8/layout/vList2"/>
    <dgm:cxn modelId="{307795F8-0237-4982-8DA3-E1BFE1D5C723}" srcId="{99644849-3292-4A64-ADF8-D8DD0D45BCE9}" destId="{3E5D8EA4-B6BD-4861-847F-E027D9D386B8}" srcOrd="1" destOrd="0" parTransId="{F59CF44B-AE8E-44BC-9515-46D475EF68D0}" sibTransId="{D9BE927D-E9FC-4C8F-B816-6B44D628E09B}"/>
    <dgm:cxn modelId="{25B321E4-9E12-4FCE-8B57-639DA5FCFD28}" type="presParOf" srcId="{37C23D45-3247-41D0-88F0-77698C361FE4}" destId="{B3FA1F6E-3FD5-4813-8F0A-640CE259153E}" srcOrd="0" destOrd="0" presId="urn:microsoft.com/office/officeart/2005/8/layout/vList2"/>
    <dgm:cxn modelId="{C1B2B09A-9B1A-4B72-A6FB-7AA66FB41486}" type="presParOf" srcId="{37C23D45-3247-41D0-88F0-77698C361FE4}" destId="{9B81AE97-6945-4B91-9347-1A139F5A03F9}" srcOrd="1" destOrd="0" presId="urn:microsoft.com/office/officeart/2005/8/layout/vList2"/>
    <dgm:cxn modelId="{5614EF51-F49F-4649-B387-93087046F59E}" type="presParOf" srcId="{37C23D45-3247-41D0-88F0-77698C361FE4}" destId="{688361CB-AA3F-4287-877A-B19910ABE02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FA83959-58ED-4511-99F5-7E2486345C67}" type="doc">
      <dgm:prSet loTypeId="urn:microsoft.com/office/officeart/2005/8/layout/vList2" loCatId="list" qsTypeId="urn:microsoft.com/office/officeart/2005/8/quickstyle/simple5" qsCatId="simple" csTypeId="urn:microsoft.com/office/officeart/2005/8/colors/accent1_1" csCatId="accent1"/>
      <dgm:spPr/>
      <dgm:t>
        <a:bodyPr/>
        <a:lstStyle/>
        <a:p>
          <a:endParaRPr lang="en-IN"/>
        </a:p>
      </dgm:t>
    </dgm:pt>
    <dgm:pt modelId="{2686C810-8F34-40D1-A257-5012247D407B}">
      <dgm:prSet custT="1"/>
      <dgm:spPr/>
      <dgm:t>
        <a:bodyPr/>
        <a:lstStyle/>
        <a:p>
          <a:r>
            <a:rPr lang="en-US" sz="2800" dirty="0"/>
            <a:t>Import a default export from the file message.js:</a:t>
          </a:r>
          <a:endParaRPr lang="en-IN" sz="2800" dirty="0"/>
        </a:p>
      </dgm:t>
    </dgm:pt>
    <dgm:pt modelId="{AE123B05-205B-485D-9600-EF37ECC3966F}" type="parTrans" cxnId="{D3D28E4E-8479-43D8-BC44-E891A5DC7699}">
      <dgm:prSet/>
      <dgm:spPr/>
      <dgm:t>
        <a:bodyPr/>
        <a:lstStyle/>
        <a:p>
          <a:endParaRPr lang="en-IN"/>
        </a:p>
      </dgm:t>
    </dgm:pt>
    <dgm:pt modelId="{787A826C-C6A3-4660-9B03-9039314E0BBE}" type="sibTrans" cxnId="{D3D28E4E-8479-43D8-BC44-E891A5DC7699}">
      <dgm:prSet/>
      <dgm:spPr/>
      <dgm:t>
        <a:bodyPr/>
        <a:lstStyle/>
        <a:p>
          <a:endParaRPr lang="en-IN"/>
        </a:p>
      </dgm:t>
    </dgm:pt>
    <dgm:pt modelId="{5D9EE78D-9C53-477B-AE41-31F07731009E}">
      <dgm:prSet custT="1"/>
      <dgm:spPr/>
      <dgm:t>
        <a:bodyPr/>
        <a:lstStyle/>
        <a:p>
          <a:r>
            <a:rPr lang="en-US" sz="2800" dirty="0"/>
            <a:t>import message from "./message.js";</a:t>
          </a:r>
          <a:endParaRPr lang="en-IN" sz="2800" dirty="0"/>
        </a:p>
      </dgm:t>
    </dgm:pt>
    <dgm:pt modelId="{E38B18FE-0F83-4CA3-A12B-A0E535ECAC3A}" type="parTrans" cxnId="{48A7C931-51EE-4169-AECA-6B7C0A2A8A05}">
      <dgm:prSet/>
      <dgm:spPr/>
      <dgm:t>
        <a:bodyPr/>
        <a:lstStyle/>
        <a:p>
          <a:endParaRPr lang="en-IN"/>
        </a:p>
      </dgm:t>
    </dgm:pt>
    <dgm:pt modelId="{DBC2FB8F-D6BD-444B-A44E-0FF989E6C733}" type="sibTrans" cxnId="{48A7C931-51EE-4169-AECA-6B7C0A2A8A05}">
      <dgm:prSet/>
      <dgm:spPr/>
      <dgm:t>
        <a:bodyPr/>
        <a:lstStyle/>
        <a:p>
          <a:endParaRPr lang="en-IN"/>
        </a:p>
      </dgm:t>
    </dgm:pt>
    <dgm:pt modelId="{72FB981E-1919-4563-8DF0-9B8E8C2C778A}" type="pres">
      <dgm:prSet presAssocID="{3FA83959-58ED-4511-99F5-7E2486345C67}" presName="linear" presStyleCnt="0">
        <dgm:presLayoutVars>
          <dgm:animLvl val="lvl"/>
          <dgm:resizeHandles val="exact"/>
        </dgm:presLayoutVars>
      </dgm:prSet>
      <dgm:spPr/>
    </dgm:pt>
    <dgm:pt modelId="{D91D448C-F55E-479B-BD1D-4A4CA804A5CA}" type="pres">
      <dgm:prSet presAssocID="{2686C810-8F34-40D1-A257-5012247D407B}" presName="parentText" presStyleLbl="node1" presStyleIdx="0" presStyleCnt="2">
        <dgm:presLayoutVars>
          <dgm:chMax val="0"/>
          <dgm:bulletEnabled val="1"/>
        </dgm:presLayoutVars>
      </dgm:prSet>
      <dgm:spPr/>
    </dgm:pt>
    <dgm:pt modelId="{7B83A3A1-9804-4326-96B6-6E98C97A9E07}" type="pres">
      <dgm:prSet presAssocID="{787A826C-C6A3-4660-9B03-9039314E0BBE}" presName="spacer" presStyleCnt="0"/>
      <dgm:spPr/>
    </dgm:pt>
    <dgm:pt modelId="{0711BA76-9842-44E9-8AC0-B0C868A27EC0}" type="pres">
      <dgm:prSet presAssocID="{5D9EE78D-9C53-477B-AE41-31F07731009E}" presName="parentText" presStyleLbl="node1" presStyleIdx="1" presStyleCnt="2">
        <dgm:presLayoutVars>
          <dgm:chMax val="0"/>
          <dgm:bulletEnabled val="1"/>
        </dgm:presLayoutVars>
      </dgm:prSet>
      <dgm:spPr/>
    </dgm:pt>
  </dgm:ptLst>
  <dgm:cxnLst>
    <dgm:cxn modelId="{1CAF7231-DFCB-46AE-A5C6-B68DD9E1C651}" type="presOf" srcId="{5D9EE78D-9C53-477B-AE41-31F07731009E}" destId="{0711BA76-9842-44E9-8AC0-B0C868A27EC0}" srcOrd="0" destOrd="0" presId="urn:microsoft.com/office/officeart/2005/8/layout/vList2"/>
    <dgm:cxn modelId="{48A7C931-51EE-4169-AECA-6B7C0A2A8A05}" srcId="{3FA83959-58ED-4511-99F5-7E2486345C67}" destId="{5D9EE78D-9C53-477B-AE41-31F07731009E}" srcOrd="1" destOrd="0" parTransId="{E38B18FE-0F83-4CA3-A12B-A0E535ECAC3A}" sibTransId="{DBC2FB8F-D6BD-444B-A44E-0FF989E6C733}"/>
    <dgm:cxn modelId="{D3D28E4E-8479-43D8-BC44-E891A5DC7699}" srcId="{3FA83959-58ED-4511-99F5-7E2486345C67}" destId="{2686C810-8F34-40D1-A257-5012247D407B}" srcOrd="0" destOrd="0" parTransId="{AE123B05-205B-485D-9600-EF37ECC3966F}" sibTransId="{787A826C-C6A3-4660-9B03-9039314E0BBE}"/>
    <dgm:cxn modelId="{2B661E8C-7EC9-4C52-9E27-2512EBC25DBA}" type="presOf" srcId="{3FA83959-58ED-4511-99F5-7E2486345C67}" destId="{72FB981E-1919-4563-8DF0-9B8E8C2C778A}" srcOrd="0" destOrd="0" presId="urn:microsoft.com/office/officeart/2005/8/layout/vList2"/>
    <dgm:cxn modelId="{23CA3FF5-37DF-4244-B496-396A9A1726D9}" type="presOf" srcId="{2686C810-8F34-40D1-A257-5012247D407B}" destId="{D91D448C-F55E-479B-BD1D-4A4CA804A5CA}" srcOrd="0" destOrd="0" presId="urn:microsoft.com/office/officeart/2005/8/layout/vList2"/>
    <dgm:cxn modelId="{450244C7-2375-4A5E-B15E-EAD6DDEA9708}" type="presParOf" srcId="{72FB981E-1919-4563-8DF0-9B8E8C2C778A}" destId="{D91D448C-F55E-479B-BD1D-4A4CA804A5CA}" srcOrd="0" destOrd="0" presId="urn:microsoft.com/office/officeart/2005/8/layout/vList2"/>
    <dgm:cxn modelId="{1D2E4861-FABB-4DC1-8014-00BF9D5EC539}" type="presParOf" srcId="{72FB981E-1919-4563-8DF0-9B8E8C2C778A}" destId="{7B83A3A1-9804-4326-96B6-6E98C97A9E07}" srcOrd="1" destOrd="0" presId="urn:microsoft.com/office/officeart/2005/8/layout/vList2"/>
    <dgm:cxn modelId="{D2E31AA0-00F2-42F2-ADA5-11C5405291B5}" type="presParOf" srcId="{72FB981E-1919-4563-8DF0-9B8E8C2C778A}" destId="{0711BA76-9842-44E9-8AC0-B0C868A27EC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B1B9C5C-C22F-4689-B4D4-D8C507513B79}" type="doc">
      <dgm:prSet loTypeId="urn:microsoft.com/office/officeart/2005/8/layout/default" loCatId="list" qsTypeId="urn:microsoft.com/office/officeart/2005/8/quickstyle/simple5" qsCatId="simple" csTypeId="urn:microsoft.com/office/officeart/2005/8/colors/accent1_1" csCatId="accent1"/>
      <dgm:spPr/>
      <dgm:t>
        <a:bodyPr/>
        <a:lstStyle/>
        <a:p>
          <a:endParaRPr lang="en-IN"/>
        </a:p>
      </dgm:t>
    </dgm:pt>
    <dgm:pt modelId="{337C4729-9ECE-4433-AC11-5CB66F80369A}">
      <dgm:prSet/>
      <dgm:spPr/>
      <dgm:t>
        <a:bodyPr/>
        <a:lstStyle/>
        <a:p>
          <a:r>
            <a:rPr lang="en-GB" dirty="0"/>
            <a:t>Makes JavaScript coding easier</a:t>
          </a:r>
          <a:endParaRPr lang="en-IN" dirty="0"/>
        </a:p>
      </dgm:t>
    </dgm:pt>
    <dgm:pt modelId="{F3CC62D9-26DB-4340-81C3-A86F56850BCE}" type="parTrans" cxnId="{E61F1030-4E8D-4FE0-A1BF-6462C2EBCB1F}">
      <dgm:prSet/>
      <dgm:spPr/>
      <dgm:t>
        <a:bodyPr/>
        <a:lstStyle/>
        <a:p>
          <a:endParaRPr lang="en-IN"/>
        </a:p>
      </dgm:t>
    </dgm:pt>
    <dgm:pt modelId="{F4A6D5A6-5DB9-4A6E-87DC-693702DC5F35}" type="sibTrans" cxnId="{E61F1030-4E8D-4FE0-A1BF-6462C2EBCB1F}">
      <dgm:prSet/>
      <dgm:spPr/>
      <dgm:t>
        <a:bodyPr/>
        <a:lstStyle/>
        <a:p>
          <a:endParaRPr lang="en-IN"/>
        </a:p>
      </dgm:t>
    </dgm:pt>
    <dgm:pt modelId="{871160C2-DC47-4CB5-B6C8-3A9830FAC1CE}">
      <dgm:prSet/>
      <dgm:spPr/>
      <dgm:t>
        <a:bodyPr/>
        <a:lstStyle/>
        <a:p>
          <a:r>
            <a:rPr lang="en-GB" dirty="0"/>
            <a:t>Extremely competent</a:t>
          </a:r>
          <a:endParaRPr lang="en-IN" dirty="0"/>
        </a:p>
      </dgm:t>
    </dgm:pt>
    <dgm:pt modelId="{D4A53227-A82C-4900-8DCB-66F769529AB6}" type="parTrans" cxnId="{0BCE5811-52BD-4991-86F8-4CD9FA238AFB}">
      <dgm:prSet/>
      <dgm:spPr/>
      <dgm:t>
        <a:bodyPr/>
        <a:lstStyle/>
        <a:p>
          <a:endParaRPr lang="en-IN"/>
        </a:p>
      </dgm:t>
    </dgm:pt>
    <dgm:pt modelId="{FD66D78A-92DB-4148-BB09-0B4B6AF8E7EA}" type="sibTrans" cxnId="{0BCE5811-52BD-4991-86F8-4CD9FA238AFB}">
      <dgm:prSet/>
      <dgm:spPr/>
      <dgm:t>
        <a:bodyPr/>
        <a:lstStyle/>
        <a:p>
          <a:endParaRPr lang="en-IN"/>
        </a:p>
      </dgm:t>
    </dgm:pt>
    <dgm:pt modelId="{C534A008-5985-42A0-AB5A-7D163A28EFFD}">
      <dgm:prSet/>
      <dgm:spPr/>
      <dgm:t>
        <a:bodyPr/>
        <a:lstStyle/>
        <a:p>
          <a:r>
            <a:rPr lang="en-GB" dirty="0"/>
            <a:t>Excellent cross-platform support</a:t>
          </a:r>
          <a:endParaRPr lang="en-IN" dirty="0"/>
        </a:p>
      </dgm:t>
    </dgm:pt>
    <dgm:pt modelId="{3B8AE9F7-9597-4C7D-8459-BEAE65CAB911}" type="parTrans" cxnId="{69200A01-1A02-4AC4-B643-E401D26269FB}">
      <dgm:prSet/>
      <dgm:spPr/>
      <dgm:t>
        <a:bodyPr/>
        <a:lstStyle/>
        <a:p>
          <a:endParaRPr lang="en-IN"/>
        </a:p>
      </dgm:t>
    </dgm:pt>
    <dgm:pt modelId="{CA2E138F-EC67-459A-B98F-D81EAD6B5043}" type="sibTrans" cxnId="{69200A01-1A02-4AC4-B643-E401D26269FB}">
      <dgm:prSet/>
      <dgm:spPr/>
      <dgm:t>
        <a:bodyPr/>
        <a:lstStyle/>
        <a:p>
          <a:endParaRPr lang="en-IN"/>
        </a:p>
      </dgm:t>
    </dgm:pt>
    <dgm:pt modelId="{3B2E8791-F253-45D8-8DE1-28D77266C388}">
      <dgm:prSet/>
      <dgm:spPr/>
      <dgm:t>
        <a:bodyPr/>
        <a:lstStyle/>
        <a:p>
          <a:r>
            <a:rPr lang="en-GB"/>
            <a:t>Handles dependencies</a:t>
          </a:r>
          <a:endParaRPr lang="en-IN"/>
        </a:p>
      </dgm:t>
    </dgm:pt>
    <dgm:pt modelId="{3F4035A0-BF6E-4B20-BB40-7DA6E38AA84B}" type="parTrans" cxnId="{78C47C3B-8029-4CA5-8979-F2C6EABB48DF}">
      <dgm:prSet/>
      <dgm:spPr/>
      <dgm:t>
        <a:bodyPr/>
        <a:lstStyle/>
        <a:p>
          <a:endParaRPr lang="en-IN"/>
        </a:p>
      </dgm:t>
    </dgm:pt>
    <dgm:pt modelId="{82805621-6E7D-41D9-8443-2DDDD23CA938}" type="sibTrans" cxnId="{78C47C3B-8029-4CA5-8979-F2C6EABB48DF}">
      <dgm:prSet/>
      <dgm:spPr/>
      <dgm:t>
        <a:bodyPr/>
        <a:lstStyle/>
        <a:p>
          <a:endParaRPr lang="en-IN"/>
        </a:p>
      </dgm:t>
    </dgm:pt>
    <dgm:pt modelId="{F3FD3A61-E64D-46F2-BADB-A3C8C06B8496}">
      <dgm:prSet/>
      <dgm:spPr/>
      <dgm:t>
        <a:bodyPr/>
        <a:lstStyle/>
        <a:p>
          <a:r>
            <a:rPr lang="en-GB" dirty="0"/>
            <a:t>Template designing made easy</a:t>
          </a:r>
          <a:endParaRPr lang="en-IN" dirty="0"/>
        </a:p>
      </dgm:t>
    </dgm:pt>
    <dgm:pt modelId="{CCA68F2C-A6C8-4AD3-BE00-B5F9879FA43E}" type="parTrans" cxnId="{52B51251-173A-4F22-8B7C-E8A3BDB777CE}">
      <dgm:prSet/>
      <dgm:spPr/>
      <dgm:t>
        <a:bodyPr/>
        <a:lstStyle/>
        <a:p>
          <a:endParaRPr lang="en-IN"/>
        </a:p>
      </dgm:t>
    </dgm:pt>
    <dgm:pt modelId="{BA166913-AC45-4C44-886A-CE67C513DDE9}" type="sibTrans" cxnId="{52B51251-173A-4F22-8B7C-E8A3BDB777CE}">
      <dgm:prSet/>
      <dgm:spPr/>
      <dgm:t>
        <a:bodyPr/>
        <a:lstStyle/>
        <a:p>
          <a:endParaRPr lang="en-IN"/>
        </a:p>
      </dgm:t>
    </dgm:pt>
    <dgm:pt modelId="{1F3C1A06-4CF7-438C-92C6-C9712450A3AD}">
      <dgm:prSet/>
      <dgm:spPr/>
      <dgm:t>
        <a:bodyPr/>
        <a:lstStyle/>
        <a:p>
          <a:r>
            <a:rPr lang="en-GB" dirty="0"/>
            <a:t>Provides amazing developer tools</a:t>
          </a:r>
          <a:endParaRPr lang="en-IN" dirty="0"/>
        </a:p>
      </dgm:t>
    </dgm:pt>
    <dgm:pt modelId="{0D2B1C5F-49E4-4EA5-AE17-F56A47E5E50F}" type="parTrans" cxnId="{F57F9032-4048-4758-9296-2474D5B41CF5}">
      <dgm:prSet/>
      <dgm:spPr/>
      <dgm:t>
        <a:bodyPr/>
        <a:lstStyle/>
        <a:p>
          <a:endParaRPr lang="en-IN"/>
        </a:p>
      </dgm:t>
    </dgm:pt>
    <dgm:pt modelId="{BF81425C-A889-48D9-A04A-319F335EC5BF}" type="sibTrans" cxnId="{F57F9032-4048-4758-9296-2474D5B41CF5}">
      <dgm:prSet/>
      <dgm:spPr/>
      <dgm:t>
        <a:bodyPr/>
        <a:lstStyle/>
        <a:p>
          <a:endParaRPr lang="en-IN"/>
        </a:p>
      </dgm:t>
    </dgm:pt>
    <dgm:pt modelId="{FA1D77B9-DEBE-45A3-8CB5-AEFD35898774}">
      <dgm:prSet/>
      <dgm:spPr/>
      <dgm:t>
        <a:bodyPr/>
        <a:lstStyle/>
        <a:p>
          <a:r>
            <a:rPr lang="en-GB"/>
            <a:t>UI focused designs</a:t>
          </a:r>
          <a:endParaRPr lang="en-IN"/>
        </a:p>
      </dgm:t>
    </dgm:pt>
    <dgm:pt modelId="{8140CDF0-4672-4C2F-A17C-F47758C7A63C}" type="parTrans" cxnId="{24924DCD-D02A-4C6B-A467-8CC3CCAAC2AE}">
      <dgm:prSet/>
      <dgm:spPr/>
      <dgm:t>
        <a:bodyPr/>
        <a:lstStyle/>
        <a:p>
          <a:endParaRPr lang="en-IN"/>
        </a:p>
      </dgm:t>
    </dgm:pt>
    <dgm:pt modelId="{05FACD14-3719-4FC6-B6BB-D8D56F7549B6}" type="sibTrans" cxnId="{24924DCD-D02A-4C6B-A467-8CC3CCAAC2AE}">
      <dgm:prSet/>
      <dgm:spPr/>
      <dgm:t>
        <a:bodyPr/>
        <a:lstStyle/>
        <a:p>
          <a:endParaRPr lang="en-IN"/>
        </a:p>
      </dgm:t>
    </dgm:pt>
    <dgm:pt modelId="{5B6D02FD-C502-4185-A046-7A1ADD6EB193}">
      <dgm:prSet/>
      <dgm:spPr/>
      <dgm:t>
        <a:bodyPr/>
        <a:lstStyle/>
        <a:p>
          <a:r>
            <a:rPr lang="en-GB" dirty="0"/>
            <a:t>Easy to adopt</a:t>
          </a:r>
          <a:endParaRPr lang="en-IN" dirty="0"/>
        </a:p>
      </dgm:t>
    </dgm:pt>
    <dgm:pt modelId="{65DEAEFC-04FD-49D5-BEAD-F653517B9466}" type="parTrans" cxnId="{1A24DBE4-97B8-4446-85DF-CC914607CB5C}">
      <dgm:prSet/>
      <dgm:spPr/>
      <dgm:t>
        <a:bodyPr/>
        <a:lstStyle/>
        <a:p>
          <a:endParaRPr lang="en-IN"/>
        </a:p>
      </dgm:t>
    </dgm:pt>
    <dgm:pt modelId="{7096AFCC-7519-4197-9BAD-05EBC73F3EAF}" type="sibTrans" cxnId="{1A24DBE4-97B8-4446-85DF-CC914607CB5C}">
      <dgm:prSet/>
      <dgm:spPr/>
      <dgm:t>
        <a:bodyPr/>
        <a:lstStyle/>
        <a:p>
          <a:endParaRPr lang="en-IN"/>
        </a:p>
      </dgm:t>
    </dgm:pt>
    <dgm:pt modelId="{116EAF0F-35A3-4C08-AE30-18435EED7F23}" type="pres">
      <dgm:prSet presAssocID="{4B1B9C5C-C22F-4689-B4D4-D8C507513B79}" presName="diagram" presStyleCnt="0">
        <dgm:presLayoutVars>
          <dgm:dir/>
          <dgm:resizeHandles val="exact"/>
        </dgm:presLayoutVars>
      </dgm:prSet>
      <dgm:spPr/>
    </dgm:pt>
    <dgm:pt modelId="{F65B7382-B88F-4F19-8998-640DEBA6CEDD}" type="pres">
      <dgm:prSet presAssocID="{337C4729-9ECE-4433-AC11-5CB66F80369A}" presName="node" presStyleLbl="node1" presStyleIdx="0" presStyleCnt="8">
        <dgm:presLayoutVars>
          <dgm:bulletEnabled val="1"/>
        </dgm:presLayoutVars>
      </dgm:prSet>
      <dgm:spPr/>
    </dgm:pt>
    <dgm:pt modelId="{D1EB4471-A79F-486F-A24C-185A2710336A}" type="pres">
      <dgm:prSet presAssocID="{F4A6D5A6-5DB9-4A6E-87DC-693702DC5F35}" presName="sibTrans" presStyleCnt="0"/>
      <dgm:spPr/>
    </dgm:pt>
    <dgm:pt modelId="{9933D5ED-362A-43E3-AA0E-D7FE315E4031}" type="pres">
      <dgm:prSet presAssocID="{871160C2-DC47-4CB5-B6C8-3A9830FAC1CE}" presName="node" presStyleLbl="node1" presStyleIdx="1" presStyleCnt="8">
        <dgm:presLayoutVars>
          <dgm:bulletEnabled val="1"/>
        </dgm:presLayoutVars>
      </dgm:prSet>
      <dgm:spPr/>
    </dgm:pt>
    <dgm:pt modelId="{30F27D36-0BA6-4626-9D4D-57A799AB49BD}" type="pres">
      <dgm:prSet presAssocID="{FD66D78A-92DB-4148-BB09-0B4B6AF8E7EA}" presName="sibTrans" presStyleCnt="0"/>
      <dgm:spPr/>
    </dgm:pt>
    <dgm:pt modelId="{980DF921-EA4D-49E8-AFDF-D86C65472D4E}" type="pres">
      <dgm:prSet presAssocID="{C534A008-5985-42A0-AB5A-7D163A28EFFD}" presName="node" presStyleLbl="node1" presStyleIdx="2" presStyleCnt="8">
        <dgm:presLayoutVars>
          <dgm:bulletEnabled val="1"/>
        </dgm:presLayoutVars>
      </dgm:prSet>
      <dgm:spPr/>
    </dgm:pt>
    <dgm:pt modelId="{CAF36B47-A73C-48B3-B8EC-6EBF30994701}" type="pres">
      <dgm:prSet presAssocID="{CA2E138F-EC67-459A-B98F-D81EAD6B5043}" presName="sibTrans" presStyleCnt="0"/>
      <dgm:spPr/>
    </dgm:pt>
    <dgm:pt modelId="{7C70AB0F-48D6-4CDF-80FF-464E2B2EA56F}" type="pres">
      <dgm:prSet presAssocID="{3B2E8791-F253-45D8-8DE1-28D77266C388}" presName="node" presStyleLbl="node1" presStyleIdx="3" presStyleCnt="8">
        <dgm:presLayoutVars>
          <dgm:bulletEnabled val="1"/>
        </dgm:presLayoutVars>
      </dgm:prSet>
      <dgm:spPr/>
    </dgm:pt>
    <dgm:pt modelId="{B91775D8-634E-4903-9B8B-1660770FE3A7}" type="pres">
      <dgm:prSet presAssocID="{82805621-6E7D-41D9-8443-2DDDD23CA938}" presName="sibTrans" presStyleCnt="0"/>
      <dgm:spPr/>
    </dgm:pt>
    <dgm:pt modelId="{AD027CBE-84E1-4C14-AF31-A2896CF4C418}" type="pres">
      <dgm:prSet presAssocID="{F3FD3A61-E64D-46F2-BADB-A3C8C06B8496}" presName="node" presStyleLbl="node1" presStyleIdx="4" presStyleCnt="8">
        <dgm:presLayoutVars>
          <dgm:bulletEnabled val="1"/>
        </dgm:presLayoutVars>
      </dgm:prSet>
      <dgm:spPr/>
    </dgm:pt>
    <dgm:pt modelId="{7FFC286F-23FE-45D4-AEA7-477212801B8D}" type="pres">
      <dgm:prSet presAssocID="{BA166913-AC45-4C44-886A-CE67C513DDE9}" presName="sibTrans" presStyleCnt="0"/>
      <dgm:spPr/>
    </dgm:pt>
    <dgm:pt modelId="{36B3B467-B71C-48B5-97F1-64F7A69A786C}" type="pres">
      <dgm:prSet presAssocID="{1F3C1A06-4CF7-438C-92C6-C9712450A3AD}" presName="node" presStyleLbl="node1" presStyleIdx="5" presStyleCnt="8">
        <dgm:presLayoutVars>
          <dgm:bulletEnabled val="1"/>
        </dgm:presLayoutVars>
      </dgm:prSet>
      <dgm:spPr/>
    </dgm:pt>
    <dgm:pt modelId="{637981A2-FADA-4AD8-B1B2-4D9984C20715}" type="pres">
      <dgm:prSet presAssocID="{BF81425C-A889-48D9-A04A-319F335EC5BF}" presName="sibTrans" presStyleCnt="0"/>
      <dgm:spPr/>
    </dgm:pt>
    <dgm:pt modelId="{664EA176-519A-463B-A475-58CF375ABB3A}" type="pres">
      <dgm:prSet presAssocID="{FA1D77B9-DEBE-45A3-8CB5-AEFD35898774}" presName="node" presStyleLbl="node1" presStyleIdx="6" presStyleCnt="8">
        <dgm:presLayoutVars>
          <dgm:bulletEnabled val="1"/>
        </dgm:presLayoutVars>
      </dgm:prSet>
      <dgm:spPr/>
    </dgm:pt>
    <dgm:pt modelId="{1B58C79D-FF65-4290-97B4-0160AD87E82D}" type="pres">
      <dgm:prSet presAssocID="{05FACD14-3719-4FC6-B6BB-D8D56F7549B6}" presName="sibTrans" presStyleCnt="0"/>
      <dgm:spPr/>
    </dgm:pt>
    <dgm:pt modelId="{EEFBE494-FAF2-403B-845E-C4A59A6801A6}" type="pres">
      <dgm:prSet presAssocID="{5B6D02FD-C502-4185-A046-7A1ADD6EB193}" presName="node" presStyleLbl="node1" presStyleIdx="7" presStyleCnt="8">
        <dgm:presLayoutVars>
          <dgm:bulletEnabled val="1"/>
        </dgm:presLayoutVars>
      </dgm:prSet>
      <dgm:spPr/>
    </dgm:pt>
  </dgm:ptLst>
  <dgm:cxnLst>
    <dgm:cxn modelId="{69200A01-1A02-4AC4-B643-E401D26269FB}" srcId="{4B1B9C5C-C22F-4689-B4D4-D8C507513B79}" destId="{C534A008-5985-42A0-AB5A-7D163A28EFFD}" srcOrd="2" destOrd="0" parTransId="{3B8AE9F7-9597-4C7D-8459-BEAE65CAB911}" sibTransId="{CA2E138F-EC67-459A-B98F-D81EAD6B5043}"/>
    <dgm:cxn modelId="{0BCE5811-52BD-4991-86F8-4CD9FA238AFB}" srcId="{4B1B9C5C-C22F-4689-B4D4-D8C507513B79}" destId="{871160C2-DC47-4CB5-B6C8-3A9830FAC1CE}" srcOrd="1" destOrd="0" parTransId="{D4A53227-A82C-4900-8DCB-66F769529AB6}" sibTransId="{FD66D78A-92DB-4148-BB09-0B4B6AF8E7EA}"/>
    <dgm:cxn modelId="{60D5A327-3E2B-4CF6-B976-65E784F0B586}" type="presOf" srcId="{337C4729-9ECE-4433-AC11-5CB66F80369A}" destId="{F65B7382-B88F-4F19-8998-640DEBA6CEDD}" srcOrd="0" destOrd="0" presId="urn:microsoft.com/office/officeart/2005/8/layout/default"/>
    <dgm:cxn modelId="{E61F1030-4E8D-4FE0-A1BF-6462C2EBCB1F}" srcId="{4B1B9C5C-C22F-4689-B4D4-D8C507513B79}" destId="{337C4729-9ECE-4433-AC11-5CB66F80369A}" srcOrd="0" destOrd="0" parTransId="{F3CC62D9-26DB-4340-81C3-A86F56850BCE}" sibTransId="{F4A6D5A6-5DB9-4A6E-87DC-693702DC5F35}"/>
    <dgm:cxn modelId="{F57F9032-4048-4758-9296-2474D5B41CF5}" srcId="{4B1B9C5C-C22F-4689-B4D4-D8C507513B79}" destId="{1F3C1A06-4CF7-438C-92C6-C9712450A3AD}" srcOrd="5" destOrd="0" parTransId="{0D2B1C5F-49E4-4EA5-AE17-F56A47E5E50F}" sibTransId="{BF81425C-A889-48D9-A04A-319F335EC5BF}"/>
    <dgm:cxn modelId="{735F883A-EC34-42C9-9B00-1D0A8CA20E90}" type="presOf" srcId="{3B2E8791-F253-45D8-8DE1-28D77266C388}" destId="{7C70AB0F-48D6-4CDF-80FF-464E2B2EA56F}" srcOrd="0" destOrd="0" presId="urn:microsoft.com/office/officeart/2005/8/layout/default"/>
    <dgm:cxn modelId="{78C47C3B-8029-4CA5-8979-F2C6EABB48DF}" srcId="{4B1B9C5C-C22F-4689-B4D4-D8C507513B79}" destId="{3B2E8791-F253-45D8-8DE1-28D77266C388}" srcOrd="3" destOrd="0" parTransId="{3F4035A0-BF6E-4B20-BB40-7DA6E38AA84B}" sibTransId="{82805621-6E7D-41D9-8443-2DDDD23CA938}"/>
    <dgm:cxn modelId="{63A8A966-45D7-4ABF-89C0-255888C9ECE8}" type="presOf" srcId="{4B1B9C5C-C22F-4689-B4D4-D8C507513B79}" destId="{116EAF0F-35A3-4C08-AE30-18435EED7F23}" srcOrd="0" destOrd="0" presId="urn:microsoft.com/office/officeart/2005/8/layout/default"/>
    <dgm:cxn modelId="{A9ABC846-8823-4630-A4E3-B38373DE88F0}" type="presOf" srcId="{5B6D02FD-C502-4185-A046-7A1ADD6EB193}" destId="{EEFBE494-FAF2-403B-845E-C4A59A6801A6}" srcOrd="0" destOrd="0" presId="urn:microsoft.com/office/officeart/2005/8/layout/default"/>
    <dgm:cxn modelId="{52B51251-173A-4F22-8B7C-E8A3BDB777CE}" srcId="{4B1B9C5C-C22F-4689-B4D4-D8C507513B79}" destId="{F3FD3A61-E64D-46F2-BADB-A3C8C06B8496}" srcOrd="4" destOrd="0" parTransId="{CCA68F2C-A6C8-4AD3-BE00-B5F9879FA43E}" sibTransId="{BA166913-AC45-4C44-886A-CE67C513DDE9}"/>
    <dgm:cxn modelId="{361700AD-040E-4D7A-99EE-91DE016D6B90}" type="presOf" srcId="{C534A008-5985-42A0-AB5A-7D163A28EFFD}" destId="{980DF921-EA4D-49E8-AFDF-D86C65472D4E}" srcOrd="0" destOrd="0" presId="urn:microsoft.com/office/officeart/2005/8/layout/default"/>
    <dgm:cxn modelId="{24924DCD-D02A-4C6B-A467-8CC3CCAAC2AE}" srcId="{4B1B9C5C-C22F-4689-B4D4-D8C507513B79}" destId="{FA1D77B9-DEBE-45A3-8CB5-AEFD35898774}" srcOrd="6" destOrd="0" parTransId="{8140CDF0-4672-4C2F-A17C-F47758C7A63C}" sibTransId="{05FACD14-3719-4FC6-B6BB-D8D56F7549B6}"/>
    <dgm:cxn modelId="{4C182ACF-5D39-4296-A0A0-34A0F9167BAB}" type="presOf" srcId="{FA1D77B9-DEBE-45A3-8CB5-AEFD35898774}" destId="{664EA176-519A-463B-A475-58CF375ABB3A}" srcOrd="0" destOrd="0" presId="urn:microsoft.com/office/officeart/2005/8/layout/default"/>
    <dgm:cxn modelId="{928229D2-B7F2-45B3-A0B1-B77119362AC9}" type="presOf" srcId="{1F3C1A06-4CF7-438C-92C6-C9712450A3AD}" destId="{36B3B467-B71C-48B5-97F1-64F7A69A786C}" srcOrd="0" destOrd="0" presId="urn:microsoft.com/office/officeart/2005/8/layout/default"/>
    <dgm:cxn modelId="{4F2F2DD2-258F-4038-B40D-61D043BCB938}" type="presOf" srcId="{871160C2-DC47-4CB5-B6C8-3A9830FAC1CE}" destId="{9933D5ED-362A-43E3-AA0E-D7FE315E4031}" srcOrd="0" destOrd="0" presId="urn:microsoft.com/office/officeart/2005/8/layout/default"/>
    <dgm:cxn modelId="{1A24DBE4-97B8-4446-85DF-CC914607CB5C}" srcId="{4B1B9C5C-C22F-4689-B4D4-D8C507513B79}" destId="{5B6D02FD-C502-4185-A046-7A1ADD6EB193}" srcOrd="7" destOrd="0" parTransId="{65DEAEFC-04FD-49D5-BEAD-F653517B9466}" sibTransId="{7096AFCC-7519-4197-9BAD-05EBC73F3EAF}"/>
    <dgm:cxn modelId="{A6B54AFB-E1B8-4EBD-9900-84CA9A0B6CAA}" type="presOf" srcId="{F3FD3A61-E64D-46F2-BADB-A3C8C06B8496}" destId="{AD027CBE-84E1-4C14-AF31-A2896CF4C418}" srcOrd="0" destOrd="0" presId="urn:microsoft.com/office/officeart/2005/8/layout/default"/>
    <dgm:cxn modelId="{9814E54D-8106-4DD3-9656-F2BE2A44F979}" type="presParOf" srcId="{116EAF0F-35A3-4C08-AE30-18435EED7F23}" destId="{F65B7382-B88F-4F19-8998-640DEBA6CEDD}" srcOrd="0" destOrd="0" presId="urn:microsoft.com/office/officeart/2005/8/layout/default"/>
    <dgm:cxn modelId="{7BB38B52-34F7-4DF8-BC29-9E235A8730CE}" type="presParOf" srcId="{116EAF0F-35A3-4C08-AE30-18435EED7F23}" destId="{D1EB4471-A79F-486F-A24C-185A2710336A}" srcOrd="1" destOrd="0" presId="urn:microsoft.com/office/officeart/2005/8/layout/default"/>
    <dgm:cxn modelId="{1524A816-CFC7-4DF7-B5FB-A616E03BE035}" type="presParOf" srcId="{116EAF0F-35A3-4C08-AE30-18435EED7F23}" destId="{9933D5ED-362A-43E3-AA0E-D7FE315E4031}" srcOrd="2" destOrd="0" presId="urn:microsoft.com/office/officeart/2005/8/layout/default"/>
    <dgm:cxn modelId="{611AEEC2-C0A3-4AB8-911E-BC2089E51F24}" type="presParOf" srcId="{116EAF0F-35A3-4C08-AE30-18435EED7F23}" destId="{30F27D36-0BA6-4626-9D4D-57A799AB49BD}" srcOrd="3" destOrd="0" presId="urn:microsoft.com/office/officeart/2005/8/layout/default"/>
    <dgm:cxn modelId="{F5E36F5D-2E64-48BA-B974-1B01FE677332}" type="presParOf" srcId="{116EAF0F-35A3-4C08-AE30-18435EED7F23}" destId="{980DF921-EA4D-49E8-AFDF-D86C65472D4E}" srcOrd="4" destOrd="0" presId="urn:microsoft.com/office/officeart/2005/8/layout/default"/>
    <dgm:cxn modelId="{95B2BA9E-11CC-4AF9-9D43-209609330745}" type="presParOf" srcId="{116EAF0F-35A3-4C08-AE30-18435EED7F23}" destId="{CAF36B47-A73C-48B3-B8EC-6EBF30994701}" srcOrd="5" destOrd="0" presId="urn:microsoft.com/office/officeart/2005/8/layout/default"/>
    <dgm:cxn modelId="{D80FF5FF-463D-4262-8B7F-7B1C910ACC92}" type="presParOf" srcId="{116EAF0F-35A3-4C08-AE30-18435EED7F23}" destId="{7C70AB0F-48D6-4CDF-80FF-464E2B2EA56F}" srcOrd="6" destOrd="0" presId="urn:microsoft.com/office/officeart/2005/8/layout/default"/>
    <dgm:cxn modelId="{2CF3F689-506F-48C6-9A32-953F8B212ACA}" type="presParOf" srcId="{116EAF0F-35A3-4C08-AE30-18435EED7F23}" destId="{B91775D8-634E-4903-9B8B-1660770FE3A7}" srcOrd="7" destOrd="0" presId="urn:microsoft.com/office/officeart/2005/8/layout/default"/>
    <dgm:cxn modelId="{54612988-30F2-4EA7-A992-857B604C28EA}" type="presParOf" srcId="{116EAF0F-35A3-4C08-AE30-18435EED7F23}" destId="{AD027CBE-84E1-4C14-AF31-A2896CF4C418}" srcOrd="8" destOrd="0" presId="urn:microsoft.com/office/officeart/2005/8/layout/default"/>
    <dgm:cxn modelId="{248CC660-68FA-428A-A69E-490BBBAD5BBB}" type="presParOf" srcId="{116EAF0F-35A3-4C08-AE30-18435EED7F23}" destId="{7FFC286F-23FE-45D4-AEA7-477212801B8D}" srcOrd="9" destOrd="0" presId="urn:microsoft.com/office/officeart/2005/8/layout/default"/>
    <dgm:cxn modelId="{B1B13111-A809-44F0-A48C-D4EE5A850DAE}" type="presParOf" srcId="{116EAF0F-35A3-4C08-AE30-18435EED7F23}" destId="{36B3B467-B71C-48B5-97F1-64F7A69A786C}" srcOrd="10" destOrd="0" presId="urn:microsoft.com/office/officeart/2005/8/layout/default"/>
    <dgm:cxn modelId="{086E2CC0-61DB-4644-A440-3F7C393C47F5}" type="presParOf" srcId="{116EAF0F-35A3-4C08-AE30-18435EED7F23}" destId="{637981A2-FADA-4AD8-B1B2-4D9984C20715}" srcOrd="11" destOrd="0" presId="urn:microsoft.com/office/officeart/2005/8/layout/default"/>
    <dgm:cxn modelId="{C9501CA2-BB2E-4250-A453-EB23033BE5DA}" type="presParOf" srcId="{116EAF0F-35A3-4C08-AE30-18435EED7F23}" destId="{664EA176-519A-463B-A475-58CF375ABB3A}" srcOrd="12" destOrd="0" presId="urn:microsoft.com/office/officeart/2005/8/layout/default"/>
    <dgm:cxn modelId="{612C04BD-B5C1-4D13-A498-037C4F2A0EE6}" type="presParOf" srcId="{116EAF0F-35A3-4C08-AE30-18435EED7F23}" destId="{1B58C79D-FF65-4290-97B4-0160AD87E82D}" srcOrd="13" destOrd="0" presId="urn:microsoft.com/office/officeart/2005/8/layout/default"/>
    <dgm:cxn modelId="{90CD6C6C-3854-4397-8A8D-FAB071F0A81A}" type="presParOf" srcId="{116EAF0F-35A3-4C08-AE30-18435EED7F23}" destId="{EEFBE494-FAF2-403B-845E-C4A59A6801A6}"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030B92-54A5-4FD4-9077-2BB0C52F23B5}">
      <dsp:nvSpPr>
        <dsp:cNvPr id="0" name=""/>
        <dsp:cNvSpPr/>
      </dsp:nvSpPr>
      <dsp:spPr>
        <a:xfrm>
          <a:off x="40228" y="1359"/>
          <a:ext cx="2656740" cy="159404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It does not define a constant value. It defines a constant reference to a value.</a:t>
          </a:r>
          <a:endParaRPr lang="en-IN" sz="2100" kern="1200"/>
        </a:p>
      </dsp:txBody>
      <dsp:txXfrm>
        <a:off x="40228" y="1359"/>
        <a:ext cx="2656740" cy="1594044"/>
      </dsp:txXfrm>
    </dsp:sp>
    <dsp:sp modelId="{AD0163CA-FC61-4ACC-89D5-71C792D39CA2}">
      <dsp:nvSpPr>
        <dsp:cNvPr id="0" name=""/>
        <dsp:cNvSpPr/>
      </dsp:nvSpPr>
      <dsp:spPr>
        <a:xfrm>
          <a:off x="2962642" y="1359"/>
          <a:ext cx="2656740" cy="159404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Because of this you can NOT:</a:t>
          </a:r>
          <a:endParaRPr lang="en-IN" sz="2100" kern="1200"/>
        </a:p>
      </dsp:txBody>
      <dsp:txXfrm>
        <a:off x="2962642" y="1359"/>
        <a:ext cx="2656740" cy="1594044"/>
      </dsp:txXfrm>
    </dsp:sp>
    <dsp:sp modelId="{3594A635-AD95-4FBE-91E8-FFD132AAB1DD}">
      <dsp:nvSpPr>
        <dsp:cNvPr id="0" name=""/>
        <dsp:cNvSpPr/>
      </dsp:nvSpPr>
      <dsp:spPr>
        <a:xfrm>
          <a:off x="5885056" y="1359"/>
          <a:ext cx="2656740" cy="159404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Reassign a constant value</a:t>
          </a:r>
          <a:endParaRPr lang="en-IN" sz="2100" kern="1200"/>
        </a:p>
      </dsp:txBody>
      <dsp:txXfrm>
        <a:off x="5885056" y="1359"/>
        <a:ext cx="2656740" cy="1594044"/>
      </dsp:txXfrm>
    </dsp:sp>
    <dsp:sp modelId="{2DD9B042-922E-42F9-B1C8-811A62983134}">
      <dsp:nvSpPr>
        <dsp:cNvPr id="0" name=""/>
        <dsp:cNvSpPr/>
      </dsp:nvSpPr>
      <dsp:spPr>
        <a:xfrm>
          <a:off x="1501435" y="1861078"/>
          <a:ext cx="2656740" cy="159404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Reassign a constant array</a:t>
          </a:r>
          <a:endParaRPr lang="en-IN" sz="2100" kern="1200"/>
        </a:p>
      </dsp:txBody>
      <dsp:txXfrm>
        <a:off x="1501435" y="1861078"/>
        <a:ext cx="2656740" cy="1594044"/>
      </dsp:txXfrm>
    </dsp:sp>
    <dsp:sp modelId="{67428638-8644-4A82-9E29-C7919CBD06EC}">
      <dsp:nvSpPr>
        <dsp:cNvPr id="0" name=""/>
        <dsp:cNvSpPr/>
      </dsp:nvSpPr>
      <dsp:spPr>
        <a:xfrm>
          <a:off x="4423849" y="1861078"/>
          <a:ext cx="2656740" cy="159404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Reassign a constant object</a:t>
          </a:r>
          <a:endParaRPr lang="en-IN" sz="2100" kern="1200"/>
        </a:p>
      </dsp:txBody>
      <dsp:txXfrm>
        <a:off x="4423849" y="1861078"/>
        <a:ext cx="2656740" cy="15940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2B2900-9712-4CA8-8FD0-879173B3FB64}">
      <dsp:nvSpPr>
        <dsp:cNvPr id="0" name=""/>
        <dsp:cNvSpPr/>
      </dsp:nvSpPr>
      <dsp:spPr>
        <a:xfrm>
          <a:off x="0" y="301960"/>
          <a:ext cx="8177134" cy="13860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34636" tIns="416560" rIns="634636"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Change the elements of constant array</a:t>
          </a:r>
          <a:endParaRPr lang="en-IN" sz="2600" kern="1200" dirty="0"/>
        </a:p>
        <a:p>
          <a:pPr marL="228600" lvl="1" indent="-228600" algn="l" defTabSz="1155700">
            <a:lnSpc>
              <a:spcPct val="90000"/>
            </a:lnSpc>
            <a:spcBef>
              <a:spcPct val="0"/>
            </a:spcBef>
            <a:spcAft>
              <a:spcPct val="15000"/>
            </a:spcAft>
            <a:buChar char="•"/>
          </a:pPr>
          <a:r>
            <a:rPr lang="en-US" sz="2600" kern="1200" dirty="0"/>
            <a:t>Change the properties of constant object</a:t>
          </a:r>
          <a:endParaRPr lang="en-IN" sz="2600" kern="1200" dirty="0"/>
        </a:p>
      </dsp:txBody>
      <dsp:txXfrm>
        <a:off x="0" y="301960"/>
        <a:ext cx="8177134" cy="1386000"/>
      </dsp:txXfrm>
    </dsp:sp>
    <dsp:sp modelId="{FFD5CE30-5834-453F-AAC7-9AD0A415AEFB}">
      <dsp:nvSpPr>
        <dsp:cNvPr id="0" name=""/>
        <dsp:cNvSpPr/>
      </dsp:nvSpPr>
      <dsp:spPr>
        <a:xfrm>
          <a:off x="408856" y="6760"/>
          <a:ext cx="5723993" cy="59040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6353" tIns="0" rIns="216353" bIns="0" numCol="1" spcCol="1270" anchor="ctr" anchorCtr="0">
          <a:noAutofit/>
        </a:bodyPr>
        <a:lstStyle/>
        <a:p>
          <a:pPr marL="0" lvl="0" indent="0" algn="l" defTabSz="1155700">
            <a:lnSpc>
              <a:spcPct val="90000"/>
            </a:lnSpc>
            <a:spcBef>
              <a:spcPct val="0"/>
            </a:spcBef>
            <a:spcAft>
              <a:spcPct val="35000"/>
            </a:spcAft>
            <a:buNone/>
          </a:pPr>
          <a:r>
            <a:rPr lang="en-US" sz="2600" kern="1200" dirty="0"/>
            <a:t>But you CAN:</a:t>
          </a:r>
          <a:endParaRPr lang="en-IN" sz="2600" kern="1200" dirty="0"/>
        </a:p>
      </dsp:txBody>
      <dsp:txXfrm>
        <a:off x="437677" y="35581"/>
        <a:ext cx="5666351" cy="5327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FA1F6E-3FD5-4813-8F0A-640CE259153E}">
      <dsp:nvSpPr>
        <dsp:cNvPr id="0" name=""/>
        <dsp:cNvSpPr/>
      </dsp:nvSpPr>
      <dsp:spPr>
        <a:xfrm>
          <a:off x="0" y="1389937"/>
          <a:ext cx="8582025" cy="121680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Import named exports from the file person.js:</a:t>
          </a:r>
          <a:endParaRPr lang="en-IN" sz="2800" kern="1200" dirty="0"/>
        </a:p>
      </dsp:txBody>
      <dsp:txXfrm>
        <a:off x="59399" y="1449336"/>
        <a:ext cx="8463227" cy="1098002"/>
      </dsp:txXfrm>
    </dsp:sp>
    <dsp:sp modelId="{688361CB-AA3F-4287-877A-B19910ABE023}">
      <dsp:nvSpPr>
        <dsp:cNvPr id="0" name=""/>
        <dsp:cNvSpPr/>
      </dsp:nvSpPr>
      <dsp:spPr>
        <a:xfrm>
          <a:off x="0" y="2793937"/>
          <a:ext cx="8582025" cy="121680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import { name, age } from "./person.js";</a:t>
          </a:r>
          <a:endParaRPr lang="en-IN" sz="2800" kern="1200" dirty="0"/>
        </a:p>
      </dsp:txBody>
      <dsp:txXfrm>
        <a:off x="59399" y="2853336"/>
        <a:ext cx="8463227" cy="10980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1D448C-F55E-479B-BD1D-4A4CA804A5CA}">
      <dsp:nvSpPr>
        <dsp:cNvPr id="0" name=""/>
        <dsp:cNvSpPr/>
      </dsp:nvSpPr>
      <dsp:spPr>
        <a:xfrm>
          <a:off x="0" y="1389937"/>
          <a:ext cx="8582025" cy="121680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Import a default export from the file message.js:</a:t>
          </a:r>
          <a:endParaRPr lang="en-IN" sz="2800" kern="1200" dirty="0"/>
        </a:p>
      </dsp:txBody>
      <dsp:txXfrm>
        <a:off x="59399" y="1449336"/>
        <a:ext cx="8463227" cy="1098002"/>
      </dsp:txXfrm>
    </dsp:sp>
    <dsp:sp modelId="{0711BA76-9842-44E9-8AC0-B0C868A27EC0}">
      <dsp:nvSpPr>
        <dsp:cNvPr id="0" name=""/>
        <dsp:cNvSpPr/>
      </dsp:nvSpPr>
      <dsp:spPr>
        <a:xfrm>
          <a:off x="0" y="2793937"/>
          <a:ext cx="8582025" cy="121680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import message from "./message.js";</a:t>
          </a:r>
          <a:endParaRPr lang="en-IN" sz="2800" kern="1200" dirty="0"/>
        </a:p>
      </dsp:txBody>
      <dsp:txXfrm>
        <a:off x="59399" y="2853336"/>
        <a:ext cx="8463227" cy="10980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5B7382-B88F-4F19-8998-640DEBA6CEDD}">
      <dsp:nvSpPr>
        <dsp:cNvPr id="0" name=""/>
        <dsp:cNvSpPr/>
      </dsp:nvSpPr>
      <dsp:spPr>
        <a:xfrm>
          <a:off x="0" y="18454"/>
          <a:ext cx="2681882" cy="1609129"/>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GB" sz="2700" kern="1200" dirty="0"/>
            <a:t>Makes JavaScript coding easier</a:t>
          </a:r>
          <a:endParaRPr lang="en-IN" sz="2700" kern="1200" dirty="0"/>
        </a:p>
      </dsp:txBody>
      <dsp:txXfrm>
        <a:off x="0" y="18454"/>
        <a:ext cx="2681882" cy="1609129"/>
      </dsp:txXfrm>
    </dsp:sp>
    <dsp:sp modelId="{9933D5ED-362A-43E3-AA0E-D7FE315E4031}">
      <dsp:nvSpPr>
        <dsp:cNvPr id="0" name=""/>
        <dsp:cNvSpPr/>
      </dsp:nvSpPr>
      <dsp:spPr>
        <a:xfrm>
          <a:off x="2950071" y="18454"/>
          <a:ext cx="2681882" cy="1609129"/>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GB" sz="2700" kern="1200" dirty="0"/>
            <a:t>Extremely competent</a:t>
          </a:r>
          <a:endParaRPr lang="en-IN" sz="2700" kern="1200" dirty="0"/>
        </a:p>
      </dsp:txBody>
      <dsp:txXfrm>
        <a:off x="2950071" y="18454"/>
        <a:ext cx="2681882" cy="1609129"/>
      </dsp:txXfrm>
    </dsp:sp>
    <dsp:sp modelId="{980DF921-EA4D-49E8-AFDF-D86C65472D4E}">
      <dsp:nvSpPr>
        <dsp:cNvPr id="0" name=""/>
        <dsp:cNvSpPr/>
      </dsp:nvSpPr>
      <dsp:spPr>
        <a:xfrm>
          <a:off x="5900142" y="18454"/>
          <a:ext cx="2681882" cy="1609129"/>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GB" sz="2700" kern="1200" dirty="0"/>
            <a:t>Excellent cross-platform support</a:t>
          </a:r>
          <a:endParaRPr lang="en-IN" sz="2700" kern="1200" dirty="0"/>
        </a:p>
      </dsp:txBody>
      <dsp:txXfrm>
        <a:off x="5900142" y="18454"/>
        <a:ext cx="2681882" cy="1609129"/>
      </dsp:txXfrm>
    </dsp:sp>
    <dsp:sp modelId="{7C70AB0F-48D6-4CDF-80FF-464E2B2EA56F}">
      <dsp:nvSpPr>
        <dsp:cNvPr id="0" name=""/>
        <dsp:cNvSpPr/>
      </dsp:nvSpPr>
      <dsp:spPr>
        <a:xfrm>
          <a:off x="0" y="1895772"/>
          <a:ext cx="2681882" cy="1609129"/>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GB" sz="2700" kern="1200"/>
            <a:t>Handles dependencies</a:t>
          </a:r>
          <a:endParaRPr lang="en-IN" sz="2700" kern="1200"/>
        </a:p>
      </dsp:txBody>
      <dsp:txXfrm>
        <a:off x="0" y="1895772"/>
        <a:ext cx="2681882" cy="1609129"/>
      </dsp:txXfrm>
    </dsp:sp>
    <dsp:sp modelId="{AD027CBE-84E1-4C14-AF31-A2896CF4C418}">
      <dsp:nvSpPr>
        <dsp:cNvPr id="0" name=""/>
        <dsp:cNvSpPr/>
      </dsp:nvSpPr>
      <dsp:spPr>
        <a:xfrm>
          <a:off x="2950071" y="1895772"/>
          <a:ext cx="2681882" cy="1609129"/>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GB" sz="2700" kern="1200" dirty="0"/>
            <a:t>Template designing made easy</a:t>
          </a:r>
          <a:endParaRPr lang="en-IN" sz="2700" kern="1200" dirty="0"/>
        </a:p>
      </dsp:txBody>
      <dsp:txXfrm>
        <a:off x="2950071" y="1895772"/>
        <a:ext cx="2681882" cy="1609129"/>
      </dsp:txXfrm>
    </dsp:sp>
    <dsp:sp modelId="{36B3B467-B71C-48B5-97F1-64F7A69A786C}">
      <dsp:nvSpPr>
        <dsp:cNvPr id="0" name=""/>
        <dsp:cNvSpPr/>
      </dsp:nvSpPr>
      <dsp:spPr>
        <a:xfrm>
          <a:off x="5900142" y="1895772"/>
          <a:ext cx="2681882" cy="1609129"/>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GB" sz="2700" kern="1200" dirty="0"/>
            <a:t>Provides amazing developer tools</a:t>
          </a:r>
          <a:endParaRPr lang="en-IN" sz="2700" kern="1200" dirty="0"/>
        </a:p>
      </dsp:txBody>
      <dsp:txXfrm>
        <a:off x="5900142" y="1895772"/>
        <a:ext cx="2681882" cy="1609129"/>
      </dsp:txXfrm>
    </dsp:sp>
    <dsp:sp modelId="{664EA176-519A-463B-A475-58CF375ABB3A}">
      <dsp:nvSpPr>
        <dsp:cNvPr id="0" name=""/>
        <dsp:cNvSpPr/>
      </dsp:nvSpPr>
      <dsp:spPr>
        <a:xfrm>
          <a:off x="1475035" y="3773090"/>
          <a:ext cx="2681882" cy="1609129"/>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GB" sz="2700" kern="1200"/>
            <a:t>UI focused designs</a:t>
          </a:r>
          <a:endParaRPr lang="en-IN" sz="2700" kern="1200"/>
        </a:p>
      </dsp:txBody>
      <dsp:txXfrm>
        <a:off x="1475035" y="3773090"/>
        <a:ext cx="2681882" cy="1609129"/>
      </dsp:txXfrm>
    </dsp:sp>
    <dsp:sp modelId="{EEFBE494-FAF2-403B-845E-C4A59A6801A6}">
      <dsp:nvSpPr>
        <dsp:cNvPr id="0" name=""/>
        <dsp:cNvSpPr/>
      </dsp:nvSpPr>
      <dsp:spPr>
        <a:xfrm>
          <a:off x="4425106" y="3773090"/>
          <a:ext cx="2681882" cy="1609129"/>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GB" sz="2700" kern="1200" dirty="0"/>
            <a:t>Easy to adopt</a:t>
          </a:r>
          <a:endParaRPr lang="en-IN" sz="2700" kern="1200" dirty="0"/>
        </a:p>
      </dsp:txBody>
      <dsp:txXfrm>
        <a:off x="4425106" y="3773090"/>
        <a:ext cx="2681882" cy="160912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FAFAFC"/>
        </a:solidFill>
        <a:effectLst/>
      </p:bgPr>
    </p:bg>
    <p:spTree>
      <p:nvGrpSpPr>
        <p:cNvPr id="1" name=""/>
        <p:cNvGrpSpPr/>
        <p:nvPr/>
      </p:nvGrpSpPr>
      <p:grpSpPr>
        <a:xfrm>
          <a:off x="0" y="0"/>
          <a:ext cx="0" cy="0"/>
          <a:chOff x="0" y="0"/>
          <a:chExt cx="0" cy="0"/>
        </a:xfrm>
      </p:grpSpPr>
      <p:pic>
        <p:nvPicPr>
          <p:cNvPr id="1026" name="Picture 2" descr="Why is Web Technology Important? - Eternal Organizer">
            <a:extLst>
              <a:ext uri="{FF2B5EF4-FFF2-40B4-BE49-F238E27FC236}">
                <a16:creationId xmlns:a16="http://schemas.microsoft.com/office/drawing/2014/main" id="{FE6A40DC-4FB2-4113-9F5D-E94E1CC75DB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57750" cy="68580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454530ED-3ABC-4CA3-928E-1F684A4045F1}"/>
              </a:ext>
            </a:extLst>
          </p:cNvPr>
          <p:cNvSpPr/>
          <p:nvPr userDrawn="1"/>
        </p:nvSpPr>
        <p:spPr>
          <a:xfrm>
            <a:off x="-6688" y="0"/>
            <a:ext cx="9144000" cy="6858000"/>
          </a:xfrm>
          <a:prstGeom prst="rect">
            <a:avLst/>
          </a:prstGeom>
          <a:gradFill flip="none" rotWithShape="1">
            <a:gsLst>
              <a:gs pos="96000">
                <a:schemeClr val="accent3">
                  <a:lumMod val="40000"/>
                  <a:lumOff val="60000"/>
                </a:schemeClr>
              </a:gs>
              <a:gs pos="54000">
                <a:schemeClr val="accent2">
                  <a:alpha val="21000"/>
                </a:schemeClr>
              </a:gs>
              <a:gs pos="0">
                <a:schemeClr val="accent1">
                  <a:shade val="100000"/>
                  <a:satMod val="115000"/>
                  <a:alpha val="1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0A6C4426-F526-422B-A269-0DE205FB95AA}"/>
              </a:ext>
            </a:extLst>
          </p:cNvPr>
          <p:cNvSpPr/>
          <p:nvPr userDrawn="1"/>
        </p:nvSpPr>
        <p:spPr>
          <a:xfrm flipH="1" flipV="1">
            <a:off x="1175712" y="6183220"/>
            <a:ext cx="2916000" cy="540000"/>
          </a:xfrm>
          <a:custGeom>
            <a:avLst/>
            <a:gdLst>
              <a:gd name="connsiteX0" fmla="*/ 120546 w 2957219"/>
              <a:gd name="connsiteY0" fmla="*/ 0 h 723275"/>
              <a:gd name="connsiteX1" fmla="*/ 2957219 w 2957219"/>
              <a:gd name="connsiteY1" fmla="*/ 0 h 723275"/>
              <a:gd name="connsiteX2" fmla="*/ 2946905 w 2957219"/>
              <a:gd name="connsiteY2" fmla="*/ 12994 h 723275"/>
              <a:gd name="connsiteX3" fmla="*/ 2934930 w 2957219"/>
              <a:gd name="connsiteY3" fmla="*/ 32122 h 723275"/>
              <a:gd name="connsiteX4" fmla="*/ 2921791 w 2957219"/>
              <a:gd name="connsiteY4" fmla="*/ 150993 h 723275"/>
              <a:gd name="connsiteX5" fmla="*/ 2902082 w 2957219"/>
              <a:gd name="connsiteY5" fmla="*/ 165851 h 723275"/>
              <a:gd name="connsiteX6" fmla="*/ 2849525 w 2957219"/>
              <a:gd name="connsiteY6" fmla="*/ 210428 h 723275"/>
              <a:gd name="connsiteX7" fmla="*/ 2823246 w 2957219"/>
              <a:gd name="connsiteY7" fmla="*/ 232716 h 723275"/>
              <a:gd name="connsiteX8" fmla="*/ 2803537 w 2957219"/>
              <a:gd name="connsiteY8" fmla="*/ 269863 h 723275"/>
              <a:gd name="connsiteX9" fmla="*/ 2796968 w 2957219"/>
              <a:gd name="connsiteY9" fmla="*/ 292152 h 723275"/>
              <a:gd name="connsiteX10" fmla="*/ 2770689 w 2957219"/>
              <a:gd name="connsiteY10" fmla="*/ 359016 h 723275"/>
              <a:gd name="connsiteX11" fmla="*/ 2764120 w 2957219"/>
              <a:gd name="connsiteY11" fmla="*/ 470458 h 723275"/>
              <a:gd name="connsiteX12" fmla="*/ 2750980 w 2957219"/>
              <a:gd name="connsiteY12" fmla="*/ 492746 h 723275"/>
              <a:gd name="connsiteX13" fmla="*/ 2698424 w 2957219"/>
              <a:gd name="connsiteY13" fmla="*/ 552181 h 723275"/>
              <a:gd name="connsiteX14" fmla="*/ 2669253 w 2957219"/>
              <a:gd name="connsiteY14" fmla="*/ 577881 h 723275"/>
              <a:gd name="connsiteX15" fmla="*/ 2675444 w 2957219"/>
              <a:gd name="connsiteY15" fmla="*/ 570653 h 723275"/>
              <a:gd name="connsiteX16" fmla="*/ 2681116 w 2957219"/>
              <a:gd name="connsiteY16" fmla="*/ 564145 h 723275"/>
              <a:gd name="connsiteX17" fmla="*/ 2677525 w 2957219"/>
              <a:gd name="connsiteY17" fmla="*/ 568223 h 723275"/>
              <a:gd name="connsiteX18" fmla="*/ 2675444 w 2957219"/>
              <a:gd name="connsiteY18" fmla="*/ 570653 h 723275"/>
              <a:gd name="connsiteX19" fmla="*/ 2674571 w 2957219"/>
              <a:gd name="connsiteY19" fmla="*/ 571654 h 723275"/>
              <a:gd name="connsiteX20" fmla="*/ 2652436 w 2957219"/>
              <a:gd name="connsiteY20" fmla="*/ 596758 h 723275"/>
              <a:gd name="connsiteX21" fmla="*/ 2639297 w 2957219"/>
              <a:gd name="connsiteY21" fmla="*/ 723058 h 723275"/>
              <a:gd name="connsiteX22" fmla="*/ 2639332 w 2957219"/>
              <a:gd name="connsiteY22" fmla="*/ 723275 h 723275"/>
              <a:gd name="connsiteX23" fmla="*/ 120546 w 2957219"/>
              <a:gd name="connsiteY23" fmla="*/ 723275 h 723275"/>
              <a:gd name="connsiteX24" fmla="*/ 0 w 2957219"/>
              <a:gd name="connsiteY24" fmla="*/ 602729 h 723275"/>
              <a:gd name="connsiteX25" fmla="*/ 0 w 2957219"/>
              <a:gd name="connsiteY25" fmla="*/ 120546 h 723275"/>
              <a:gd name="connsiteX26" fmla="*/ 120546 w 2957219"/>
              <a:gd name="connsiteY26" fmla="*/ 0 h 72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57219" h="723275">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E3E3E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9" name="TextBox 28">
            <a:extLst>
              <a:ext uri="{FF2B5EF4-FFF2-40B4-BE49-F238E27FC236}">
                <a16:creationId xmlns:a16="http://schemas.microsoft.com/office/drawing/2014/main" id="{4940EDE8-BC1B-4381-A8D2-CFD8FEBE24BA}"/>
              </a:ext>
            </a:extLst>
          </p:cNvPr>
          <p:cNvSpPr txBox="1"/>
          <p:nvPr userDrawn="1"/>
        </p:nvSpPr>
        <p:spPr>
          <a:xfrm>
            <a:off x="1014186" y="6246925"/>
            <a:ext cx="3122496" cy="430887"/>
          </a:xfrm>
          <a:prstGeom prst="rect">
            <a:avLst/>
          </a:prstGeom>
          <a:noFill/>
        </p:spPr>
        <p:txBody>
          <a:bodyPr wrap="square" rtlCol="0">
            <a:spAutoFit/>
          </a:bodyPr>
          <a:lstStyle/>
          <a:p>
            <a:pPr algn="r"/>
            <a:r>
              <a:rPr lang="en-IN" sz="2200" dirty="0">
                <a:solidFill>
                  <a:srgbClr val="2A3249"/>
                </a:solidFill>
                <a:latin typeface="+mj-lt"/>
              </a:rPr>
              <a:t>Associate Professor</a:t>
            </a:r>
          </a:p>
        </p:txBody>
      </p:sp>
      <p:sp>
        <p:nvSpPr>
          <p:cNvPr id="14" name="TextBox 13">
            <a:extLst>
              <a:ext uri="{FF2B5EF4-FFF2-40B4-BE49-F238E27FC236}">
                <a16:creationId xmlns:a16="http://schemas.microsoft.com/office/drawing/2014/main" id="{B0971C0B-1A93-4B4E-993E-820D30ED512A}"/>
              </a:ext>
            </a:extLst>
          </p:cNvPr>
          <p:cNvSpPr txBox="1"/>
          <p:nvPr userDrawn="1"/>
        </p:nvSpPr>
        <p:spPr>
          <a:xfrm>
            <a:off x="0" y="1037060"/>
            <a:ext cx="3028950" cy="830997"/>
          </a:xfrm>
          <a:prstGeom prst="round1Rect">
            <a:avLst>
              <a:gd name="adj" fmla="val 26743"/>
            </a:avLst>
          </a:prstGeom>
          <a:solidFill>
            <a:schemeClr val="bg1"/>
          </a:solidFill>
          <a:ln w="38100">
            <a:solidFill>
              <a:srgbClr val="2A3249"/>
            </a:solidFill>
          </a:ln>
        </p:spPr>
        <p:txBody>
          <a:bodyPr wrap="square" rtlCol="0">
            <a:spAutoFit/>
          </a:bodyPr>
          <a:lstStyle/>
          <a:p>
            <a:pPr algn="ctr"/>
            <a:r>
              <a:rPr lang="en-IN" sz="4800" dirty="0">
                <a:ln>
                  <a:solidFill>
                    <a:srgbClr val="2A3249"/>
                  </a:solidFill>
                </a:ln>
                <a:solidFill>
                  <a:srgbClr val="2A3249"/>
                </a:solidFill>
                <a:effectLst>
                  <a:innerShdw blurRad="63500" dist="50800">
                    <a:prstClr val="black">
                      <a:alpha val="50000"/>
                    </a:prstClr>
                  </a:innerShdw>
                </a:effectLst>
                <a:latin typeface="+mj-lt"/>
              </a:rPr>
              <a:t>ECAP472</a:t>
            </a:r>
          </a:p>
        </p:txBody>
      </p:sp>
      <p:grpSp>
        <p:nvGrpSpPr>
          <p:cNvPr id="15" name="Group 14">
            <a:extLst>
              <a:ext uri="{FF2B5EF4-FFF2-40B4-BE49-F238E27FC236}">
                <a16:creationId xmlns:a16="http://schemas.microsoft.com/office/drawing/2014/main" id="{123C6166-EB7D-4F8C-8C9E-AF194BB2A7C5}"/>
              </a:ext>
            </a:extLst>
          </p:cNvPr>
          <p:cNvGrpSpPr/>
          <p:nvPr userDrawn="1"/>
        </p:nvGrpSpPr>
        <p:grpSpPr>
          <a:xfrm>
            <a:off x="9542" y="1773019"/>
            <a:ext cx="5251703" cy="1446550"/>
            <a:chOff x="1109436" y="3091879"/>
            <a:chExt cx="4449031" cy="1446550"/>
          </a:xfrm>
        </p:grpSpPr>
        <p:sp>
          <p:nvSpPr>
            <p:cNvPr id="16" name="Rectangle: Single Corner Rounded 15">
              <a:extLst>
                <a:ext uri="{FF2B5EF4-FFF2-40B4-BE49-F238E27FC236}">
                  <a16:creationId xmlns:a16="http://schemas.microsoft.com/office/drawing/2014/main" id="{ED0B0D52-AEAA-42BA-9DEB-639B039D4A13}"/>
                </a:ext>
              </a:extLst>
            </p:cNvPr>
            <p:cNvSpPr/>
            <p:nvPr/>
          </p:nvSpPr>
          <p:spPr>
            <a:xfrm rot="5400000">
              <a:off x="2767547" y="1590638"/>
              <a:ext cx="1132809" cy="4449030"/>
            </a:xfrm>
            <a:prstGeom prst="round1Rect">
              <a:avLst>
                <a:gd name="adj" fmla="val 28439"/>
              </a:avLst>
            </a:prstGeom>
            <a:solidFill>
              <a:srgbClr val="2A3249"/>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7" name="TextBox 16">
              <a:extLst>
                <a:ext uri="{FF2B5EF4-FFF2-40B4-BE49-F238E27FC236}">
                  <a16:creationId xmlns:a16="http://schemas.microsoft.com/office/drawing/2014/main" id="{CE013B92-FFC4-4BAA-8539-4416DBC136CF}"/>
                </a:ext>
              </a:extLst>
            </p:cNvPr>
            <p:cNvSpPr txBox="1"/>
            <p:nvPr/>
          </p:nvSpPr>
          <p:spPr>
            <a:xfrm>
              <a:off x="1109436" y="3091879"/>
              <a:ext cx="4449031" cy="1446550"/>
            </a:xfrm>
            <a:prstGeom prst="rect">
              <a:avLst/>
            </a:prstGeom>
            <a:noFill/>
          </p:spPr>
          <p:txBody>
            <a:bodyPr wrap="square" rtlCol="0" anchor="ctr">
              <a:spAutoFit/>
            </a:bodyPr>
            <a:lstStyle/>
            <a:p>
              <a:pPr algn="ctr"/>
              <a:r>
                <a:rPr lang="en-IN" sz="4400" cap="small" baseline="0" dirty="0">
                  <a:solidFill>
                    <a:schemeClr val="bg1"/>
                  </a:solidFill>
                  <a:effectLst>
                    <a:outerShdw blurRad="38100" dist="38100" dir="2700000" algn="tl">
                      <a:srgbClr val="000000">
                        <a:alpha val="43137"/>
                      </a:srgbClr>
                    </a:outerShdw>
                  </a:effectLst>
                  <a:latin typeface="+mj-lt"/>
                </a:rPr>
                <a:t>Web Technologies</a:t>
              </a:r>
            </a:p>
          </p:txBody>
        </p:sp>
      </p:grpSp>
      <p:grpSp>
        <p:nvGrpSpPr>
          <p:cNvPr id="30" name="Group 29">
            <a:extLst>
              <a:ext uri="{FF2B5EF4-FFF2-40B4-BE49-F238E27FC236}">
                <a16:creationId xmlns:a16="http://schemas.microsoft.com/office/drawing/2014/main" id="{4E18C7C6-1141-4BCA-8E59-D51E0497A04B}"/>
              </a:ext>
            </a:extLst>
          </p:cNvPr>
          <p:cNvGrpSpPr/>
          <p:nvPr userDrawn="1"/>
        </p:nvGrpSpPr>
        <p:grpSpPr>
          <a:xfrm>
            <a:off x="195423" y="5604518"/>
            <a:ext cx="3947738" cy="546850"/>
            <a:chOff x="426720" y="4559594"/>
            <a:chExt cx="4084544" cy="546850"/>
          </a:xfrm>
        </p:grpSpPr>
        <p:sp>
          <p:nvSpPr>
            <p:cNvPr id="31" name="Freeform: Shape 30">
              <a:extLst>
                <a:ext uri="{FF2B5EF4-FFF2-40B4-BE49-F238E27FC236}">
                  <a16:creationId xmlns:a16="http://schemas.microsoft.com/office/drawing/2014/main" id="{19DF2DD6-B8B6-4394-B424-3A07B55F9723}"/>
                </a:ext>
              </a:extLst>
            </p:cNvPr>
            <p:cNvSpPr/>
            <p:nvPr userDrawn="1"/>
          </p:nvSpPr>
          <p:spPr>
            <a:xfrm>
              <a:off x="426720" y="4566444"/>
              <a:ext cx="4084544" cy="540000"/>
            </a:xfrm>
            <a:custGeom>
              <a:avLst/>
              <a:gdLst>
                <a:gd name="connsiteX0" fmla="*/ 120546 w 2957219"/>
                <a:gd name="connsiteY0" fmla="*/ 0 h 723275"/>
                <a:gd name="connsiteX1" fmla="*/ 2957219 w 2957219"/>
                <a:gd name="connsiteY1" fmla="*/ 0 h 723275"/>
                <a:gd name="connsiteX2" fmla="*/ 2946905 w 2957219"/>
                <a:gd name="connsiteY2" fmla="*/ 12994 h 723275"/>
                <a:gd name="connsiteX3" fmla="*/ 2934930 w 2957219"/>
                <a:gd name="connsiteY3" fmla="*/ 32122 h 723275"/>
                <a:gd name="connsiteX4" fmla="*/ 2921791 w 2957219"/>
                <a:gd name="connsiteY4" fmla="*/ 150993 h 723275"/>
                <a:gd name="connsiteX5" fmla="*/ 2902082 w 2957219"/>
                <a:gd name="connsiteY5" fmla="*/ 165851 h 723275"/>
                <a:gd name="connsiteX6" fmla="*/ 2849525 w 2957219"/>
                <a:gd name="connsiteY6" fmla="*/ 210428 h 723275"/>
                <a:gd name="connsiteX7" fmla="*/ 2823246 w 2957219"/>
                <a:gd name="connsiteY7" fmla="*/ 232716 h 723275"/>
                <a:gd name="connsiteX8" fmla="*/ 2803537 w 2957219"/>
                <a:gd name="connsiteY8" fmla="*/ 269863 h 723275"/>
                <a:gd name="connsiteX9" fmla="*/ 2796968 w 2957219"/>
                <a:gd name="connsiteY9" fmla="*/ 292152 h 723275"/>
                <a:gd name="connsiteX10" fmla="*/ 2770689 w 2957219"/>
                <a:gd name="connsiteY10" fmla="*/ 359016 h 723275"/>
                <a:gd name="connsiteX11" fmla="*/ 2764120 w 2957219"/>
                <a:gd name="connsiteY11" fmla="*/ 470458 h 723275"/>
                <a:gd name="connsiteX12" fmla="*/ 2750980 w 2957219"/>
                <a:gd name="connsiteY12" fmla="*/ 492746 h 723275"/>
                <a:gd name="connsiteX13" fmla="*/ 2698424 w 2957219"/>
                <a:gd name="connsiteY13" fmla="*/ 552181 h 723275"/>
                <a:gd name="connsiteX14" fmla="*/ 2669253 w 2957219"/>
                <a:gd name="connsiteY14" fmla="*/ 577881 h 723275"/>
                <a:gd name="connsiteX15" fmla="*/ 2675444 w 2957219"/>
                <a:gd name="connsiteY15" fmla="*/ 570653 h 723275"/>
                <a:gd name="connsiteX16" fmla="*/ 2681116 w 2957219"/>
                <a:gd name="connsiteY16" fmla="*/ 564145 h 723275"/>
                <a:gd name="connsiteX17" fmla="*/ 2677525 w 2957219"/>
                <a:gd name="connsiteY17" fmla="*/ 568223 h 723275"/>
                <a:gd name="connsiteX18" fmla="*/ 2675444 w 2957219"/>
                <a:gd name="connsiteY18" fmla="*/ 570653 h 723275"/>
                <a:gd name="connsiteX19" fmla="*/ 2674571 w 2957219"/>
                <a:gd name="connsiteY19" fmla="*/ 571654 h 723275"/>
                <a:gd name="connsiteX20" fmla="*/ 2652436 w 2957219"/>
                <a:gd name="connsiteY20" fmla="*/ 596758 h 723275"/>
                <a:gd name="connsiteX21" fmla="*/ 2639297 w 2957219"/>
                <a:gd name="connsiteY21" fmla="*/ 723058 h 723275"/>
                <a:gd name="connsiteX22" fmla="*/ 2639332 w 2957219"/>
                <a:gd name="connsiteY22" fmla="*/ 723275 h 723275"/>
                <a:gd name="connsiteX23" fmla="*/ 120546 w 2957219"/>
                <a:gd name="connsiteY23" fmla="*/ 723275 h 723275"/>
                <a:gd name="connsiteX24" fmla="*/ 0 w 2957219"/>
                <a:gd name="connsiteY24" fmla="*/ 602729 h 723275"/>
                <a:gd name="connsiteX25" fmla="*/ 0 w 2957219"/>
                <a:gd name="connsiteY25" fmla="*/ 120546 h 723275"/>
                <a:gd name="connsiteX26" fmla="*/ 120546 w 2957219"/>
                <a:gd name="connsiteY26" fmla="*/ 0 h 72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57219" h="723275">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2A3249"/>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2" name="TextBox 31">
              <a:extLst>
                <a:ext uri="{FF2B5EF4-FFF2-40B4-BE49-F238E27FC236}">
                  <a16:creationId xmlns:a16="http://schemas.microsoft.com/office/drawing/2014/main" id="{65318B09-A2BC-4830-B9B5-F87B346C9629}"/>
                </a:ext>
              </a:extLst>
            </p:cNvPr>
            <p:cNvSpPr txBox="1"/>
            <p:nvPr userDrawn="1"/>
          </p:nvSpPr>
          <p:spPr>
            <a:xfrm>
              <a:off x="426720" y="4559594"/>
              <a:ext cx="3874494" cy="523220"/>
            </a:xfrm>
            <a:prstGeom prst="rect">
              <a:avLst/>
            </a:prstGeom>
            <a:noFill/>
          </p:spPr>
          <p:txBody>
            <a:bodyPr wrap="square" rtlCol="0">
              <a:spAutoFit/>
            </a:bodyPr>
            <a:lstStyle/>
            <a:p>
              <a:r>
                <a:rPr lang="en-IN" sz="2800" dirty="0" err="1">
                  <a:solidFill>
                    <a:schemeClr val="bg1"/>
                  </a:solidFill>
                  <a:effectLst>
                    <a:outerShdw blurRad="38100" dist="38100" dir="2700000" algn="tl">
                      <a:srgbClr val="000000">
                        <a:alpha val="43137"/>
                      </a:srgbClr>
                    </a:outerShdw>
                  </a:effectLst>
                  <a:latin typeface="+mj-lt"/>
                </a:rPr>
                <a:t>Dr.</a:t>
              </a:r>
              <a:r>
                <a:rPr lang="en-IN" sz="2800" dirty="0">
                  <a:solidFill>
                    <a:schemeClr val="bg1"/>
                  </a:solidFill>
                  <a:effectLst>
                    <a:outerShdw blurRad="38100" dist="38100" dir="2700000" algn="tl">
                      <a:srgbClr val="000000">
                        <a:alpha val="43137"/>
                      </a:srgbClr>
                    </a:outerShdw>
                  </a:effectLst>
                  <a:latin typeface="+mj-lt"/>
                </a:rPr>
                <a:t> </a:t>
              </a:r>
              <a:r>
                <a:rPr lang="en-IN" sz="2800" dirty="0" err="1">
                  <a:solidFill>
                    <a:schemeClr val="bg1"/>
                  </a:solidFill>
                  <a:effectLst>
                    <a:outerShdw blurRad="38100" dist="38100" dir="2700000" algn="tl">
                      <a:srgbClr val="000000">
                        <a:alpha val="43137"/>
                      </a:srgbClr>
                    </a:outerShdw>
                  </a:effectLst>
                  <a:latin typeface="+mj-lt"/>
                </a:rPr>
                <a:t>Pritpal</a:t>
              </a:r>
              <a:r>
                <a:rPr lang="en-IN" sz="2800" dirty="0">
                  <a:solidFill>
                    <a:schemeClr val="bg1"/>
                  </a:solidFill>
                  <a:effectLst>
                    <a:outerShdw blurRad="38100" dist="38100" dir="2700000" algn="tl">
                      <a:srgbClr val="000000">
                        <a:alpha val="43137"/>
                      </a:srgbClr>
                    </a:outerShdw>
                  </a:effectLst>
                  <a:latin typeface="+mj-lt"/>
                </a:rPr>
                <a:t> Singh</a:t>
              </a:r>
            </a:p>
          </p:txBody>
        </p:sp>
      </p:grpSp>
    </p:spTree>
    <p:extLst>
      <p:ext uri="{BB962C8B-B14F-4D97-AF65-F5344CB8AC3E}">
        <p14:creationId xmlns:p14="http://schemas.microsoft.com/office/powerpoint/2010/main" val="4098888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alphaModFix amt="15000"/>
            <a:lum/>
          </a:blip>
          <a:srcRect/>
          <a:stretch>
            <a:fillRect l="-17000"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6553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576E48-432E-4EB2-9BF4-4B24EE942AA6}" type="datetimeFigureOut">
              <a:rPr lang="en-US" smtClean="0"/>
              <a:t>3/4/2022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790335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576E48-432E-4EB2-9BF4-4B24EE942AA6}" type="datetimeFigureOut">
              <a:rPr lang="en-US" smtClean="0"/>
              <a:t>3/4/2022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1035036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76E48-432E-4EB2-9BF4-4B24EE942AA6}" type="datetimeFigureOut">
              <a:rPr lang="en-US" smtClean="0"/>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320985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76E48-432E-4EB2-9BF4-4B24EE942AA6}" type="datetimeFigureOut">
              <a:rPr lang="en-US" smtClean="0"/>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52627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hank You">
    <p:bg>
      <p:bgPr>
        <a:gradFill flip="none" rotWithShape="1">
          <a:gsLst>
            <a:gs pos="56648">
              <a:srgbClr val="25467F"/>
            </a:gs>
            <a:gs pos="100000">
              <a:srgbClr val="4F72A3"/>
            </a:gs>
            <a:gs pos="84000">
              <a:srgbClr val="284982"/>
            </a:gs>
            <a:gs pos="31000">
              <a:srgbClr val="002060"/>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C739FE-B2F2-4F18-A226-64C62A085746}"/>
              </a:ext>
            </a:extLst>
          </p:cNvPr>
          <p:cNvSpPr txBox="1"/>
          <p:nvPr userDrawn="1"/>
        </p:nvSpPr>
        <p:spPr>
          <a:xfrm>
            <a:off x="1620711" y="2967335"/>
            <a:ext cx="5902578" cy="923330"/>
          </a:xfrm>
          <a:prstGeom prst="rect">
            <a:avLst/>
          </a:prstGeom>
          <a:noFill/>
        </p:spPr>
        <p:txBody>
          <a:bodyPr wrap="none" rtlCol="0">
            <a:spAutoFit/>
          </a:bodyPr>
          <a:lstStyle/>
          <a:p>
            <a:r>
              <a:rPr lang="en-US" sz="5400" dirty="0">
                <a:solidFill>
                  <a:schemeClr val="bg1"/>
                </a:solidFill>
                <a:latin typeface="+mj-lt"/>
              </a:rPr>
              <a:t>That’s all for now…</a:t>
            </a:r>
          </a:p>
        </p:txBody>
      </p:sp>
    </p:spTree>
    <p:extLst>
      <p:ext uri="{BB962C8B-B14F-4D97-AF65-F5344CB8AC3E}">
        <p14:creationId xmlns:p14="http://schemas.microsoft.com/office/powerpoint/2010/main" val="1569928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arning Outcome">
    <p:bg>
      <p:bgPr>
        <a:blipFill dpi="0" rotWithShape="1">
          <a:blip r:embed="rId2">
            <a:alphaModFix amt="15000"/>
          </a:blip>
          <a:srcRect/>
          <a:tile tx="0" ty="0" sx="100000" sy="100000" flip="none" algn="tl"/>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753A410-DACD-4A04-BE6C-28121A132BE1}"/>
              </a:ext>
            </a:extLst>
          </p:cNvPr>
          <p:cNvSpPr/>
          <p:nvPr userDrawn="1"/>
        </p:nvSpPr>
        <p:spPr>
          <a:xfrm>
            <a:off x="0" y="0"/>
            <a:ext cx="9144000" cy="2171700"/>
          </a:xfrm>
          <a:prstGeom prst="rect">
            <a:avLst/>
          </a:prstGeom>
          <a:gradFill flip="none" rotWithShape="1">
            <a:gsLst>
              <a:gs pos="0">
                <a:schemeClr val="accent5">
                  <a:lumMod val="60000"/>
                  <a:lumOff val="40000"/>
                </a:schemeClr>
              </a:gs>
              <a:gs pos="39000">
                <a:srgbClr val="174B8B"/>
              </a:gs>
              <a:gs pos="78000">
                <a:srgbClr val="002060"/>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hasCustomPrompt="1"/>
          </p:nvPr>
        </p:nvSpPr>
        <p:spPr>
          <a:xfrm>
            <a:off x="1200148" y="2886075"/>
            <a:ext cx="7315201" cy="3819525"/>
          </a:xfrm>
        </p:spPr>
        <p:txBody>
          <a:bodyPr/>
          <a:lstStyle>
            <a:lvl1pPr>
              <a:lnSpc>
                <a:spcPct val="150000"/>
              </a:lnSpc>
              <a:buClr>
                <a:srgbClr val="002060"/>
              </a:buClr>
              <a:defRPr/>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dirty="0"/>
              <a:t>outcome 1</a:t>
            </a:r>
          </a:p>
          <a:p>
            <a:pPr lvl="0"/>
            <a:r>
              <a:rPr lang="en-US" dirty="0"/>
              <a:t>outcome 2</a:t>
            </a:r>
          </a:p>
          <a:p>
            <a:pPr lvl="0"/>
            <a:r>
              <a:rPr lang="en-US" dirty="0"/>
              <a:t>outcome 3</a:t>
            </a:r>
          </a:p>
          <a:p>
            <a:pPr lvl="0"/>
            <a:endParaRPr lang="en-US" dirty="0"/>
          </a:p>
        </p:txBody>
      </p:sp>
      <p:pic>
        <p:nvPicPr>
          <p:cNvPr id="13" name="Graphic 12" descr="Bullseye outline">
            <a:extLst>
              <a:ext uri="{FF2B5EF4-FFF2-40B4-BE49-F238E27FC236}">
                <a16:creationId xmlns:a16="http://schemas.microsoft.com/office/drawing/2014/main" id="{0F3B9253-370A-44CC-8474-0C7FCBCF9734}"/>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96412" y="38411"/>
            <a:ext cx="2094875" cy="2094875"/>
          </a:xfrm>
          <a:prstGeom prst="rect">
            <a:avLst/>
          </a:prstGeom>
          <a:effectLst>
            <a:outerShdw blurRad="50800" dist="38100" dir="2700000" algn="tl" rotWithShape="0">
              <a:prstClr val="black">
                <a:alpha val="40000"/>
              </a:prstClr>
            </a:outerShdw>
          </a:effectLst>
        </p:spPr>
      </p:pic>
      <p:sp>
        <p:nvSpPr>
          <p:cNvPr id="14" name="TextBox 13">
            <a:extLst>
              <a:ext uri="{FF2B5EF4-FFF2-40B4-BE49-F238E27FC236}">
                <a16:creationId xmlns:a16="http://schemas.microsoft.com/office/drawing/2014/main" id="{B11982A6-2D52-4584-A559-5808F0A81B65}"/>
              </a:ext>
            </a:extLst>
          </p:cNvPr>
          <p:cNvSpPr txBox="1"/>
          <p:nvPr userDrawn="1"/>
        </p:nvSpPr>
        <p:spPr>
          <a:xfrm>
            <a:off x="628650" y="2267277"/>
            <a:ext cx="7315200" cy="523220"/>
          </a:xfrm>
          <a:prstGeom prst="rect">
            <a:avLst/>
          </a:prstGeom>
          <a:noFill/>
        </p:spPr>
        <p:txBody>
          <a:bodyPr wrap="square" rtlCol="0">
            <a:spAutoFit/>
          </a:bodyPr>
          <a:lstStyle/>
          <a:p>
            <a:r>
              <a:rPr lang="en-US" sz="2800" dirty="0">
                <a:solidFill>
                  <a:srgbClr val="002060"/>
                </a:solidFill>
              </a:rPr>
              <a:t>After this lecture, you will be able to</a:t>
            </a:r>
          </a:p>
        </p:txBody>
      </p:sp>
      <p:sp>
        <p:nvSpPr>
          <p:cNvPr id="6" name="TextBox 5">
            <a:extLst>
              <a:ext uri="{FF2B5EF4-FFF2-40B4-BE49-F238E27FC236}">
                <a16:creationId xmlns:a16="http://schemas.microsoft.com/office/drawing/2014/main" id="{EF6766E5-0F8A-4B64-BCEE-43C991E20C59}"/>
              </a:ext>
            </a:extLst>
          </p:cNvPr>
          <p:cNvSpPr txBox="1"/>
          <p:nvPr userDrawn="1"/>
        </p:nvSpPr>
        <p:spPr>
          <a:xfrm>
            <a:off x="628650" y="317200"/>
            <a:ext cx="2800350" cy="1537299"/>
          </a:xfrm>
          <a:prstGeom prst="rect">
            <a:avLst/>
          </a:prstGeom>
        </p:spPr>
        <p:txBody>
          <a:bodyPr vert="horz" lIns="91440" tIns="45720" rIns="91440" bIns="45720" rtlCol="0" anchor="ctr">
            <a:normAutofit/>
          </a:bodyPr>
          <a:lstStyle>
            <a:lvl1pPr defTabSz="914400">
              <a:lnSpc>
                <a:spcPct val="90000"/>
              </a:lnSpc>
              <a:spcBef>
                <a:spcPct val="0"/>
              </a:spcBef>
              <a:spcAft>
                <a:spcPts val="600"/>
              </a:spcAft>
              <a:buNone/>
              <a:defRPr sz="4400">
                <a:solidFill>
                  <a:srgbClr val="ABF1CF"/>
                </a:solidFill>
                <a:effectLst>
                  <a:outerShdw blurRad="38100" dist="38100" dir="2700000" algn="tl">
                    <a:srgbClr val="000000">
                      <a:alpha val="43137"/>
                    </a:srgbClr>
                  </a:outerShdw>
                </a:effectLst>
                <a:latin typeface="+mj-lt"/>
                <a:ea typeface="+mj-ea"/>
                <a:cs typeface="+mj-cs"/>
              </a:defRPr>
            </a:lvl1pPr>
          </a:lstStyle>
          <a:p>
            <a:pPr lvl="0"/>
            <a:r>
              <a:rPr lang="en-IN" dirty="0"/>
              <a:t>Learning Outcomes</a:t>
            </a:r>
          </a:p>
        </p:txBody>
      </p:sp>
    </p:spTree>
    <p:extLst>
      <p:ext uri="{BB962C8B-B14F-4D97-AF65-F5344CB8AC3E}">
        <p14:creationId xmlns:p14="http://schemas.microsoft.com/office/powerpoint/2010/main" val="2052903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alphaModFix amt="15000"/>
          </a:blip>
          <a:srcRect/>
          <a:tile tx="0" ty="0" sx="100000" sy="100000" flip="none" algn="tl"/>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753A410-DACD-4A04-BE6C-28121A132BE1}"/>
              </a:ext>
            </a:extLst>
          </p:cNvPr>
          <p:cNvSpPr/>
          <p:nvPr userDrawn="1"/>
        </p:nvSpPr>
        <p:spPr>
          <a:xfrm>
            <a:off x="0" y="1"/>
            <a:ext cx="9144000" cy="10414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361950" y="1"/>
            <a:ext cx="8782050" cy="1041400"/>
          </a:xfrm>
        </p:spPr>
        <p:txBody>
          <a:bodyPr>
            <a:normAutofit/>
          </a:bodyPr>
          <a:lstStyle>
            <a:lvl1pPr>
              <a:spcAft>
                <a:spcPts val="600"/>
              </a:spcAft>
              <a:defRPr sz="3600">
                <a:solidFill>
                  <a:srgbClr val="ABF1CF"/>
                </a:solidFill>
                <a:effectLst>
                  <a:outerShdw blurRad="38100" dist="38100" dir="2700000" algn="tl">
                    <a:srgbClr val="000000">
                      <a:alpha val="43137"/>
                    </a:srgbClr>
                  </a:outerShdw>
                </a:effectLst>
              </a:defRPr>
            </a:lvl1pPr>
          </a:lstStyle>
          <a:p>
            <a:r>
              <a:rPr lang="en-US" dirty="0"/>
              <a:t>Slider Header</a:t>
            </a:r>
          </a:p>
        </p:txBody>
      </p:sp>
      <p:sp>
        <p:nvSpPr>
          <p:cNvPr id="3" name="Content Placeholder 2"/>
          <p:cNvSpPr>
            <a:spLocks noGrp="1"/>
          </p:cNvSpPr>
          <p:nvPr>
            <p:ph idx="1" hasCustomPrompt="1"/>
          </p:nvPr>
        </p:nvSpPr>
        <p:spPr>
          <a:xfrm>
            <a:off x="361950" y="1295400"/>
            <a:ext cx="8582025" cy="5400675"/>
          </a:xfrm>
        </p:spPr>
        <p:txBody>
          <a:bodyPr/>
          <a:lstStyle>
            <a:lvl1pPr>
              <a:lnSpc>
                <a:spcPct val="150000"/>
              </a:lnSpc>
              <a:buClr>
                <a:srgbClr val="002060"/>
              </a:buClr>
              <a:defRPr sz="2600"/>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dirty="0"/>
              <a:t>Slide Content</a:t>
            </a:r>
          </a:p>
        </p:txBody>
      </p:sp>
      <p:sp>
        <p:nvSpPr>
          <p:cNvPr id="4" name="Rectangle 3">
            <a:extLst>
              <a:ext uri="{FF2B5EF4-FFF2-40B4-BE49-F238E27FC236}">
                <a16:creationId xmlns:a16="http://schemas.microsoft.com/office/drawing/2014/main" id="{EAE36F85-8E99-4EBD-9152-4375E6B60730}"/>
              </a:ext>
            </a:extLst>
          </p:cNvPr>
          <p:cNvSpPr/>
          <p:nvPr userDrawn="1"/>
        </p:nvSpPr>
        <p:spPr>
          <a:xfrm>
            <a:off x="0" y="1104901"/>
            <a:ext cx="9144000" cy="360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a:p>
        </p:txBody>
      </p:sp>
    </p:spTree>
    <p:extLst>
      <p:ext uri="{BB962C8B-B14F-4D97-AF65-F5344CB8AC3E}">
        <p14:creationId xmlns:p14="http://schemas.microsoft.com/office/powerpoint/2010/main" val="2983567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hil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65EA833-BDE6-4685-A90E-673325080A8A}"/>
              </a:ext>
            </a:extLst>
          </p:cNvPr>
          <p:cNvSpPr/>
          <p:nvPr userDrawn="1"/>
        </p:nvSpPr>
        <p:spPr>
          <a:xfrm>
            <a:off x="0" y="1"/>
            <a:ext cx="9144000" cy="10414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6BD20735-D3B3-49CC-BEA1-5C2A015B23A8}"/>
              </a:ext>
            </a:extLst>
          </p:cNvPr>
          <p:cNvSpPr/>
          <p:nvPr userDrawn="1"/>
        </p:nvSpPr>
        <p:spPr>
          <a:xfrm>
            <a:off x="0" y="1104901"/>
            <a:ext cx="9144000" cy="360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a:p>
        </p:txBody>
      </p:sp>
      <p:sp>
        <p:nvSpPr>
          <p:cNvPr id="2" name="Title 1"/>
          <p:cNvSpPr>
            <a:spLocks noGrp="1"/>
          </p:cNvSpPr>
          <p:nvPr>
            <p:ph type="title" hasCustomPrompt="1"/>
          </p:nvPr>
        </p:nvSpPr>
        <p:spPr>
          <a:xfrm>
            <a:off x="361950" y="0"/>
            <a:ext cx="8782050" cy="1032901"/>
          </a:xfrm>
        </p:spPr>
        <p:txBody>
          <a:bodyPr>
            <a:normAutofit/>
          </a:bodyPr>
          <a:lstStyle>
            <a:lvl1pPr>
              <a:spcAft>
                <a:spcPts val="600"/>
              </a:spcAft>
              <a:defRPr sz="3600">
                <a:solidFill>
                  <a:srgbClr val="ABF1CF"/>
                </a:solidFill>
                <a:effectLst>
                  <a:outerShdw blurRad="38100" dist="38100" dir="2700000" algn="tl">
                    <a:srgbClr val="000000">
                      <a:alpha val="43137"/>
                    </a:srgbClr>
                  </a:outerShdw>
                </a:effectLst>
              </a:defRPr>
            </a:lvl1pPr>
          </a:lstStyle>
          <a:p>
            <a:r>
              <a:rPr lang="en-US" dirty="0"/>
              <a:t>Slider Header</a:t>
            </a:r>
          </a:p>
        </p:txBody>
      </p:sp>
      <p:sp>
        <p:nvSpPr>
          <p:cNvPr id="3" name="Content Placeholder 2"/>
          <p:cNvSpPr>
            <a:spLocks noGrp="1"/>
          </p:cNvSpPr>
          <p:nvPr>
            <p:ph idx="1" hasCustomPrompt="1"/>
          </p:nvPr>
        </p:nvSpPr>
        <p:spPr>
          <a:xfrm>
            <a:off x="361950" y="1295400"/>
            <a:ext cx="8582025" cy="5400675"/>
          </a:xfrm>
        </p:spPr>
        <p:txBody>
          <a:bodyPr vert="horz" lIns="91440" tIns="45720" rIns="91440" bIns="45720" rtlCol="0">
            <a:normAutofit/>
          </a:bodyPr>
          <a:lstStyle>
            <a:lvl1pPr>
              <a:defRPr lang="en-US" sz="2600" dirty="0"/>
            </a:lvl1pPr>
          </a:lstStyle>
          <a:p>
            <a:pPr lvl="0">
              <a:lnSpc>
                <a:spcPct val="150000"/>
              </a:lnSpc>
              <a:buClr>
                <a:srgbClr val="002060"/>
              </a:buClr>
            </a:pPr>
            <a:r>
              <a:rPr lang="en-US" dirty="0"/>
              <a:t>Slide Content</a:t>
            </a:r>
          </a:p>
        </p:txBody>
      </p:sp>
    </p:spTree>
    <p:extLst>
      <p:ext uri="{BB962C8B-B14F-4D97-AF65-F5344CB8AC3E}">
        <p14:creationId xmlns:p14="http://schemas.microsoft.com/office/powerpoint/2010/main" val="3478284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576E48-432E-4EB2-9BF4-4B24EE942AA6}" type="datetimeFigureOut">
              <a:rPr lang="en-US" smtClean="0"/>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97667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576E48-432E-4EB2-9BF4-4B24EE942AA6}" type="datetimeFigureOut">
              <a:rPr lang="en-US" smtClean="0"/>
              <a:t>3/4/2022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955853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576E48-432E-4EB2-9BF4-4B24EE942AA6}" type="datetimeFigureOut">
              <a:rPr lang="en-US" smtClean="0"/>
              <a:t>3/4/2022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934989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576E48-432E-4EB2-9BF4-4B24EE942AA6}" type="datetimeFigureOut">
              <a:rPr lang="en-US" smtClean="0"/>
              <a:t>3/4/2022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1956901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579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76E48-432E-4EB2-9BF4-4B24EE942AA6}" type="datetimeFigureOut">
              <a:rPr lang="en-US" smtClean="0"/>
              <a:t>3/4/2022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298E91-5C76-4DC9-AAF3-6C7CF46E3529}" type="slidenum">
              <a:rPr lang="en-US" smtClean="0"/>
              <a:t>‹#›</a:t>
            </a:fld>
            <a:endParaRPr lang="en-US"/>
          </a:p>
        </p:txBody>
      </p:sp>
    </p:spTree>
    <p:extLst>
      <p:ext uri="{BB962C8B-B14F-4D97-AF65-F5344CB8AC3E}">
        <p14:creationId xmlns:p14="http://schemas.microsoft.com/office/powerpoint/2010/main" val="253734255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6.png"/><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6.png"/><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6.png"/><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9564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94BF1-8C85-4406-BBF6-9B60F228499E}"/>
              </a:ext>
            </a:extLst>
          </p:cNvPr>
          <p:cNvSpPr>
            <a:spLocks noGrp="1"/>
          </p:cNvSpPr>
          <p:nvPr>
            <p:ph type="title"/>
          </p:nvPr>
        </p:nvSpPr>
        <p:spPr/>
        <p:txBody>
          <a:bodyPr/>
          <a:lstStyle/>
          <a:p>
            <a:r>
              <a:rPr lang="en-GB" dirty="0"/>
              <a:t>Arrow functions </a:t>
            </a:r>
          </a:p>
        </p:txBody>
      </p:sp>
      <p:grpSp>
        <p:nvGrpSpPr>
          <p:cNvPr id="13" name="Group 12">
            <a:extLst>
              <a:ext uri="{FF2B5EF4-FFF2-40B4-BE49-F238E27FC236}">
                <a16:creationId xmlns:a16="http://schemas.microsoft.com/office/drawing/2014/main" id="{B6DE7E0C-F357-47A0-840A-157C19E61D6F}"/>
              </a:ext>
            </a:extLst>
          </p:cNvPr>
          <p:cNvGrpSpPr/>
          <p:nvPr/>
        </p:nvGrpSpPr>
        <p:grpSpPr>
          <a:xfrm>
            <a:off x="280987" y="1360909"/>
            <a:ext cx="8582025" cy="2565904"/>
            <a:chOff x="280987" y="1360909"/>
            <a:chExt cx="8582025" cy="2565904"/>
          </a:xfrm>
        </p:grpSpPr>
        <p:sp>
          <p:nvSpPr>
            <p:cNvPr id="8" name="Freeform: Shape 7">
              <a:extLst>
                <a:ext uri="{FF2B5EF4-FFF2-40B4-BE49-F238E27FC236}">
                  <a16:creationId xmlns:a16="http://schemas.microsoft.com/office/drawing/2014/main" id="{FBE8FA8E-0383-4052-B8E9-EF282BA92D12}"/>
                </a:ext>
              </a:extLst>
            </p:cNvPr>
            <p:cNvSpPr/>
            <p:nvPr/>
          </p:nvSpPr>
          <p:spPr>
            <a:xfrm>
              <a:off x="280987" y="1603948"/>
              <a:ext cx="8582025" cy="2322865"/>
            </a:xfrm>
            <a:custGeom>
              <a:avLst/>
              <a:gdLst>
                <a:gd name="connsiteX0" fmla="*/ 0 w 8582025"/>
                <a:gd name="connsiteY0" fmla="*/ 0 h 1836450"/>
                <a:gd name="connsiteX1" fmla="*/ 8582025 w 8582025"/>
                <a:gd name="connsiteY1" fmla="*/ 0 h 1836450"/>
                <a:gd name="connsiteX2" fmla="*/ 8582025 w 8582025"/>
                <a:gd name="connsiteY2" fmla="*/ 1836450 h 1836450"/>
                <a:gd name="connsiteX3" fmla="*/ 0 w 8582025"/>
                <a:gd name="connsiteY3" fmla="*/ 1836450 h 1836450"/>
                <a:gd name="connsiteX4" fmla="*/ 0 w 8582025"/>
                <a:gd name="connsiteY4" fmla="*/ 0 h 1836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2025" h="1836450">
                  <a:moveTo>
                    <a:pt x="0" y="0"/>
                  </a:moveTo>
                  <a:lnTo>
                    <a:pt x="8582025" y="0"/>
                  </a:lnTo>
                  <a:lnTo>
                    <a:pt x="8582025" y="1836450"/>
                  </a:lnTo>
                  <a:lnTo>
                    <a:pt x="0" y="1836450"/>
                  </a:lnTo>
                  <a:lnTo>
                    <a:pt x="0" y="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0000" tIns="396000" rIns="360000" bIns="156464" numCol="1" spcCol="1270" anchor="t" anchorCtr="0">
              <a:noAutofit/>
            </a:bodyPr>
            <a:lstStyle/>
            <a:p>
              <a:pPr marL="0" lvl="1" algn="just" defTabSz="977900">
                <a:lnSpc>
                  <a:spcPct val="150000"/>
                </a:lnSpc>
                <a:spcBef>
                  <a:spcPct val="0"/>
                </a:spcBef>
                <a:spcAft>
                  <a:spcPct val="15000"/>
                </a:spcAft>
              </a:pPr>
              <a:r>
                <a:rPr lang="en-US" sz="2200" kern="1200" dirty="0"/>
                <a:t>which provides you a more accurate way to write the functions in JavaScript. They allow us to write smaller function syntax. Arrow functions make your code more readable and structured.</a:t>
              </a:r>
              <a:endParaRPr lang="en-IN" sz="2200" kern="1200" dirty="0"/>
            </a:p>
          </p:txBody>
        </p:sp>
        <p:sp>
          <p:nvSpPr>
            <p:cNvPr id="9" name="Freeform: Shape 8">
              <a:extLst>
                <a:ext uri="{FF2B5EF4-FFF2-40B4-BE49-F238E27FC236}">
                  <a16:creationId xmlns:a16="http://schemas.microsoft.com/office/drawing/2014/main" id="{8FD0BA51-4BBC-42BC-ABB1-D07FB4F7A0BA}"/>
                </a:ext>
              </a:extLst>
            </p:cNvPr>
            <p:cNvSpPr/>
            <p:nvPr/>
          </p:nvSpPr>
          <p:spPr>
            <a:xfrm>
              <a:off x="710088" y="1360909"/>
              <a:ext cx="6007417" cy="649440"/>
            </a:xfrm>
            <a:custGeom>
              <a:avLst/>
              <a:gdLst>
                <a:gd name="connsiteX0" fmla="*/ 0 w 6007417"/>
                <a:gd name="connsiteY0" fmla="*/ 108242 h 649440"/>
                <a:gd name="connsiteX1" fmla="*/ 108242 w 6007417"/>
                <a:gd name="connsiteY1" fmla="*/ 0 h 649440"/>
                <a:gd name="connsiteX2" fmla="*/ 5899175 w 6007417"/>
                <a:gd name="connsiteY2" fmla="*/ 0 h 649440"/>
                <a:gd name="connsiteX3" fmla="*/ 6007417 w 6007417"/>
                <a:gd name="connsiteY3" fmla="*/ 108242 h 649440"/>
                <a:gd name="connsiteX4" fmla="*/ 6007417 w 6007417"/>
                <a:gd name="connsiteY4" fmla="*/ 541198 h 649440"/>
                <a:gd name="connsiteX5" fmla="*/ 5899175 w 6007417"/>
                <a:gd name="connsiteY5" fmla="*/ 649440 h 649440"/>
                <a:gd name="connsiteX6" fmla="*/ 108242 w 6007417"/>
                <a:gd name="connsiteY6" fmla="*/ 649440 h 649440"/>
                <a:gd name="connsiteX7" fmla="*/ 0 w 6007417"/>
                <a:gd name="connsiteY7" fmla="*/ 541198 h 649440"/>
                <a:gd name="connsiteX8" fmla="*/ 0 w 6007417"/>
                <a:gd name="connsiteY8" fmla="*/ 108242 h 64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7417" h="649440">
                  <a:moveTo>
                    <a:pt x="0" y="108242"/>
                  </a:moveTo>
                  <a:cubicBezTo>
                    <a:pt x="0" y="48462"/>
                    <a:pt x="48462" y="0"/>
                    <a:pt x="108242" y="0"/>
                  </a:cubicBezTo>
                  <a:lnTo>
                    <a:pt x="5899175" y="0"/>
                  </a:lnTo>
                  <a:cubicBezTo>
                    <a:pt x="5958955" y="0"/>
                    <a:pt x="6007417" y="48462"/>
                    <a:pt x="6007417" y="108242"/>
                  </a:cubicBezTo>
                  <a:lnTo>
                    <a:pt x="6007417" y="541198"/>
                  </a:lnTo>
                  <a:cubicBezTo>
                    <a:pt x="6007417" y="600978"/>
                    <a:pt x="5958955" y="649440"/>
                    <a:pt x="5899175" y="649440"/>
                  </a:cubicBezTo>
                  <a:lnTo>
                    <a:pt x="108242" y="649440"/>
                  </a:lnTo>
                  <a:cubicBezTo>
                    <a:pt x="48462" y="649440"/>
                    <a:pt x="0" y="600978"/>
                    <a:pt x="0" y="541198"/>
                  </a:cubicBezTo>
                  <a:lnTo>
                    <a:pt x="0" y="108242"/>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58769" tIns="31703" rIns="258769" bIns="31703" numCol="1" spcCol="1270" anchor="ctr" anchorCtr="0">
              <a:noAutofit/>
            </a:bodyPr>
            <a:lstStyle/>
            <a:p>
              <a:pPr marL="0" lvl="0" indent="0" algn="l" defTabSz="977900">
                <a:lnSpc>
                  <a:spcPct val="90000"/>
                </a:lnSpc>
                <a:spcBef>
                  <a:spcPct val="0"/>
                </a:spcBef>
                <a:spcAft>
                  <a:spcPct val="35000"/>
                </a:spcAft>
                <a:buNone/>
              </a:pPr>
              <a:r>
                <a:rPr lang="en-US" sz="2200" kern="1200"/>
                <a:t>Arrow functions are introduced in ES6</a:t>
              </a:r>
              <a:endParaRPr lang="en-IN" sz="2200" kern="1200"/>
            </a:p>
          </p:txBody>
        </p:sp>
      </p:grpSp>
      <p:grpSp>
        <p:nvGrpSpPr>
          <p:cNvPr id="12" name="Group 11">
            <a:extLst>
              <a:ext uri="{FF2B5EF4-FFF2-40B4-BE49-F238E27FC236}">
                <a16:creationId xmlns:a16="http://schemas.microsoft.com/office/drawing/2014/main" id="{C876A8EE-1850-4001-B66A-AA7386DA29F2}"/>
              </a:ext>
            </a:extLst>
          </p:cNvPr>
          <p:cNvGrpSpPr/>
          <p:nvPr/>
        </p:nvGrpSpPr>
        <p:grpSpPr>
          <a:xfrm>
            <a:off x="280987" y="4045613"/>
            <a:ext cx="8582025" cy="2647584"/>
            <a:chOff x="280987" y="4045613"/>
            <a:chExt cx="8582025" cy="2647584"/>
          </a:xfrm>
        </p:grpSpPr>
        <p:sp>
          <p:nvSpPr>
            <p:cNvPr id="10" name="Freeform: Shape 9">
              <a:extLst>
                <a:ext uri="{FF2B5EF4-FFF2-40B4-BE49-F238E27FC236}">
                  <a16:creationId xmlns:a16="http://schemas.microsoft.com/office/drawing/2014/main" id="{6364A262-D1C8-4FE1-8B38-AD665A1D4A75}"/>
                </a:ext>
              </a:extLst>
            </p:cNvPr>
            <p:cNvSpPr/>
            <p:nvPr/>
          </p:nvSpPr>
          <p:spPr>
            <a:xfrm>
              <a:off x="280987" y="4370333"/>
              <a:ext cx="8582025" cy="2322864"/>
            </a:xfrm>
            <a:custGeom>
              <a:avLst/>
              <a:gdLst>
                <a:gd name="connsiteX0" fmla="*/ 0 w 8582025"/>
                <a:gd name="connsiteY0" fmla="*/ 0 h 1836450"/>
                <a:gd name="connsiteX1" fmla="*/ 8582025 w 8582025"/>
                <a:gd name="connsiteY1" fmla="*/ 0 h 1836450"/>
                <a:gd name="connsiteX2" fmla="*/ 8582025 w 8582025"/>
                <a:gd name="connsiteY2" fmla="*/ 1836450 h 1836450"/>
                <a:gd name="connsiteX3" fmla="*/ 0 w 8582025"/>
                <a:gd name="connsiteY3" fmla="*/ 1836450 h 1836450"/>
                <a:gd name="connsiteX4" fmla="*/ 0 w 8582025"/>
                <a:gd name="connsiteY4" fmla="*/ 0 h 1836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2025" h="1836450">
                  <a:moveTo>
                    <a:pt x="0" y="0"/>
                  </a:moveTo>
                  <a:lnTo>
                    <a:pt x="8582025" y="0"/>
                  </a:lnTo>
                  <a:lnTo>
                    <a:pt x="8582025" y="1836450"/>
                  </a:lnTo>
                  <a:lnTo>
                    <a:pt x="0" y="1836450"/>
                  </a:lnTo>
                  <a:lnTo>
                    <a:pt x="0" y="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0000" tIns="396000" rIns="360000" bIns="156464" numCol="1" spcCol="1270" anchor="t" anchorCtr="0">
              <a:noAutofit/>
            </a:bodyPr>
            <a:lstStyle/>
            <a:p>
              <a:pPr marL="0" lvl="1" algn="just" defTabSz="977900">
                <a:lnSpc>
                  <a:spcPct val="150000"/>
                </a:lnSpc>
                <a:spcBef>
                  <a:spcPct val="0"/>
                </a:spcBef>
                <a:spcAft>
                  <a:spcPct val="15000"/>
                </a:spcAft>
              </a:pPr>
              <a:r>
                <a:rPr lang="en-US" sz="2200" dirty="0"/>
                <a:t>(the functions without a name and not bound with an identifier). They don't return any value and can declare without the function keyword. Arrow functions cannot be used as the constructors.</a:t>
              </a:r>
              <a:endParaRPr lang="en-IN" sz="2200" dirty="0"/>
            </a:p>
          </p:txBody>
        </p:sp>
        <p:sp>
          <p:nvSpPr>
            <p:cNvPr id="11" name="Freeform: Shape 10">
              <a:extLst>
                <a:ext uri="{FF2B5EF4-FFF2-40B4-BE49-F238E27FC236}">
                  <a16:creationId xmlns:a16="http://schemas.microsoft.com/office/drawing/2014/main" id="{75A1D1B4-D203-4685-8573-6131505B15E9}"/>
                </a:ext>
              </a:extLst>
            </p:cNvPr>
            <p:cNvSpPr/>
            <p:nvPr/>
          </p:nvSpPr>
          <p:spPr>
            <a:xfrm>
              <a:off x="710088" y="4045613"/>
              <a:ext cx="6007417" cy="649440"/>
            </a:xfrm>
            <a:custGeom>
              <a:avLst/>
              <a:gdLst>
                <a:gd name="connsiteX0" fmla="*/ 0 w 6007417"/>
                <a:gd name="connsiteY0" fmla="*/ 108242 h 649440"/>
                <a:gd name="connsiteX1" fmla="*/ 108242 w 6007417"/>
                <a:gd name="connsiteY1" fmla="*/ 0 h 649440"/>
                <a:gd name="connsiteX2" fmla="*/ 5899175 w 6007417"/>
                <a:gd name="connsiteY2" fmla="*/ 0 h 649440"/>
                <a:gd name="connsiteX3" fmla="*/ 6007417 w 6007417"/>
                <a:gd name="connsiteY3" fmla="*/ 108242 h 649440"/>
                <a:gd name="connsiteX4" fmla="*/ 6007417 w 6007417"/>
                <a:gd name="connsiteY4" fmla="*/ 541198 h 649440"/>
                <a:gd name="connsiteX5" fmla="*/ 5899175 w 6007417"/>
                <a:gd name="connsiteY5" fmla="*/ 649440 h 649440"/>
                <a:gd name="connsiteX6" fmla="*/ 108242 w 6007417"/>
                <a:gd name="connsiteY6" fmla="*/ 649440 h 649440"/>
                <a:gd name="connsiteX7" fmla="*/ 0 w 6007417"/>
                <a:gd name="connsiteY7" fmla="*/ 541198 h 649440"/>
                <a:gd name="connsiteX8" fmla="*/ 0 w 6007417"/>
                <a:gd name="connsiteY8" fmla="*/ 108242 h 64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7417" h="649440">
                  <a:moveTo>
                    <a:pt x="0" y="108242"/>
                  </a:moveTo>
                  <a:cubicBezTo>
                    <a:pt x="0" y="48462"/>
                    <a:pt x="48462" y="0"/>
                    <a:pt x="108242" y="0"/>
                  </a:cubicBezTo>
                  <a:lnTo>
                    <a:pt x="5899175" y="0"/>
                  </a:lnTo>
                  <a:cubicBezTo>
                    <a:pt x="5958955" y="0"/>
                    <a:pt x="6007417" y="48462"/>
                    <a:pt x="6007417" y="108242"/>
                  </a:cubicBezTo>
                  <a:lnTo>
                    <a:pt x="6007417" y="541198"/>
                  </a:lnTo>
                  <a:cubicBezTo>
                    <a:pt x="6007417" y="600978"/>
                    <a:pt x="5958955" y="649440"/>
                    <a:pt x="5899175" y="649440"/>
                  </a:cubicBezTo>
                  <a:lnTo>
                    <a:pt x="108242" y="649440"/>
                  </a:lnTo>
                  <a:cubicBezTo>
                    <a:pt x="48462" y="649440"/>
                    <a:pt x="0" y="600978"/>
                    <a:pt x="0" y="541198"/>
                  </a:cubicBezTo>
                  <a:lnTo>
                    <a:pt x="0" y="108242"/>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58769" tIns="31703" rIns="258769" bIns="31703" numCol="1" spcCol="1270" anchor="ctr" anchorCtr="0">
              <a:noAutofit/>
            </a:bodyPr>
            <a:lstStyle/>
            <a:p>
              <a:pPr marL="0" lvl="0" indent="0" algn="l" defTabSz="977900">
                <a:lnSpc>
                  <a:spcPct val="90000"/>
                </a:lnSpc>
                <a:spcBef>
                  <a:spcPct val="0"/>
                </a:spcBef>
                <a:spcAft>
                  <a:spcPct val="35000"/>
                </a:spcAft>
                <a:buNone/>
              </a:pPr>
              <a:r>
                <a:rPr lang="en-US" sz="2200" kern="1200"/>
                <a:t>Arrow functions are anonymous functions</a:t>
              </a:r>
              <a:endParaRPr lang="en-IN" sz="2200" kern="1200"/>
            </a:p>
          </p:txBody>
        </p:sp>
      </p:grpSp>
      <p:pic>
        <p:nvPicPr>
          <p:cNvPr id="5" name="Picture 2" descr="Challenges Monitoring ReactJS Applications - Dotcom-Monitor Web Performance  Blog">
            <a:extLst>
              <a:ext uri="{FF2B5EF4-FFF2-40B4-BE49-F238E27FC236}">
                <a16:creationId xmlns:a16="http://schemas.microsoft.com/office/drawing/2014/main" id="{19E77B3C-EE8A-40A3-BD64-EB5B3595A8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6562" y="0"/>
            <a:ext cx="1497438" cy="104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289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0C960-2A4A-4E22-9410-CCFD1EF2C9A6}"/>
              </a:ext>
            </a:extLst>
          </p:cNvPr>
          <p:cNvSpPr>
            <a:spLocks noGrp="1"/>
          </p:cNvSpPr>
          <p:nvPr>
            <p:ph type="title"/>
          </p:nvPr>
        </p:nvSpPr>
        <p:spPr/>
        <p:txBody>
          <a:bodyPr/>
          <a:lstStyle/>
          <a:p>
            <a:r>
              <a:rPr lang="en-GB" dirty="0"/>
              <a:t>React ES6 Arrow Functions</a:t>
            </a:r>
          </a:p>
        </p:txBody>
      </p:sp>
      <p:sp>
        <p:nvSpPr>
          <p:cNvPr id="3" name="Content Placeholder 2">
            <a:extLst>
              <a:ext uri="{FF2B5EF4-FFF2-40B4-BE49-F238E27FC236}">
                <a16:creationId xmlns:a16="http://schemas.microsoft.com/office/drawing/2014/main" id="{D12E2497-39A3-4F7D-94E0-73E10A4451EA}"/>
              </a:ext>
            </a:extLst>
          </p:cNvPr>
          <p:cNvSpPr>
            <a:spLocks noGrp="1"/>
          </p:cNvSpPr>
          <p:nvPr>
            <p:ph idx="1"/>
          </p:nvPr>
        </p:nvSpPr>
        <p:spPr>
          <a:xfrm>
            <a:off x="361950" y="1295401"/>
            <a:ext cx="8582025" cy="1297898"/>
          </a:xfrm>
        </p:spPr>
        <p:txBody>
          <a:bodyPr/>
          <a:lstStyle/>
          <a:p>
            <a:pPr marL="0" indent="0" algn="just">
              <a:buNone/>
            </a:pPr>
            <a:r>
              <a:rPr lang="en-US" dirty="0"/>
              <a:t>Arrow functions allow us to write shorter function syntax:</a:t>
            </a:r>
          </a:p>
        </p:txBody>
      </p:sp>
      <p:pic>
        <p:nvPicPr>
          <p:cNvPr id="6" name="Picture 2" descr="Challenges Monitoring ReactJS Applications - Dotcom-Monitor Web Performance  Blog">
            <a:extLst>
              <a:ext uri="{FF2B5EF4-FFF2-40B4-BE49-F238E27FC236}">
                <a16:creationId xmlns:a16="http://schemas.microsoft.com/office/drawing/2014/main" id="{F4F57ECE-165C-4F6C-8D7D-FAAF4FB806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6562" y="0"/>
            <a:ext cx="1497438" cy="10414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21C447F-91BF-400C-ACB5-A0A39AFE37A1}"/>
              </a:ext>
            </a:extLst>
          </p:cNvPr>
          <p:cNvSpPr/>
          <p:nvPr/>
        </p:nvSpPr>
        <p:spPr>
          <a:xfrm>
            <a:off x="1454046" y="2593299"/>
            <a:ext cx="6340839" cy="3927422"/>
          </a:xfrm>
          <a:prstGeom prst="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E6328845-C4D8-4435-B9BE-3F6C6020B8F8}"/>
              </a:ext>
            </a:extLst>
          </p:cNvPr>
          <p:cNvSpPr txBox="1"/>
          <p:nvPr/>
        </p:nvSpPr>
        <p:spPr>
          <a:xfrm>
            <a:off x="2436995" y="2938810"/>
            <a:ext cx="4631960" cy="3236399"/>
          </a:xfrm>
          <a:prstGeom prst="rect">
            <a:avLst/>
          </a:prstGeom>
          <a:noFill/>
        </p:spPr>
        <p:txBody>
          <a:bodyPr wrap="square">
            <a:spAutoFit/>
          </a:bodyPr>
          <a:lstStyle/>
          <a:p>
            <a:pPr marL="0" indent="0" algn="just">
              <a:lnSpc>
                <a:spcPct val="150000"/>
              </a:lnSpc>
              <a:buNone/>
            </a:pPr>
            <a:r>
              <a:rPr lang="en-US" sz="2800" dirty="0"/>
              <a:t>Before:</a:t>
            </a:r>
          </a:p>
          <a:p>
            <a:pPr marL="0" indent="0" algn="just">
              <a:lnSpc>
                <a:spcPct val="150000"/>
              </a:lnSpc>
              <a:buNone/>
            </a:pPr>
            <a:r>
              <a:rPr lang="en-US" sz="2800" dirty="0"/>
              <a:t>hello = function() </a:t>
            </a:r>
          </a:p>
          <a:p>
            <a:pPr marL="0" indent="0" algn="just">
              <a:lnSpc>
                <a:spcPct val="150000"/>
              </a:lnSpc>
              <a:buNone/>
            </a:pPr>
            <a:r>
              <a:rPr lang="en-US" sz="2800" dirty="0"/>
              <a:t>{</a:t>
            </a:r>
          </a:p>
          <a:p>
            <a:pPr marL="0" indent="0" algn="just">
              <a:lnSpc>
                <a:spcPct val="150000"/>
              </a:lnSpc>
              <a:buNone/>
            </a:pPr>
            <a:r>
              <a:rPr lang="en-US" sz="2800" dirty="0"/>
              <a:t>  return "Hello World!";</a:t>
            </a:r>
          </a:p>
          <a:p>
            <a:pPr marL="0" indent="0" algn="just">
              <a:lnSpc>
                <a:spcPct val="150000"/>
              </a:lnSpc>
              <a:buNone/>
            </a:pPr>
            <a:r>
              <a:rPr lang="en-US" sz="2800" dirty="0"/>
              <a:t>}</a:t>
            </a:r>
            <a:endParaRPr lang="en-GB" sz="2800" dirty="0"/>
          </a:p>
        </p:txBody>
      </p:sp>
    </p:spTree>
    <p:extLst>
      <p:ext uri="{BB962C8B-B14F-4D97-AF65-F5344CB8AC3E}">
        <p14:creationId xmlns:p14="http://schemas.microsoft.com/office/powerpoint/2010/main" val="1454961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C329-BD40-41CF-BB38-102CE4A8591A}"/>
              </a:ext>
            </a:extLst>
          </p:cNvPr>
          <p:cNvSpPr>
            <a:spLocks noGrp="1"/>
          </p:cNvSpPr>
          <p:nvPr>
            <p:ph type="title"/>
          </p:nvPr>
        </p:nvSpPr>
        <p:spPr/>
        <p:txBody>
          <a:bodyPr/>
          <a:lstStyle/>
          <a:p>
            <a:r>
              <a:rPr lang="en-GB" dirty="0"/>
              <a:t>With Arrow Function:</a:t>
            </a:r>
          </a:p>
        </p:txBody>
      </p:sp>
      <p:pic>
        <p:nvPicPr>
          <p:cNvPr id="5" name="Picture 2" descr="Challenges Monitoring ReactJS Applications - Dotcom-Monitor Web Performance  Blog">
            <a:extLst>
              <a:ext uri="{FF2B5EF4-FFF2-40B4-BE49-F238E27FC236}">
                <a16:creationId xmlns:a16="http://schemas.microsoft.com/office/drawing/2014/main" id="{657301E9-19D1-4FBA-A6C8-A40506C0CA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6562" y="0"/>
            <a:ext cx="1497438" cy="1041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24A6185-3A03-43E2-9A30-6C35B53A82CF}"/>
              </a:ext>
            </a:extLst>
          </p:cNvPr>
          <p:cNvSpPr txBox="1"/>
          <p:nvPr/>
        </p:nvSpPr>
        <p:spPr>
          <a:xfrm>
            <a:off x="361950" y="4009641"/>
            <a:ext cx="8422286" cy="2787238"/>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dirty="0"/>
              <a:t>It gets shorter! If the function has only one statement, and the statement returns a value, you can remove the brackets and the return keyword.</a:t>
            </a:r>
          </a:p>
          <a:p>
            <a:pPr marL="342900" indent="-342900" algn="just">
              <a:lnSpc>
                <a:spcPct val="150000"/>
              </a:lnSpc>
              <a:buFont typeface="Arial" panose="020B0604020202020204" pitchFamily="34" charset="0"/>
              <a:buChar char="•"/>
            </a:pPr>
            <a:r>
              <a:rPr lang="en-US" sz="2400" dirty="0"/>
              <a:t>Arrow Functions Return Value by Default:</a:t>
            </a:r>
          </a:p>
          <a:p>
            <a:pPr lvl="1" algn="just">
              <a:lnSpc>
                <a:spcPct val="150000"/>
              </a:lnSpc>
            </a:pPr>
            <a:r>
              <a:rPr lang="en-US" sz="2400" dirty="0">
                <a:solidFill>
                  <a:srgbClr val="FF0000"/>
                </a:solidFill>
              </a:rPr>
              <a:t>hello = () =&gt; "Hello World!";</a:t>
            </a:r>
            <a:endParaRPr lang="en-GB" sz="2400" dirty="0">
              <a:solidFill>
                <a:srgbClr val="FF0000"/>
              </a:solidFill>
            </a:endParaRPr>
          </a:p>
        </p:txBody>
      </p:sp>
      <p:sp>
        <p:nvSpPr>
          <p:cNvPr id="8" name="Rectangle 7">
            <a:extLst>
              <a:ext uri="{FF2B5EF4-FFF2-40B4-BE49-F238E27FC236}">
                <a16:creationId xmlns:a16="http://schemas.microsoft.com/office/drawing/2014/main" id="{5A1E895B-CDEC-4444-B3FB-D457F4F3125A}"/>
              </a:ext>
            </a:extLst>
          </p:cNvPr>
          <p:cNvSpPr/>
          <p:nvPr/>
        </p:nvSpPr>
        <p:spPr>
          <a:xfrm>
            <a:off x="1146747" y="1295400"/>
            <a:ext cx="6340839" cy="2787239"/>
          </a:xfrm>
          <a:prstGeom prst="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AD4F63A7-AE08-4489-B5EE-A1997D4D48C4}"/>
              </a:ext>
            </a:extLst>
          </p:cNvPr>
          <p:cNvSpPr>
            <a:spLocks noGrp="1"/>
          </p:cNvSpPr>
          <p:nvPr>
            <p:ph idx="1"/>
          </p:nvPr>
        </p:nvSpPr>
        <p:spPr>
          <a:xfrm>
            <a:off x="1424067" y="1385340"/>
            <a:ext cx="5501390" cy="2557073"/>
          </a:xfrm>
        </p:spPr>
        <p:txBody>
          <a:bodyPr>
            <a:normAutofit lnSpcReduction="10000"/>
          </a:bodyPr>
          <a:lstStyle/>
          <a:p>
            <a:pPr marL="0" indent="0">
              <a:buNone/>
            </a:pPr>
            <a:r>
              <a:rPr lang="en-GB" sz="2400" dirty="0">
                <a:solidFill>
                  <a:srgbClr val="FF0000"/>
                </a:solidFill>
              </a:rPr>
              <a:t>hello = () =&gt;</a:t>
            </a:r>
          </a:p>
          <a:p>
            <a:pPr marL="0" indent="0">
              <a:buNone/>
            </a:pPr>
            <a:r>
              <a:rPr lang="en-GB" sz="2400" dirty="0">
                <a:solidFill>
                  <a:srgbClr val="FF0000"/>
                </a:solidFill>
              </a:rPr>
              <a:t> {</a:t>
            </a:r>
          </a:p>
          <a:p>
            <a:pPr marL="0" indent="0">
              <a:buNone/>
            </a:pPr>
            <a:r>
              <a:rPr lang="en-GB" sz="2400" dirty="0">
                <a:solidFill>
                  <a:srgbClr val="FF0000"/>
                </a:solidFill>
              </a:rPr>
              <a:t>  return "Hello World!";</a:t>
            </a:r>
          </a:p>
          <a:p>
            <a:pPr marL="0" indent="0">
              <a:buNone/>
            </a:pPr>
            <a:r>
              <a:rPr lang="en-GB" sz="2400" dirty="0">
                <a:solidFill>
                  <a:srgbClr val="FF0000"/>
                </a:solidFill>
              </a:rPr>
              <a:t>}</a:t>
            </a:r>
          </a:p>
        </p:txBody>
      </p:sp>
    </p:spTree>
    <p:extLst>
      <p:ext uri="{BB962C8B-B14F-4D97-AF65-F5344CB8AC3E}">
        <p14:creationId xmlns:p14="http://schemas.microsoft.com/office/powerpoint/2010/main" val="1654849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1CFF5-141E-42CE-A2AD-043E7F868172}"/>
              </a:ext>
            </a:extLst>
          </p:cNvPr>
          <p:cNvSpPr>
            <a:spLocks noGrp="1"/>
          </p:cNvSpPr>
          <p:nvPr>
            <p:ph type="title"/>
          </p:nvPr>
        </p:nvSpPr>
        <p:spPr/>
        <p:txBody>
          <a:bodyPr/>
          <a:lstStyle/>
          <a:p>
            <a:r>
              <a:rPr lang="en-GB" dirty="0"/>
              <a:t>Arrow Function With Parameters:</a:t>
            </a:r>
          </a:p>
        </p:txBody>
      </p:sp>
      <p:sp>
        <p:nvSpPr>
          <p:cNvPr id="3" name="Content Placeholder 2">
            <a:extLst>
              <a:ext uri="{FF2B5EF4-FFF2-40B4-BE49-F238E27FC236}">
                <a16:creationId xmlns:a16="http://schemas.microsoft.com/office/drawing/2014/main" id="{9B9787A4-2EDE-4AA7-B540-C010135D558C}"/>
              </a:ext>
            </a:extLst>
          </p:cNvPr>
          <p:cNvSpPr>
            <a:spLocks noGrp="1"/>
          </p:cNvSpPr>
          <p:nvPr>
            <p:ph idx="1"/>
          </p:nvPr>
        </p:nvSpPr>
        <p:spPr/>
        <p:txBody>
          <a:bodyPr/>
          <a:lstStyle/>
          <a:p>
            <a:r>
              <a:rPr lang="en-US" dirty="0"/>
              <a:t>If you have parameters, you pass them inside the parentheses:</a:t>
            </a:r>
          </a:p>
          <a:p>
            <a:r>
              <a:rPr lang="en-US" dirty="0"/>
              <a:t>Arrow Function With Parameters:</a:t>
            </a:r>
          </a:p>
          <a:p>
            <a:r>
              <a:rPr lang="en-US" dirty="0">
                <a:solidFill>
                  <a:srgbClr val="FF0000"/>
                </a:solidFill>
              </a:rPr>
              <a:t>hello = (</a:t>
            </a:r>
            <a:r>
              <a:rPr lang="en-US" dirty="0" err="1">
                <a:solidFill>
                  <a:srgbClr val="FF0000"/>
                </a:solidFill>
              </a:rPr>
              <a:t>val</a:t>
            </a:r>
            <a:r>
              <a:rPr lang="en-US" dirty="0">
                <a:solidFill>
                  <a:srgbClr val="FF0000"/>
                </a:solidFill>
              </a:rPr>
              <a:t>) =&gt; "Hello " + </a:t>
            </a:r>
            <a:r>
              <a:rPr lang="en-US" dirty="0" err="1">
                <a:solidFill>
                  <a:srgbClr val="FF0000"/>
                </a:solidFill>
              </a:rPr>
              <a:t>val</a:t>
            </a:r>
            <a:r>
              <a:rPr lang="en-US" dirty="0">
                <a:solidFill>
                  <a:srgbClr val="FF0000"/>
                </a:solidFill>
              </a:rPr>
              <a:t>;</a:t>
            </a:r>
            <a:endParaRPr lang="en-GB" dirty="0">
              <a:solidFill>
                <a:srgbClr val="FF0000"/>
              </a:solidFill>
            </a:endParaRPr>
          </a:p>
        </p:txBody>
      </p:sp>
      <p:pic>
        <p:nvPicPr>
          <p:cNvPr id="5" name="Picture 2" descr="Challenges Monitoring ReactJS Applications - Dotcom-Monitor Web Performance  Blog">
            <a:extLst>
              <a:ext uri="{FF2B5EF4-FFF2-40B4-BE49-F238E27FC236}">
                <a16:creationId xmlns:a16="http://schemas.microsoft.com/office/drawing/2014/main" id="{C815F877-C915-4DDA-A447-0AD4E6A0D8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6562" y="0"/>
            <a:ext cx="1497438" cy="104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429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968F3-1654-43FB-98A9-2FA926648CAA}"/>
              </a:ext>
            </a:extLst>
          </p:cNvPr>
          <p:cNvSpPr>
            <a:spLocks noGrp="1"/>
          </p:cNvSpPr>
          <p:nvPr>
            <p:ph type="title"/>
          </p:nvPr>
        </p:nvSpPr>
        <p:spPr/>
        <p:txBody>
          <a:bodyPr/>
          <a:lstStyle/>
          <a:p>
            <a:r>
              <a:rPr lang="en-GB" dirty="0"/>
              <a:t>Advantages of Arrow Function</a:t>
            </a:r>
          </a:p>
        </p:txBody>
      </p:sp>
      <p:sp>
        <p:nvSpPr>
          <p:cNvPr id="8" name="Isosceles Triangle 7">
            <a:extLst>
              <a:ext uri="{FF2B5EF4-FFF2-40B4-BE49-F238E27FC236}">
                <a16:creationId xmlns:a16="http://schemas.microsoft.com/office/drawing/2014/main" id="{B347D0D9-0310-432E-AEC2-FB6A5985D0F6}"/>
              </a:ext>
            </a:extLst>
          </p:cNvPr>
          <p:cNvSpPr/>
          <p:nvPr/>
        </p:nvSpPr>
        <p:spPr>
          <a:xfrm>
            <a:off x="361950" y="1361784"/>
            <a:ext cx="5400675" cy="5400675"/>
          </a:xfrm>
          <a:prstGeom prst="triangle">
            <a:avLst/>
          </a:prstGeom>
        </p:spPr>
        <p:style>
          <a:lnRef idx="0">
            <a:schemeClr val="lt1">
              <a:hueOff val="0"/>
              <a:satOff val="0"/>
              <a:lumOff val="0"/>
              <a:alphaOff val="0"/>
            </a:schemeClr>
          </a:lnRef>
          <a:fillRef idx="3">
            <a:schemeClr val="accent1">
              <a:shade val="50000"/>
              <a:hueOff val="0"/>
              <a:satOff val="0"/>
              <a:lumOff val="0"/>
              <a:alphaOff val="0"/>
            </a:schemeClr>
          </a:fillRef>
          <a:effectRef idx="3">
            <a:schemeClr val="accent1">
              <a:shade val="50000"/>
              <a:hueOff val="0"/>
              <a:satOff val="0"/>
              <a:lumOff val="0"/>
              <a:alphaOff val="0"/>
            </a:schemeClr>
          </a:effectRef>
          <a:fontRef idx="minor">
            <a:schemeClr val="lt1"/>
          </a:fontRef>
        </p:style>
      </p:sp>
      <p:sp>
        <p:nvSpPr>
          <p:cNvPr id="9" name="Freeform: Shape 8">
            <a:extLst>
              <a:ext uri="{FF2B5EF4-FFF2-40B4-BE49-F238E27FC236}">
                <a16:creationId xmlns:a16="http://schemas.microsoft.com/office/drawing/2014/main" id="{270398BE-18B2-4748-B91A-2692BC920E9A}"/>
              </a:ext>
            </a:extLst>
          </p:cNvPr>
          <p:cNvSpPr/>
          <p:nvPr/>
        </p:nvSpPr>
        <p:spPr>
          <a:xfrm>
            <a:off x="2988040" y="1618677"/>
            <a:ext cx="5616314" cy="959885"/>
          </a:xfrm>
          <a:custGeom>
            <a:avLst/>
            <a:gdLst>
              <a:gd name="connsiteX0" fmla="*/ 0 w 3510438"/>
              <a:gd name="connsiteY0" fmla="*/ 159984 h 959885"/>
              <a:gd name="connsiteX1" fmla="*/ 159984 w 3510438"/>
              <a:gd name="connsiteY1" fmla="*/ 0 h 959885"/>
              <a:gd name="connsiteX2" fmla="*/ 3350454 w 3510438"/>
              <a:gd name="connsiteY2" fmla="*/ 0 h 959885"/>
              <a:gd name="connsiteX3" fmla="*/ 3510438 w 3510438"/>
              <a:gd name="connsiteY3" fmla="*/ 159984 h 959885"/>
              <a:gd name="connsiteX4" fmla="*/ 3510438 w 3510438"/>
              <a:gd name="connsiteY4" fmla="*/ 799901 h 959885"/>
              <a:gd name="connsiteX5" fmla="*/ 3350454 w 3510438"/>
              <a:gd name="connsiteY5" fmla="*/ 959885 h 959885"/>
              <a:gd name="connsiteX6" fmla="*/ 159984 w 3510438"/>
              <a:gd name="connsiteY6" fmla="*/ 959885 h 959885"/>
              <a:gd name="connsiteX7" fmla="*/ 0 w 3510438"/>
              <a:gd name="connsiteY7" fmla="*/ 799901 h 959885"/>
              <a:gd name="connsiteX8" fmla="*/ 0 w 3510438"/>
              <a:gd name="connsiteY8" fmla="*/ 159984 h 959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0438" h="959885">
                <a:moveTo>
                  <a:pt x="0" y="159984"/>
                </a:moveTo>
                <a:cubicBezTo>
                  <a:pt x="0" y="71627"/>
                  <a:pt x="71627" y="0"/>
                  <a:pt x="159984" y="0"/>
                </a:cubicBezTo>
                <a:lnTo>
                  <a:pt x="3350454" y="0"/>
                </a:lnTo>
                <a:cubicBezTo>
                  <a:pt x="3438811" y="0"/>
                  <a:pt x="3510438" y="71627"/>
                  <a:pt x="3510438" y="159984"/>
                </a:cubicBezTo>
                <a:lnTo>
                  <a:pt x="3510438" y="799901"/>
                </a:lnTo>
                <a:cubicBezTo>
                  <a:pt x="3510438" y="888258"/>
                  <a:pt x="3438811" y="959885"/>
                  <a:pt x="3350454" y="959885"/>
                </a:cubicBezTo>
                <a:lnTo>
                  <a:pt x="159984" y="959885"/>
                </a:lnTo>
                <a:cubicBezTo>
                  <a:pt x="71627" y="959885"/>
                  <a:pt x="0" y="888258"/>
                  <a:pt x="0" y="799901"/>
                </a:cubicBezTo>
                <a:lnTo>
                  <a:pt x="0" y="159984"/>
                </a:lnTo>
                <a:close/>
              </a:path>
            </a:pathLst>
          </a:cu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shade val="50000"/>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1628" tIns="111628" rIns="111628" bIns="111628" numCol="1" spcCol="1270" anchor="ctr" anchorCtr="0">
            <a:noAutofit/>
          </a:bodyPr>
          <a:lstStyle/>
          <a:p>
            <a:pPr marL="0" lvl="0" indent="0" algn="ctr" defTabSz="755650">
              <a:lnSpc>
                <a:spcPct val="90000"/>
              </a:lnSpc>
              <a:spcBef>
                <a:spcPct val="0"/>
              </a:spcBef>
              <a:spcAft>
                <a:spcPct val="35000"/>
              </a:spcAft>
              <a:buNone/>
            </a:pPr>
            <a:r>
              <a:rPr lang="en-US" sz="2400" kern="1200"/>
              <a:t>It reduces code size.</a:t>
            </a:r>
            <a:endParaRPr lang="en-IN" sz="2400" kern="1200"/>
          </a:p>
        </p:txBody>
      </p:sp>
      <p:sp>
        <p:nvSpPr>
          <p:cNvPr id="10" name="Freeform: Shape 9">
            <a:extLst>
              <a:ext uri="{FF2B5EF4-FFF2-40B4-BE49-F238E27FC236}">
                <a16:creationId xmlns:a16="http://schemas.microsoft.com/office/drawing/2014/main" id="{F2E2582B-7C3C-40A7-8D06-FBAE3619DAAA}"/>
              </a:ext>
            </a:extLst>
          </p:cNvPr>
          <p:cNvSpPr/>
          <p:nvPr/>
        </p:nvSpPr>
        <p:spPr>
          <a:xfrm>
            <a:off x="2988040" y="2949088"/>
            <a:ext cx="5616314" cy="959885"/>
          </a:xfrm>
          <a:custGeom>
            <a:avLst/>
            <a:gdLst>
              <a:gd name="connsiteX0" fmla="*/ 0 w 3510438"/>
              <a:gd name="connsiteY0" fmla="*/ 159984 h 959885"/>
              <a:gd name="connsiteX1" fmla="*/ 159984 w 3510438"/>
              <a:gd name="connsiteY1" fmla="*/ 0 h 959885"/>
              <a:gd name="connsiteX2" fmla="*/ 3350454 w 3510438"/>
              <a:gd name="connsiteY2" fmla="*/ 0 h 959885"/>
              <a:gd name="connsiteX3" fmla="*/ 3510438 w 3510438"/>
              <a:gd name="connsiteY3" fmla="*/ 159984 h 959885"/>
              <a:gd name="connsiteX4" fmla="*/ 3510438 w 3510438"/>
              <a:gd name="connsiteY4" fmla="*/ 799901 h 959885"/>
              <a:gd name="connsiteX5" fmla="*/ 3350454 w 3510438"/>
              <a:gd name="connsiteY5" fmla="*/ 959885 h 959885"/>
              <a:gd name="connsiteX6" fmla="*/ 159984 w 3510438"/>
              <a:gd name="connsiteY6" fmla="*/ 959885 h 959885"/>
              <a:gd name="connsiteX7" fmla="*/ 0 w 3510438"/>
              <a:gd name="connsiteY7" fmla="*/ 799901 h 959885"/>
              <a:gd name="connsiteX8" fmla="*/ 0 w 3510438"/>
              <a:gd name="connsiteY8" fmla="*/ 159984 h 959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0438" h="959885">
                <a:moveTo>
                  <a:pt x="0" y="159984"/>
                </a:moveTo>
                <a:cubicBezTo>
                  <a:pt x="0" y="71627"/>
                  <a:pt x="71627" y="0"/>
                  <a:pt x="159984" y="0"/>
                </a:cubicBezTo>
                <a:lnTo>
                  <a:pt x="3350454" y="0"/>
                </a:lnTo>
                <a:cubicBezTo>
                  <a:pt x="3438811" y="0"/>
                  <a:pt x="3510438" y="71627"/>
                  <a:pt x="3510438" y="159984"/>
                </a:cubicBezTo>
                <a:lnTo>
                  <a:pt x="3510438" y="799901"/>
                </a:lnTo>
                <a:cubicBezTo>
                  <a:pt x="3510438" y="888258"/>
                  <a:pt x="3438811" y="959885"/>
                  <a:pt x="3350454" y="959885"/>
                </a:cubicBezTo>
                <a:lnTo>
                  <a:pt x="159984" y="959885"/>
                </a:lnTo>
                <a:cubicBezTo>
                  <a:pt x="71627" y="959885"/>
                  <a:pt x="0" y="888258"/>
                  <a:pt x="0" y="799901"/>
                </a:cubicBezTo>
                <a:lnTo>
                  <a:pt x="0" y="159984"/>
                </a:lnTo>
                <a:close/>
              </a:path>
            </a:pathLst>
          </a:cu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shade val="50000"/>
              <a:hueOff val="201247"/>
              <a:satOff val="-4901"/>
              <a:lumOff val="21448"/>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1628" tIns="111628" rIns="111628" bIns="111628" numCol="1" spcCol="1270" anchor="ctr" anchorCtr="0">
            <a:noAutofit/>
          </a:bodyPr>
          <a:lstStyle/>
          <a:p>
            <a:pPr marL="0" lvl="0" indent="0" algn="ctr" defTabSz="755650">
              <a:lnSpc>
                <a:spcPct val="90000"/>
              </a:lnSpc>
              <a:spcBef>
                <a:spcPct val="0"/>
              </a:spcBef>
              <a:spcAft>
                <a:spcPct val="35000"/>
              </a:spcAft>
              <a:buNone/>
            </a:pPr>
            <a:r>
              <a:rPr lang="en-US" sz="2400" kern="1200"/>
              <a:t>The return statement is optional for a single line function.</a:t>
            </a:r>
            <a:endParaRPr lang="en-IN" sz="2400" kern="1200"/>
          </a:p>
        </p:txBody>
      </p:sp>
      <p:sp>
        <p:nvSpPr>
          <p:cNvPr id="11" name="Freeform: Shape 10">
            <a:extLst>
              <a:ext uri="{FF2B5EF4-FFF2-40B4-BE49-F238E27FC236}">
                <a16:creationId xmlns:a16="http://schemas.microsoft.com/office/drawing/2014/main" id="{76B19B89-DE50-4C44-AAFF-88CAA677DAB0}"/>
              </a:ext>
            </a:extLst>
          </p:cNvPr>
          <p:cNvSpPr/>
          <p:nvPr/>
        </p:nvSpPr>
        <p:spPr>
          <a:xfrm>
            <a:off x="2988040" y="4279499"/>
            <a:ext cx="5616314" cy="959885"/>
          </a:xfrm>
          <a:custGeom>
            <a:avLst/>
            <a:gdLst>
              <a:gd name="connsiteX0" fmla="*/ 0 w 3510438"/>
              <a:gd name="connsiteY0" fmla="*/ 159984 h 959885"/>
              <a:gd name="connsiteX1" fmla="*/ 159984 w 3510438"/>
              <a:gd name="connsiteY1" fmla="*/ 0 h 959885"/>
              <a:gd name="connsiteX2" fmla="*/ 3350454 w 3510438"/>
              <a:gd name="connsiteY2" fmla="*/ 0 h 959885"/>
              <a:gd name="connsiteX3" fmla="*/ 3510438 w 3510438"/>
              <a:gd name="connsiteY3" fmla="*/ 159984 h 959885"/>
              <a:gd name="connsiteX4" fmla="*/ 3510438 w 3510438"/>
              <a:gd name="connsiteY4" fmla="*/ 799901 h 959885"/>
              <a:gd name="connsiteX5" fmla="*/ 3350454 w 3510438"/>
              <a:gd name="connsiteY5" fmla="*/ 959885 h 959885"/>
              <a:gd name="connsiteX6" fmla="*/ 159984 w 3510438"/>
              <a:gd name="connsiteY6" fmla="*/ 959885 h 959885"/>
              <a:gd name="connsiteX7" fmla="*/ 0 w 3510438"/>
              <a:gd name="connsiteY7" fmla="*/ 799901 h 959885"/>
              <a:gd name="connsiteX8" fmla="*/ 0 w 3510438"/>
              <a:gd name="connsiteY8" fmla="*/ 159984 h 959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0438" h="959885">
                <a:moveTo>
                  <a:pt x="0" y="159984"/>
                </a:moveTo>
                <a:cubicBezTo>
                  <a:pt x="0" y="71627"/>
                  <a:pt x="71627" y="0"/>
                  <a:pt x="159984" y="0"/>
                </a:cubicBezTo>
                <a:lnTo>
                  <a:pt x="3350454" y="0"/>
                </a:lnTo>
                <a:cubicBezTo>
                  <a:pt x="3438811" y="0"/>
                  <a:pt x="3510438" y="71627"/>
                  <a:pt x="3510438" y="159984"/>
                </a:cubicBezTo>
                <a:lnTo>
                  <a:pt x="3510438" y="799901"/>
                </a:lnTo>
                <a:cubicBezTo>
                  <a:pt x="3510438" y="888258"/>
                  <a:pt x="3438811" y="959885"/>
                  <a:pt x="3350454" y="959885"/>
                </a:cubicBezTo>
                <a:lnTo>
                  <a:pt x="159984" y="959885"/>
                </a:lnTo>
                <a:cubicBezTo>
                  <a:pt x="71627" y="959885"/>
                  <a:pt x="0" y="888258"/>
                  <a:pt x="0" y="799901"/>
                </a:cubicBezTo>
                <a:lnTo>
                  <a:pt x="0" y="159984"/>
                </a:lnTo>
                <a:close/>
              </a:path>
            </a:pathLst>
          </a:cu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shade val="50000"/>
              <a:hueOff val="402493"/>
              <a:satOff val="-9802"/>
              <a:lumOff val="42896"/>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1628" tIns="111628" rIns="111628" bIns="111628" numCol="1" spcCol="1270" anchor="ctr" anchorCtr="0">
            <a:noAutofit/>
          </a:bodyPr>
          <a:lstStyle/>
          <a:p>
            <a:pPr marL="0" lvl="0" indent="0" algn="ctr" defTabSz="755650">
              <a:lnSpc>
                <a:spcPct val="90000"/>
              </a:lnSpc>
              <a:spcBef>
                <a:spcPct val="0"/>
              </a:spcBef>
              <a:spcAft>
                <a:spcPct val="35000"/>
              </a:spcAft>
              <a:buNone/>
            </a:pPr>
            <a:r>
              <a:rPr lang="en-US" sz="2400" kern="1200"/>
              <a:t>Lexically bind the context.</a:t>
            </a:r>
            <a:endParaRPr lang="en-IN" sz="2400" kern="1200"/>
          </a:p>
        </p:txBody>
      </p:sp>
      <p:sp>
        <p:nvSpPr>
          <p:cNvPr id="12" name="Freeform: Shape 11">
            <a:extLst>
              <a:ext uri="{FF2B5EF4-FFF2-40B4-BE49-F238E27FC236}">
                <a16:creationId xmlns:a16="http://schemas.microsoft.com/office/drawing/2014/main" id="{3E5EE5EC-9E82-4D8B-BA08-EB8B40AB2F7E}"/>
              </a:ext>
            </a:extLst>
          </p:cNvPr>
          <p:cNvSpPr/>
          <p:nvPr/>
        </p:nvSpPr>
        <p:spPr>
          <a:xfrm>
            <a:off x="2988040" y="5609910"/>
            <a:ext cx="5616314" cy="959885"/>
          </a:xfrm>
          <a:custGeom>
            <a:avLst/>
            <a:gdLst>
              <a:gd name="connsiteX0" fmla="*/ 0 w 3510438"/>
              <a:gd name="connsiteY0" fmla="*/ 159984 h 959885"/>
              <a:gd name="connsiteX1" fmla="*/ 159984 w 3510438"/>
              <a:gd name="connsiteY1" fmla="*/ 0 h 959885"/>
              <a:gd name="connsiteX2" fmla="*/ 3350454 w 3510438"/>
              <a:gd name="connsiteY2" fmla="*/ 0 h 959885"/>
              <a:gd name="connsiteX3" fmla="*/ 3510438 w 3510438"/>
              <a:gd name="connsiteY3" fmla="*/ 159984 h 959885"/>
              <a:gd name="connsiteX4" fmla="*/ 3510438 w 3510438"/>
              <a:gd name="connsiteY4" fmla="*/ 799901 h 959885"/>
              <a:gd name="connsiteX5" fmla="*/ 3350454 w 3510438"/>
              <a:gd name="connsiteY5" fmla="*/ 959885 h 959885"/>
              <a:gd name="connsiteX6" fmla="*/ 159984 w 3510438"/>
              <a:gd name="connsiteY6" fmla="*/ 959885 h 959885"/>
              <a:gd name="connsiteX7" fmla="*/ 0 w 3510438"/>
              <a:gd name="connsiteY7" fmla="*/ 799901 h 959885"/>
              <a:gd name="connsiteX8" fmla="*/ 0 w 3510438"/>
              <a:gd name="connsiteY8" fmla="*/ 159984 h 959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0438" h="959885">
                <a:moveTo>
                  <a:pt x="0" y="159984"/>
                </a:moveTo>
                <a:cubicBezTo>
                  <a:pt x="0" y="71627"/>
                  <a:pt x="71627" y="0"/>
                  <a:pt x="159984" y="0"/>
                </a:cubicBezTo>
                <a:lnTo>
                  <a:pt x="3350454" y="0"/>
                </a:lnTo>
                <a:cubicBezTo>
                  <a:pt x="3438811" y="0"/>
                  <a:pt x="3510438" y="71627"/>
                  <a:pt x="3510438" y="159984"/>
                </a:cubicBezTo>
                <a:lnTo>
                  <a:pt x="3510438" y="799901"/>
                </a:lnTo>
                <a:cubicBezTo>
                  <a:pt x="3510438" y="888258"/>
                  <a:pt x="3438811" y="959885"/>
                  <a:pt x="3350454" y="959885"/>
                </a:cubicBezTo>
                <a:lnTo>
                  <a:pt x="159984" y="959885"/>
                </a:lnTo>
                <a:cubicBezTo>
                  <a:pt x="71627" y="959885"/>
                  <a:pt x="0" y="888258"/>
                  <a:pt x="0" y="799901"/>
                </a:cubicBezTo>
                <a:lnTo>
                  <a:pt x="0" y="159984"/>
                </a:lnTo>
                <a:close/>
              </a:path>
            </a:pathLst>
          </a:cu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shade val="50000"/>
              <a:hueOff val="201247"/>
              <a:satOff val="-4901"/>
              <a:lumOff val="21448"/>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1628" tIns="111628" rIns="111628" bIns="111628" numCol="1" spcCol="1270" anchor="ctr" anchorCtr="0">
            <a:noAutofit/>
          </a:bodyPr>
          <a:lstStyle/>
          <a:p>
            <a:pPr marL="0" lvl="0" indent="0" algn="ctr" defTabSz="755650">
              <a:lnSpc>
                <a:spcPct val="90000"/>
              </a:lnSpc>
              <a:spcBef>
                <a:spcPct val="0"/>
              </a:spcBef>
              <a:spcAft>
                <a:spcPct val="35000"/>
              </a:spcAft>
              <a:buNone/>
            </a:pPr>
            <a:r>
              <a:rPr lang="en-US" sz="2400" kern="1200"/>
              <a:t>Functional braces are optional for a single-line statement.</a:t>
            </a:r>
            <a:endParaRPr lang="en-IN" sz="2400" kern="1200"/>
          </a:p>
        </p:txBody>
      </p:sp>
      <p:pic>
        <p:nvPicPr>
          <p:cNvPr id="5" name="Picture 2" descr="Challenges Monitoring ReactJS Applications - Dotcom-Monitor Web Performance  Blog">
            <a:extLst>
              <a:ext uri="{FF2B5EF4-FFF2-40B4-BE49-F238E27FC236}">
                <a16:creationId xmlns:a16="http://schemas.microsoft.com/office/drawing/2014/main" id="{DB7F66C3-BA48-4D38-9F1F-B8F71C88B2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6562" y="0"/>
            <a:ext cx="1497438" cy="104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40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79122-7657-43B2-8D4B-8D20826E9659}"/>
              </a:ext>
            </a:extLst>
          </p:cNvPr>
          <p:cNvSpPr>
            <a:spLocks noGrp="1"/>
          </p:cNvSpPr>
          <p:nvPr>
            <p:ph type="title"/>
          </p:nvPr>
        </p:nvSpPr>
        <p:spPr/>
        <p:txBody>
          <a:bodyPr/>
          <a:lstStyle/>
          <a:p>
            <a:r>
              <a:rPr lang="en-GB" dirty="0"/>
              <a:t>What About </a:t>
            </a:r>
            <a:r>
              <a:rPr lang="en-GB" dirty="0">
                <a:solidFill>
                  <a:srgbClr val="FFFF00"/>
                </a:solidFill>
              </a:rPr>
              <a:t>this?</a:t>
            </a:r>
          </a:p>
        </p:txBody>
      </p:sp>
      <p:sp>
        <p:nvSpPr>
          <p:cNvPr id="3" name="Content Placeholder 2">
            <a:extLst>
              <a:ext uri="{FF2B5EF4-FFF2-40B4-BE49-F238E27FC236}">
                <a16:creationId xmlns:a16="http://schemas.microsoft.com/office/drawing/2014/main" id="{BE6FB8EE-735D-4A5B-A47D-BEFD8583F21F}"/>
              </a:ext>
            </a:extLst>
          </p:cNvPr>
          <p:cNvSpPr>
            <a:spLocks noGrp="1"/>
          </p:cNvSpPr>
          <p:nvPr>
            <p:ph idx="1"/>
          </p:nvPr>
        </p:nvSpPr>
        <p:spPr/>
        <p:txBody>
          <a:bodyPr>
            <a:normAutofit/>
          </a:bodyPr>
          <a:lstStyle/>
          <a:p>
            <a:pPr algn="just"/>
            <a:r>
              <a:rPr lang="en-US" sz="2400" dirty="0"/>
              <a:t>The handling of </a:t>
            </a:r>
            <a:r>
              <a:rPr lang="en-US" sz="2400" dirty="0">
                <a:solidFill>
                  <a:srgbClr val="FF0000"/>
                </a:solidFill>
              </a:rPr>
              <a:t>this</a:t>
            </a:r>
            <a:r>
              <a:rPr lang="en-US" sz="2400" dirty="0"/>
              <a:t> is also different in arrow functions compared to regular functions.</a:t>
            </a:r>
          </a:p>
          <a:p>
            <a:pPr algn="just"/>
            <a:r>
              <a:rPr lang="en-US" sz="2400" dirty="0">
                <a:solidFill>
                  <a:srgbClr val="FF0000"/>
                </a:solidFill>
              </a:rPr>
              <a:t>In short, with arrow functions there are no binding of this.</a:t>
            </a:r>
          </a:p>
          <a:p>
            <a:pPr algn="just"/>
            <a:r>
              <a:rPr lang="en-US" sz="2400" dirty="0"/>
              <a:t>In regular functions the </a:t>
            </a:r>
            <a:r>
              <a:rPr lang="en-US" sz="2400" dirty="0">
                <a:solidFill>
                  <a:srgbClr val="FF0000"/>
                </a:solidFill>
              </a:rPr>
              <a:t>this</a:t>
            </a:r>
            <a:r>
              <a:rPr lang="en-US" sz="2400" dirty="0"/>
              <a:t> keyword represented the object that called the function, which could be the window, the document, a button or whatever.</a:t>
            </a:r>
          </a:p>
          <a:p>
            <a:pPr algn="just"/>
            <a:r>
              <a:rPr lang="en-US" sz="2400" dirty="0"/>
              <a:t>With arrow functions, the </a:t>
            </a:r>
            <a:r>
              <a:rPr lang="en-US" sz="2400" dirty="0">
                <a:solidFill>
                  <a:srgbClr val="FF0000"/>
                </a:solidFill>
              </a:rPr>
              <a:t>this</a:t>
            </a:r>
            <a:r>
              <a:rPr lang="en-US" sz="2400" dirty="0"/>
              <a:t> keyword always represents the object that defined the arrow function.</a:t>
            </a:r>
            <a:endParaRPr lang="en-GB" sz="2400" dirty="0"/>
          </a:p>
        </p:txBody>
      </p:sp>
      <p:pic>
        <p:nvPicPr>
          <p:cNvPr id="5" name="Picture 2" descr="Challenges Monitoring ReactJS Applications - Dotcom-Monitor Web Performance  Blog">
            <a:extLst>
              <a:ext uri="{FF2B5EF4-FFF2-40B4-BE49-F238E27FC236}">
                <a16:creationId xmlns:a16="http://schemas.microsoft.com/office/drawing/2014/main" id="{E35741B9-1B85-48B5-9AE3-8B44C90C0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6562" y="0"/>
            <a:ext cx="1497438" cy="104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762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92C21-0ED0-4CA0-98EB-CDAC5B33ECBF}"/>
              </a:ext>
            </a:extLst>
          </p:cNvPr>
          <p:cNvSpPr>
            <a:spLocks noGrp="1"/>
          </p:cNvSpPr>
          <p:nvPr>
            <p:ph type="title"/>
          </p:nvPr>
        </p:nvSpPr>
        <p:spPr/>
        <p:txBody>
          <a:bodyPr/>
          <a:lstStyle/>
          <a:p>
            <a:r>
              <a:rPr lang="en-GB" dirty="0"/>
              <a:t>React ES6 Variables</a:t>
            </a:r>
          </a:p>
        </p:txBody>
      </p:sp>
      <p:sp>
        <p:nvSpPr>
          <p:cNvPr id="3" name="Content Placeholder 2">
            <a:extLst>
              <a:ext uri="{FF2B5EF4-FFF2-40B4-BE49-F238E27FC236}">
                <a16:creationId xmlns:a16="http://schemas.microsoft.com/office/drawing/2014/main" id="{47B8D0D2-EF83-491A-9A62-B4A1EBC84EEE}"/>
              </a:ext>
            </a:extLst>
          </p:cNvPr>
          <p:cNvSpPr>
            <a:spLocks noGrp="1"/>
          </p:cNvSpPr>
          <p:nvPr>
            <p:ph idx="1"/>
          </p:nvPr>
        </p:nvSpPr>
        <p:spPr/>
        <p:txBody>
          <a:bodyPr>
            <a:normAutofit/>
          </a:bodyPr>
          <a:lstStyle/>
          <a:p>
            <a:pPr algn="just"/>
            <a:r>
              <a:rPr lang="en-US" sz="2800" dirty="0"/>
              <a:t>Before ES6 there were only one way of defining your variables: with the var keyword. If you did not define them, they would be assigned to the global object. Unless you were in strict mode, then you would get an error if your variables were undefined.</a:t>
            </a:r>
          </a:p>
          <a:p>
            <a:pPr algn="just"/>
            <a:r>
              <a:rPr lang="en-US" sz="2800" dirty="0"/>
              <a:t>Now, with ES6, there are three ways of defining your variables: var, let, and const.</a:t>
            </a:r>
            <a:endParaRPr lang="en-GB" sz="2800" dirty="0"/>
          </a:p>
        </p:txBody>
      </p:sp>
      <p:pic>
        <p:nvPicPr>
          <p:cNvPr id="5" name="Picture 2" descr="Challenges Monitoring ReactJS Applications - Dotcom-Monitor Web Performance  Blog">
            <a:extLst>
              <a:ext uri="{FF2B5EF4-FFF2-40B4-BE49-F238E27FC236}">
                <a16:creationId xmlns:a16="http://schemas.microsoft.com/office/drawing/2014/main" id="{1BFC47A2-613D-48FD-8453-839C0EA7CD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6562" y="0"/>
            <a:ext cx="1497438" cy="104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321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12AB4-FA84-4268-BDD1-FA2BA582191D}"/>
              </a:ext>
            </a:extLst>
          </p:cNvPr>
          <p:cNvSpPr>
            <a:spLocks noGrp="1"/>
          </p:cNvSpPr>
          <p:nvPr>
            <p:ph type="title"/>
          </p:nvPr>
        </p:nvSpPr>
        <p:spPr/>
        <p:txBody>
          <a:bodyPr>
            <a:normAutofit fontScale="90000"/>
          </a:bodyPr>
          <a:lstStyle/>
          <a:p>
            <a:r>
              <a:rPr lang="en-US" dirty="0">
                <a:solidFill>
                  <a:srgbClr val="FFFF00"/>
                </a:solidFill>
              </a:rPr>
              <a:t>var</a:t>
            </a:r>
            <a:r>
              <a:rPr lang="en-US" dirty="0"/>
              <a:t> has a function scope, not a block scope.</a:t>
            </a:r>
            <a:endParaRPr lang="en-GB" dirty="0"/>
          </a:p>
        </p:txBody>
      </p:sp>
      <p:sp>
        <p:nvSpPr>
          <p:cNvPr id="3" name="Content Placeholder 2">
            <a:extLst>
              <a:ext uri="{FF2B5EF4-FFF2-40B4-BE49-F238E27FC236}">
                <a16:creationId xmlns:a16="http://schemas.microsoft.com/office/drawing/2014/main" id="{A113201B-9C3D-4A4B-8366-75512F697803}"/>
              </a:ext>
            </a:extLst>
          </p:cNvPr>
          <p:cNvSpPr>
            <a:spLocks noGrp="1"/>
          </p:cNvSpPr>
          <p:nvPr>
            <p:ph idx="1"/>
          </p:nvPr>
        </p:nvSpPr>
        <p:spPr/>
        <p:txBody>
          <a:bodyPr>
            <a:normAutofit/>
          </a:bodyPr>
          <a:lstStyle/>
          <a:p>
            <a:pPr algn="just"/>
            <a:r>
              <a:rPr lang="en-GB" dirty="0"/>
              <a:t>var</a:t>
            </a:r>
          </a:p>
          <a:p>
            <a:pPr algn="just"/>
            <a:r>
              <a:rPr lang="en-GB" dirty="0"/>
              <a:t>var x = 5.6;</a:t>
            </a:r>
          </a:p>
          <a:p>
            <a:pPr algn="just"/>
            <a:r>
              <a:rPr lang="en-US" dirty="0"/>
              <a:t>If you use var outside of a function, it belongs to the global scope.</a:t>
            </a:r>
          </a:p>
          <a:p>
            <a:pPr algn="just"/>
            <a:r>
              <a:rPr lang="en-US" dirty="0"/>
              <a:t>If you use var inside of a function, it belongs to that function.</a:t>
            </a:r>
          </a:p>
          <a:p>
            <a:pPr algn="just"/>
            <a:r>
              <a:rPr lang="en-US" dirty="0"/>
              <a:t>If you use var inside of a block, i.e. a for loop, the variable is still available outside of that block.</a:t>
            </a:r>
            <a:endParaRPr lang="en-GB" dirty="0"/>
          </a:p>
        </p:txBody>
      </p:sp>
    </p:spTree>
    <p:extLst>
      <p:ext uri="{BB962C8B-B14F-4D97-AF65-F5344CB8AC3E}">
        <p14:creationId xmlns:p14="http://schemas.microsoft.com/office/powerpoint/2010/main" val="2116199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5D9C4-A185-4893-9796-AB750B35A240}"/>
              </a:ext>
            </a:extLst>
          </p:cNvPr>
          <p:cNvSpPr>
            <a:spLocks noGrp="1"/>
          </p:cNvSpPr>
          <p:nvPr>
            <p:ph type="title"/>
          </p:nvPr>
        </p:nvSpPr>
        <p:spPr/>
        <p:txBody>
          <a:bodyPr/>
          <a:lstStyle/>
          <a:p>
            <a:r>
              <a:rPr lang="en-GB" dirty="0">
                <a:solidFill>
                  <a:srgbClr val="FFFF00"/>
                </a:solidFill>
              </a:rPr>
              <a:t>let</a:t>
            </a:r>
          </a:p>
        </p:txBody>
      </p:sp>
      <p:sp>
        <p:nvSpPr>
          <p:cNvPr id="3" name="Content Placeholder 2">
            <a:extLst>
              <a:ext uri="{FF2B5EF4-FFF2-40B4-BE49-F238E27FC236}">
                <a16:creationId xmlns:a16="http://schemas.microsoft.com/office/drawing/2014/main" id="{97CB24D1-6E76-4A58-9682-933DD6171C44}"/>
              </a:ext>
            </a:extLst>
          </p:cNvPr>
          <p:cNvSpPr>
            <a:spLocks noGrp="1"/>
          </p:cNvSpPr>
          <p:nvPr>
            <p:ph idx="1"/>
          </p:nvPr>
        </p:nvSpPr>
        <p:spPr/>
        <p:txBody>
          <a:bodyPr>
            <a:normAutofit/>
          </a:bodyPr>
          <a:lstStyle/>
          <a:p>
            <a:pPr algn="just"/>
            <a:r>
              <a:rPr lang="en-US" dirty="0"/>
              <a:t>let x = 5.6;</a:t>
            </a:r>
          </a:p>
          <a:p>
            <a:pPr algn="just"/>
            <a:r>
              <a:rPr lang="en-US" dirty="0"/>
              <a:t>let is the block scoped version of var, and is limited to the block (or expression) where it is defined.</a:t>
            </a:r>
          </a:p>
          <a:p>
            <a:pPr algn="just"/>
            <a:r>
              <a:rPr lang="en-US" dirty="0"/>
              <a:t>If you use let inside of a block, i.e. a for loop, the variable is only available inside of that loop.</a:t>
            </a:r>
          </a:p>
          <a:p>
            <a:pPr algn="just"/>
            <a:r>
              <a:rPr lang="en-US" dirty="0"/>
              <a:t>let has a block scope.</a:t>
            </a:r>
            <a:endParaRPr lang="en-GB" dirty="0"/>
          </a:p>
        </p:txBody>
      </p:sp>
      <p:pic>
        <p:nvPicPr>
          <p:cNvPr id="5" name="Picture 2" descr="Challenges Monitoring ReactJS Applications - Dotcom-Monitor Web Performance  Blog">
            <a:extLst>
              <a:ext uri="{FF2B5EF4-FFF2-40B4-BE49-F238E27FC236}">
                <a16:creationId xmlns:a16="http://schemas.microsoft.com/office/drawing/2014/main" id="{4945773F-8242-4C5E-A32D-D05B21C455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6562" y="0"/>
            <a:ext cx="1497438" cy="104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836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B4B4F-CAC6-4653-869D-D5560B93C11A}"/>
              </a:ext>
            </a:extLst>
          </p:cNvPr>
          <p:cNvSpPr>
            <a:spLocks noGrp="1"/>
          </p:cNvSpPr>
          <p:nvPr>
            <p:ph type="title"/>
          </p:nvPr>
        </p:nvSpPr>
        <p:spPr/>
        <p:txBody>
          <a:bodyPr/>
          <a:lstStyle/>
          <a:p>
            <a:r>
              <a:rPr lang="en-GB" dirty="0">
                <a:solidFill>
                  <a:srgbClr val="FFFF00"/>
                </a:solidFill>
              </a:rPr>
              <a:t>const</a:t>
            </a:r>
          </a:p>
        </p:txBody>
      </p:sp>
      <p:sp>
        <p:nvSpPr>
          <p:cNvPr id="3" name="Content Placeholder 2">
            <a:extLst>
              <a:ext uri="{FF2B5EF4-FFF2-40B4-BE49-F238E27FC236}">
                <a16:creationId xmlns:a16="http://schemas.microsoft.com/office/drawing/2014/main" id="{5F5E844E-D31D-4CD2-8D5E-9EC484E5FE4C}"/>
              </a:ext>
            </a:extLst>
          </p:cNvPr>
          <p:cNvSpPr>
            <a:spLocks noGrp="1"/>
          </p:cNvSpPr>
          <p:nvPr>
            <p:ph idx="1"/>
          </p:nvPr>
        </p:nvSpPr>
        <p:spPr/>
        <p:txBody>
          <a:bodyPr>
            <a:normAutofit/>
          </a:bodyPr>
          <a:lstStyle/>
          <a:p>
            <a:r>
              <a:rPr lang="en-US" sz="2800" dirty="0"/>
              <a:t>const x = 5.6;</a:t>
            </a:r>
          </a:p>
          <a:p>
            <a:r>
              <a:rPr lang="en-US" sz="2800" dirty="0"/>
              <a:t>const is a variable that once it has been created, its value can never change.</a:t>
            </a:r>
          </a:p>
          <a:p>
            <a:r>
              <a:rPr lang="en-US" sz="2800" dirty="0"/>
              <a:t>const has a block scope.</a:t>
            </a:r>
            <a:endParaRPr lang="en-GB" sz="2800" dirty="0"/>
          </a:p>
        </p:txBody>
      </p:sp>
      <p:pic>
        <p:nvPicPr>
          <p:cNvPr id="5" name="Picture 2" descr="Challenges Monitoring ReactJS Applications - Dotcom-Monitor Web Performance  Blog">
            <a:extLst>
              <a:ext uri="{FF2B5EF4-FFF2-40B4-BE49-F238E27FC236}">
                <a16:creationId xmlns:a16="http://schemas.microsoft.com/office/drawing/2014/main" id="{4FB773BF-4961-4707-9F3E-A8C8834E19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6562" y="0"/>
            <a:ext cx="1497438" cy="104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392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B1ECBC-4CF1-4396-AEAA-CFD058DD54F1}"/>
              </a:ext>
            </a:extLst>
          </p:cNvPr>
          <p:cNvSpPr>
            <a:spLocks noGrp="1"/>
          </p:cNvSpPr>
          <p:nvPr>
            <p:ph idx="1"/>
          </p:nvPr>
        </p:nvSpPr>
        <p:spPr>
          <a:xfrm>
            <a:off x="1085848" y="2905125"/>
            <a:ext cx="7038821" cy="2326442"/>
          </a:xfrm>
        </p:spPr>
        <p:txBody>
          <a:bodyPr>
            <a:normAutofit/>
          </a:bodyPr>
          <a:lstStyle/>
          <a:p>
            <a:pPr algn="just"/>
            <a:r>
              <a:rPr lang="en-IN" sz="2600" dirty="0"/>
              <a:t>Understand concepts of </a:t>
            </a:r>
            <a:r>
              <a:rPr lang="en-US" sz="2600" dirty="0"/>
              <a:t>ES6 (ECMAScript 6).</a:t>
            </a:r>
          </a:p>
          <a:p>
            <a:pPr algn="just"/>
            <a:r>
              <a:rPr lang="en-IN" sz="2600" dirty="0"/>
              <a:t>Go over concept of  variables, classes and arrow function.</a:t>
            </a:r>
          </a:p>
        </p:txBody>
      </p:sp>
    </p:spTree>
    <p:extLst>
      <p:ext uri="{BB962C8B-B14F-4D97-AF65-F5344CB8AC3E}">
        <p14:creationId xmlns:p14="http://schemas.microsoft.com/office/powerpoint/2010/main" val="3479843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A2B1D-E63F-42E9-AD95-904E7BD373FA}"/>
              </a:ext>
            </a:extLst>
          </p:cNvPr>
          <p:cNvSpPr>
            <a:spLocks noGrp="1"/>
          </p:cNvSpPr>
          <p:nvPr>
            <p:ph type="title"/>
          </p:nvPr>
        </p:nvSpPr>
        <p:spPr/>
        <p:txBody>
          <a:bodyPr/>
          <a:lstStyle/>
          <a:p>
            <a:r>
              <a:rPr lang="en-US" dirty="0"/>
              <a:t>The keyword </a:t>
            </a:r>
            <a:r>
              <a:rPr lang="en-US" dirty="0">
                <a:solidFill>
                  <a:srgbClr val="FFFF00"/>
                </a:solidFill>
              </a:rPr>
              <a:t>const</a:t>
            </a:r>
            <a:r>
              <a:rPr lang="en-US" dirty="0"/>
              <a:t> is a bit misleading.</a:t>
            </a:r>
            <a:endParaRPr lang="en-GB" dirty="0"/>
          </a:p>
        </p:txBody>
      </p:sp>
      <p:graphicFrame>
        <p:nvGraphicFramePr>
          <p:cNvPr id="6" name="Content Placeholder 5">
            <a:extLst>
              <a:ext uri="{FF2B5EF4-FFF2-40B4-BE49-F238E27FC236}">
                <a16:creationId xmlns:a16="http://schemas.microsoft.com/office/drawing/2014/main" id="{3239B74A-EF26-4C8E-8EBE-F11458D54D55}"/>
              </a:ext>
            </a:extLst>
          </p:cNvPr>
          <p:cNvGraphicFramePr>
            <a:graphicFrameLocks noGrp="1"/>
          </p:cNvGraphicFramePr>
          <p:nvPr>
            <p:ph idx="1"/>
            <p:extLst>
              <p:ext uri="{D42A27DB-BD31-4B8C-83A1-F6EECF244321}">
                <p14:modId xmlns:p14="http://schemas.microsoft.com/office/powerpoint/2010/main" val="2297041811"/>
              </p:ext>
            </p:extLst>
          </p:nvPr>
        </p:nvGraphicFramePr>
        <p:xfrm>
          <a:off x="361950" y="1295400"/>
          <a:ext cx="8582025" cy="3456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5826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A2B1D-E63F-42E9-AD95-904E7BD373FA}"/>
              </a:ext>
            </a:extLst>
          </p:cNvPr>
          <p:cNvSpPr>
            <a:spLocks noGrp="1"/>
          </p:cNvSpPr>
          <p:nvPr>
            <p:ph type="title"/>
          </p:nvPr>
        </p:nvSpPr>
        <p:spPr/>
        <p:txBody>
          <a:bodyPr/>
          <a:lstStyle/>
          <a:p>
            <a:r>
              <a:rPr lang="en-US" dirty="0"/>
              <a:t>The keyword </a:t>
            </a:r>
            <a:r>
              <a:rPr lang="en-US" dirty="0">
                <a:solidFill>
                  <a:srgbClr val="FFFF00"/>
                </a:solidFill>
              </a:rPr>
              <a:t>const</a:t>
            </a:r>
            <a:r>
              <a:rPr lang="en-US" dirty="0"/>
              <a:t> is a bit misleading.</a:t>
            </a:r>
            <a:endParaRPr lang="en-GB" dirty="0"/>
          </a:p>
        </p:txBody>
      </p:sp>
      <p:sp>
        <p:nvSpPr>
          <p:cNvPr id="4" name="Freeform: Shape 3">
            <a:extLst>
              <a:ext uri="{FF2B5EF4-FFF2-40B4-BE49-F238E27FC236}">
                <a16:creationId xmlns:a16="http://schemas.microsoft.com/office/drawing/2014/main" id="{58BAB23D-88A8-415A-AD80-30EF95BDE654}"/>
              </a:ext>
            </a:extLst>
          </p:cNvPr>
          <p:cNvSpPr/>
          <p:nvPr/>
        </p:nvSpPr>
        <p:spPr>
          <a:xfrm>
            <a:off x="402178" y="1296759"/>
            <a:ext cx="2656740" cy="1594044"/>
          </a:xfrm>
          <a:custGeom>
            <a:avLst/>
            <a:gdLst>
              <a:gd name="connsiteX0" fmla="*/ 0 w 2656740"/>
              <a:gd name="connsiteY0" fmla="*/ 0 h 1594044"/>
              <a:gd name="connsiteX1" fmla="*/ 2656740 w 2656740"/>
              <a:gd name="connsiteY1" fmla="*/ 0 h 1594044"/>
              <a:gd name="connsiteX2" fmla="*/ 2656740 w 2656740"/>
              <a:gd name="connsiteY2" fmla="*/ 1594044 h 1594044"/>
              <a:gd name="connsiteX3" fmla="*/ 0 w 2656740"/>
              <a:gd name="connsiteY3" fmla="*/ 1594044 h 1594044"/>
              <a:gd name="connsiteX4" fmla="*/ 0 w 2656740"/>
              <a:gd name="connsiteY4" fmla="*/ 0 h 1594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6740" h="1594044">
                <a:moveTo>
                  <a:pt x="0" y="0"/>
                </a:moveTo>
                <a:lnTo>
                  <a:pt x="2656740" y="0"/>
                </a:lnTo>
                <a:lnTo>
                  <a:pt x="2656740" y="1594044"/>
                </a:lnTo>
                <a:lnTo>
                  <a:pt x="0" y="1594044"/>
                </a:lnTo>
                <a:lnTo>
                  <a:pt x="0" y="0"/>
                </a:lnTo>
                <a:close/>
              </a:path>
            </a:pathLst>
          </a:custGeom>
          <a:solidFill>
            <a:schemeClr val="bg1">
              <a:lumMod val="95000"/>
            </a:schemeClr>
          </a:solidFill>
          <a:effectLst/>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solidFill>
                  <a:schemeClr val="bg1">
                    <a:lumMod val="50000"/>
                  </a:schemeClr>
                </a:solidFill>
              </a:rPr>
              <a:t>It does not define a constant value. It defines a constant reference to a value.</a:t>
            </a:r>
            <a:endParaRPr lang="en-IN" sz="2100" kern="1200">
              <a:solidFill>
                <a:schemeClr val="bg1">
                  <a:lumMod val="50000"/>
                </a:schemeClr>
              </a:solidFill>
            </a:endParaRPr>
          </a:p>
        </p:txBody>
      </p:sp>
      <p:sp>
        <p:nvSpPr>
          <p:cNvPr id="5" name="Freeform: Shape 4">
            <a:extLst>
              <a:ext uri="{FF2B5EF4-FFF2-40B4-BE49-F238E27FC236}">
                <a16:creationId xmlns:a16="http://schemas.microsoft.com/office/drawing/2014/main" id="{D70FF999-4A87-4960-A34C-EA8C49ED6A9A}"/>
              </a:ext>
            </a:extLst>
          </p:cNvPr>
          <p:cNvSpPr/>
          <p:nvPr/>
        </p:nvSpPr>
        <p:spPr>
          <a:xfrm>
            <a:off x="3324592" y="1296759"/>
            <a:ext cx="2656740" cy="1594044"/>
          </a:xfrm>
          <a:custGeom>
            <a:avLst/>
            <a:gdLst>
              <a:gd name="connsiteX0" fmla="*/ 0 w 2656740"/>
              <a:gd name="connsiteY0" fmla="*/ 0 h 1594044"/>
              <a:gd name="connsiteX1" fmla="*/ 2656740 w 2656740"/>
              <a:gd name="connsiteY1" fmla="*/ 0 h 1594044"/>
              <a:gd name="connsiteX2" fmla="*/ 2656740 w 2656740"/>
              <a:gd name="connsiteY2" fmla="*/ 1594044 h 1594044"/>
              <a:gd name="connsiteX3" fmla="*/ 0 w 2656740"/>
              <a:gd name="connsiteY3" fmla="*/ 1594044 h 1594044"/>
              <a:gd name="connsiteX4" fmla="*/ 0 w 2656740"/>
              <a:gd name="connsiteY4" fmla="*/ 0 h 1594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6740" h="1594044">
                <a:moveTo>
                  <a:pt x="0" y="0"/>
                </a:moveTo>
                <a:lnTo>
                  <a:pt x="2656740" y="0"/>
                </a:lnTo>
                <a:lnTo>
                  <a:pt x="2656740" y="1594044"/>
                </a:lnTo>
                <a:lnTo>
                  <a:pt x="0" y="1594044"/>
                </a:lnTo>
                <a:lnTo>
                  <a:pt x="0" y="0"/>
                </a:lnTo>
                <a:close/>
              </a:path>
            </a:pathLst>
          </a:custGeom>
          <a:solidFill>
            <a:schemeClr val="bg1">
              <a:lumMod val="95000"/>
            </a:schemeClr>
          </a:solidFill>
          <a:effectLst/>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solidFill>
                  <a:schemeClr val="bg1">
                    <a:lumMod val="50000"/>
                  </a:schemeClr>
                </a:solidFill>
              </a:rPr>
              <a:t>Because of this you can NOT:</a:t>
            </a:r>
            <a:endParaRPr lang="en-IN" sz="2100" kern="1200">
              <a:solidFill>
                <a:schemeClr val="bg1">
                  <a:lumMod val="50000"/>
                </a:schemeClr>
              </a:solidFill>
            </a:endParaRPr>
          </a:p>
        </p:txBody>
      </p:sp>
      <p:sp>
        <p:nvSpPr>
          <p:cNvPr id="8" name="Freeform: Shape 7">
            <a:extLst>
              <a:ext uri="{FF2B5EF4-FFF2-40B4-BE49-F238E27FC236}">
                <a16:creationId xmlns:a16="http://schemas.microsoft.com/office/drawing/2014/main" id="{18F3CACB-5B3B-4085-9CF9-7EF0E5F262C8}"/>
              </a:ext>
            </a:extLst>
          </p:cNvPr>
          <p:cNvSpPr/>
          <p:nvPr/>
        </p:nvSpPr>
        <p:spPr>
          <a:xfrm>
            <a:off x="6247006" y="1296759"/>
            <a:ext cx="2656740" cy="1594044"/>
          </a:xfrm>
          <a:custGeom>
            <a:avLst/>
            <a:gdLst>
              <a:gd name="connsiteX0" fmla="*/ 0 w 2656740"/>
              <a:gd name="connsiteY0" fmla="*/ 0 h 1594044"/>
              <a:gd name="connsiteX1" fmla="*/ 2656740 w 2656740"/>
              <a:gd name="connsiteY1" fmla="*/ 0 h 1594044"/>
              <a:gd name="connsiteX2" fmla="*/ 2656740 w 2656740"/>
              <a:gd name="connsiteY2" fmla="*/ 1594044 h 1594044"/>
              <a:gd name="connsiteX3" fmla="*/ 0 w 2656740"/>
              <a:gd name="connsiteY3" fmla="*/ 1594044 h 1594044"/>
              <a:gd name="connsiteX4" fmla="*/ 0 w 2656740"/>
              <a:gd name="connsiteY4" fmla="*/ 0 h 1594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6740" h="1594044">
                <a:moveTo>
                  <a:pt x="0" y="0"/>
                </a:moveTo>
                <a:lnTo>
                  <a:pt x="2656740" y="0"/>
                </a:lnTo>
                <a:lnTo>
                  <a:pt x="2656740" y="1594044"/>
                </a:lnTo>
                <a:lnTo>
                  <a:pt x="0" y="1594044"/>
                </a:lnTo>
                <a:lnTo>
                  <a:pt x="0" y="0"/>
                </a:lnTo>
                <a:close/>
              </a:path>
            </a:pathLst>
          </a:custGeom>
          <a:solidFill>
            <a:schemeClr val="bg1">
              <a:lumMod val="95000"/>
            </a:schemeClr>
          </a:solidFill>
          <a:effectLst/>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solidFill>
                  <a:schemeClr val="bg1">
                    <a:lumMod val="50000"/>
                  </a:schemeClr>
                </a:solidFill>
              </a:rPr>
              <a:t>Reassign a constant value</a:t>
            </a:r>
            <a:endParaRPr lang="en-IN" sz="2100" kern="1200">
              <a:solidFill>
                <a:schemeClr val="bg1">
                  <a:lumMod val="50000"/>
                </a:schemeClr>
              </a:solidFill>
            </a:endParaRPr>
          </a:p>
        </p:txBody>
      </p:sp>
      <p:sp>
        <p:nvSpPr>
          <p:cNvPr id="9" name="Freeform: Shape 8">
            <a:extLst>
              <a:ext uri="{FF2B5EF4-FFF2-40B4-BE49-F238E27FC236}">
                <a16:creationId xmlns:a16="http://schemas.microsoft.com/office/drawing/2014/main" id="{87783DA1-2D17-4087-BD6D-94FFE8756385}"/>
              </a:ext>
            </a:extLst>
          </p:cNvPr>
          <p:cNvSpPr/>
          <p:nvPr/>
        </p:nvSpPr>
        <p:spPr>
          <a:xfrm>
            <a:off x="1863385" y="3156478"/>
            <a:ext cx="2656740" cy="1594044"/>
          </a:xfrm>
          <a:custGeom>
            <a:avLst/>
            <a:gdLst>
              <a:gd name="connsiteX0" fmla="*/ 0 w 2656740"/>
              <a:gd name="connsiteY0" fmla="*/ 0 h 1594044"/>
              <a:gd name="connsiteX1" fmla="*/ 2656740 w 2656740"/>
              <a:gd name="connsiteY1" fmla="*/ 0 h 1594044"/>
              <a:gd name="connsiteX2" fmla="*/ 2656740 w 2656740"/>
              <a:gd name="connsiteY2" fmla="*/ 1594044 h 1594044"/>
              <a:gd name="connsiteX3" fmla="*/ 0 w 2656740"/>
              <a:gd name="connsiteY3" fmla="*/ 1594044 h 1594044"/>
              <a:gd name="connsiteX4" fmla="*/ 0 w 2656740"/>
              <a:gd name="connsiteY4" fmla="*/ 0 h 1594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6740" h="1594044">
                <a:moveTo>
                  <a:pt x="0" y="0"/>
                </a:moveTo>
                <a:lnTo>
                  <a:pt x="2656740" y="0"/>
                </a:lnTo>
                <a:lnTo>
                  <a:pt x="2656740" y="1594044"/>
                </a:lnTo>
                <a:lnTo>
                  <a:pt x="0" y="1594044"/>
                </a:lnTo>
                <a:lnTo>
                  <a:pt x="0" y="0"/>
                </a:lnTo>
                <a:close/>
              </a:path>
            </a:pathLst>
          </a:custGeom>
          <a:solidFill>
            <a:schemeClr val="bg1">
              <a:lumMod val="95000"/>
            </a:schemeClr>
          </a:solidFill>
          <a:effectLst/>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solidFill>
                  <a:schemeClr val="bg1">
                    <a:lumMod val="50000"/>
                  </a:schemeClr>
                </a:solidFill>
              </a:rPr>
              <a:t>Reassign a constant array</a:t>
            </a:r>
            <a:endParaRPr lang="en-IN" sz="2100" kern="1200">
              <a:solidFill>
                <a:schemeClr val="bg1">
                  <a:lumMod val="50000"/>
                </a:schemeClr>
              </a:solidFill>
            </a:endParaRPr>
          </a:p>
        </p:txBody>
      </p:sp>
      <p:sp>
        <p:nvSpPr>
          <p:cNvPr id="10" name="Freeform: Shape 9">
            <a:extLst>
              <a:ext uri="{FF2B5EF4-FFF2-40B4-BE49-F238E27FC236}">
                <a16:creationId xmlns:a16="http://schemas.microsoft.com/office/drawing/2014/main" id="{FE2DFC23-6DA6-4BF5-974B-634AF8264914}"/>
              </a:ext>
            </a:extLst>
          </p:cNvPr>
          <p:cNvSpPr/>
          <p:nvPr/>
        </p:nvSpPr>
        <p:spPr>
          <a:xfrm>
            <a:off x="4785799" y="3156478"/>
            <a:ext cx="2656740" cy="1594044"/>
          </a:xfrm>
          <a:custGeom>
            <a:avLst/>
            <a:gdLst>
              <a:gd name="connsiteX0" fmla="*/ 0 w 2656740"/>
              <a:gd name="connsiteY0" fmla="*/ 0 h 1594044"/>
              <a:gd name="connsiteX1" fmla="*/ 2656740 w 2656740"/>
              <a:gd name="connsiteY1" fmla="*/ 0 h 1594044"/>
              <a:gd name="connsiteX2" fmla="*/ 2656740 w 2656740"/>
              <a:gd name="connsiteY2" fmla="*/ 1594044 h 1594044"/>
              <a:gd name="connsiteX3" fmla="*/ 0 w 2656740"/>
              <a:gd name="connsiteY3" fmla="*/ 1594044 h 1594044"/>
              <a:gd name="connsiteX4" fmla="*/ 0 w 2656740"/>
              <a:gd name="connsiteY4" fmla="*/ 0 h 1594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6740" h="1594044">
                <a:moveTo>
                  <a:pt x="0" y="0"/>
                </a:moveTo>
                <a:lnTo>
                  <a:pt x="2656740" y="0"/>
                </a:lnTo>
                <a:lnTo>
                  <a:pt x="2656740" y="1594044"/>
                </a:lnTo>
                <a:lnTo>
                  <a:pt x="0" y="1594044"/>
                </a:lnTo>
                <a:lnTo>
                  <a:pt x="0" y="0"/>
                </a:lnTo>
                <a:close/>
              </a:path>
            </a:pathLst>
          </a:custGeom>
          <a:solidFill>
            <a:schemeClr val="bg1">
              <a:lumMod val="95000"/>
            </a:schemeClr>
          </a:solidFill>
          <a:effectLst/>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solidFill>
                  <a:schemeClr val="bg1">
                    <a:lumMod val="50000"/>
                  </a:schemeClr>
                </a:solidFill>
              </a:rPr>
              <a:t>Reassign a constant object</a:t>
            </a:r>
            <a:endParaRPr lang="en-IN" sz="2100" kern="1200">
              <a:solidFill>
                <a:schemeClr val="bg1">
                  <a:lumMod val="50000"/>
                </a:schemeClr>
              </a:solidFill>
            </a:endParaRPr>
          </a:p>
        </p:txBody>
      </p:sp>
      <p:graphicFrame>
        <p:nvGraphicFramePr>
          <p:cNvPr id="7" name="Diagram 6">
            <a:extLst>
              <a:ext uri="{FF2B5EF4-FFF2-40B4-BE49-F238E27FC236}">
                <a16:creationId xmlns:a16="http://schemas.microsoft.com/office/drawing/2014/main" id="{2C4C8228-F0E6-4909-B54E-28574F5D762C}"/>
              </a:ext>
            </a:extLst>
          </p:cNvPr>
          <p:cNvGraphicFramePr/>
          <p:nvPr/>
        </p:nvGraphicFramePr>
        <p:xfrm>
          <a:off x="483433" y="5005881"/>
          <a:ext cx="8177134" cy="1694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9599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4048C-6B93-400D-AC08-694C7BD7CD66}"/>
              </a:ext>
            </a:extLst>
          </p:cNvPr>
          <p:cNvSpPr>
            <a:spLocks noGrp="1"/>
          </p:cNvSpPr>
          <p:nvPr>
            <p:ph type="title"/>
          </p:nvPr>
        </p:nvSpPr>
        <p:spPr/>
        <p:txBody>
          <a:bodyPr/>
          <a:lstStyle/>
          <a:p>
            <a:r>
              <a:rPr lang="en-GB" dirty="0"/>
              <a:t>React ES6 Array Methods</a:t>
            </a:r>
          </a:p>
        </p:txBody>
      </p:sp>
      <p:sp>
        <p:nvSpPr>
          <p:cNvPr id="3" name="Content Placeholder 2">
            <a:extLst>
              <a:ext uri="{FF2B5EF4-FFF2-40B4-BE49-F238E27FC236}">
                <a16:creationId xmlns:a16="http://schemas.microsoft.com/office/drawing/2014/main" id="{2DE087EA-D705-423F-80A0-178AF329F2F3}"/>
              </a:ext>
            </a:extLst>
          </p:cNvPr>
          <p:cNvSpPr>
            <a:spLocks noGrp="1"/>
          </p:cNvSpPr>
          <p:nvPr>
            <p:ph idx="1"/>
          </p:nvPr>
        </p:nvSpPr>
        <p:spPr/>
        <p:txBody>
          <a:bodyPr>
            <a:normAutofit/>
          </a:bodyPr>
          <a:lstStyle/>
          <a:p>
            <a:r>
              <a:rPr lang="en-US" dirty="0"/>
              <a:t>There are many JavaScript array methods.</a:t>
            </a:r>
          </a:p>
          <a:p>
            <a:r>
              <a:rPr lang="en-US" dirty="0"/>
              <a:t>One of the most useful in React is the .map() array method.</a:t>
            </a:r>
          </a:p>
          <a:p>
            <a:r>
              <a:rPr lang="en-US" dirty="0">
                <a:solidFill>
                  <a:srgbClr val="FF0000"/>
                </a:solidFill>
              </a:rPr>
              <a:t>The .map() method allows you to run a function on each item in the array, returning a new array as the result.</a:t>
            </a:r>
          </a:p>
          <a:p>
            <a:r>
              <a:rPr lang="en-US" dirty="0"/>
              <a:t>In React, map() can be used to generate lists.</a:t>
            </a:r>
            <a:endParaRPr lang="en-GB" dirty="0"/>
          </a:p>
        </p:txBody>
      </p:sp>
      <p:pic>
        <p:nvPicPr>
          <p:cNvPr id="5" name="Picture 2" descr="Challenges Monitoring ReactJS Applications - Dotcom-Monitor Web Performance  Blog">
            <a:extLst>
              <a:ext uri="{FF2B5EF4-FFF2-40B4-BE49-F238E27FC236}">
                <a16:creationId xmlns:a16="http://schemas.microsoft.com/office/drawing/2014/main" id="{D351FF41-7C5F-4853-8094-9046E2C9CE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6562" y="0"/>
            <a:ext cx="1497438" cy="104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85801-18BF-4505-8736-741398E8EC9E}"/>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D4B1A19E-9301-44CB-ABA5-E0651BE33A94}"/>
              </a:ext>
            </a:extLst>
          </p:cNvPr>
          <p:cNvSpPr>
            <a:spLocks noGrp="1"/>
          </p:cNvSpPr>
          <p:nvPr>
            <p:ph idx="1"/>
          </p:nvPr>
        </p:nvSpPr>
        <p:spPr/>
        <p:txBody>
          <a:bodyPr/>
          <a:lstStyle/>
          <a:p>
            <a:pPr algn="just"/>
            <a:r>
              <a:rPr lang="en-US" dirty="0"/>
              <a:t>Generate a list of items from an array:</a:t>
            </a:r>
          </a:p>
          <a:p>
            <a:pPr algn="just"/>
            <a:r>
              <a:rPr lang="en-GB" dirty="0">
                <a:solidFill>
                  <a:srgbClr val="FF0000"/>
                </a:solidFill>
              </a:rPr>
              <a:t>const </a:t>
            </a:r>
            <a:r>
              <a:rPr lang="en-GB" dirty="0" err="1">
                <a:solidFill>
                  <a:srgbClr val="FF0000"/>
                </a:solidFill>
              </a:rPr>
              <a:t>myArray</a:t>
            </a:r>
            <a:r>
              <a:rPr lang="en-GB" dirty="0">
                <a:solidFill>
                  <a:srgbClr val="FF0000"/>
                </a:solidFill>
              </a:rPr>
              <a:t> = ['apple', 'banana', 'orange'];</a:t>
            </a:r>
            <a:endParaRPr lang="en-GB" dirty="0"/>
          </a:p>
          <a:p>
            <a:pPr algn="just"/>
            <a:r>
              <a:rPr lang="en-GB" dirty="0"/>
              <a:t>const </a:t>
            </a:r>
            <a:r>
              <a:rPr lang="en-GB" dirty="0" err="1"/>
              <a:t>myList</a:t>
            </a:r>
            <a:r>
              <a:rPr lang="en-GB" dirty="0"/>
              <a:t> = </a:t>
            </a:r>
            <a:r>
              <a:rPr lang="en-GB" dirty="0" err="1"/>
              <a:t>myArray.map</a:t>
            </a:r>
            <a:r>
              <a:rPr lang="en-GB" dirty="0"/>
              <a:t>((item) =&gt; &lt;p&gt;{item}&lt;/p&gt;)</a:t>
            </a:r>
          </a:p>
        </p:txBody>
      </p:sp>
      <p:pic>
        <p:nvPicPr>
          <p:cNvPr id="5" name="Picture 2" descr="Challenges Monitoring ReactJS Applications - Dotcom-Monitor Web Performance  Blog">
            <a:extLst>
              <a:ext uri="{FF2B5EF4-FFF2-40B4-BE49-F238E27FC236}">
                <a16:creationId xmlns:a16="http://schemas.microsoft.com/office/drawing/2014/main" id="{18255EE7-4ACC-426B-B288-AE146FC52F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6562" y="0"/>
            <a:ext cx="1497438" cy="104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840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9E21D-22ED-431A-93C0-97BED2BE7B05}"/>
              </a:ext>
            </a:extLst>
          </p:cNvPr>
          <p:cNvSpPr>
            <a:spLocks noGrp="1"/>
          </p:cNvSpPr>
          <p:nvPr>
            <p:ph type="title"/>
          </p:nvPr>
        </p:nvSpPr>
        <p:spPr/>
        <p:txBody>
          <a:bodyPr/>
          <a:lstStyle/>
          <a:p>
            <a:r>
              <a:rPr lang="en-GB" dirty="0"/>
              <a:t>React ES6 Modules</a:t>
            </a:r>
          </a:p>
        </p:txBody>
      </p:sp>
      <p:sp>
        <p:nvSpPr>
          <p:cNvPr id="3" name="Content Placeholder 2">
            <a:extLst>
              <a:ext uri="{FF2B5EF4-FFF2-40B4-BE49-F238E27FC236}">
                <a16:creationId xmlns:a16="http://schemas.microsoft.com/office/drawing/2014/main" id="{5306AF77-20B4-4E27-A541-127255C3F072}"/>
              </a:ext>
            </a:extLst>
          </p:cNvPr>
          <p:cNvSpPr>
            <a:spLocks noGrp="1"/>
          </p:cNvSpPr>
          <p:nvPr>
            <p:ph idx="1"/>
          </p:nvPr>
        </p:nvSpPr>
        <p:spPr/>
        <p:txBody>
          <a:bodyPr>
            <a:normAutofit/>
          </a:bodyPr>
          <a:lstStyle/>
          <a:p>
            <a:pPr algn="just"/>
            <a:r>
              <a:rPr lang="en-US" sz="2800" dirty="0"/>
              <a:t>JavaScript modules allow you to break up your code into separate files.</a:t>
            </a:r>
          </a:p>
          <a:p>
            <a:pPr algn="just"/>
            <a:r>
              <a:rPr lang="en-US" sz="2800" dirty="0">
                <a:solidFill>
                  <a:srgbClr val="FF0000"/>
                </a:solidFill>
              </a:rPr>
              <a:t>This makes it easier to maintain the code-base.</a:t>
            </a:r>
          </a:p>
          <a:p>
            <a:pPr algn="just"/>
            <a:r>
              <a:rPr lang="en-US" sz="2800" dirty="0"/>
              <a:t>ES Modules rely on the import and export statements.</a:t>
            </a:r>
          </a:p>
        </p:txBody>
      </p:sp>
      <p:pic>
        <p:nvPicPr>
          <p:cNvPr id="5" name="Picture 2" descr="Challenges Monitoring ReactJS Applications - Dotcom-Monitor Web Performance  Blog">
            <a:extLst>
              <a:ext uri="{FF2B5EF4-FFF2-40B4-BE49-F238E27FC236}">
                <a16:creationId xmlns:a16="http://schemas.microsoft.com/office/drawing/2014/main" id="{939F21BF-A990-4615-BABD-3DDAA6614C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6562" y="0"/>
            <a:ext cx="1497438" cy="104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209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10C5D-057B-4898-BC17-DC900C9DB553}"/>
              </a:ext>
            </a:extLst>
          </p:cNvPr>
          <p:cNvSpPr>
            <a:spLocks noGrp="1"/>
          </p:cNvSpPr>
          <p:nvPr>
            <p:ph type="title"/>
          </p:nvPr>
        </p:nvSpPr>
        <p:spPr/>
        <p:txBody>
          <a:bodyPr/>
          <a:lstStyle/>
          <a:p>
            <a:r>
              <a:rPr lang="en-GB" dirty="0"/>
              <a:t>Export</a:t>
            </a:r>
          </a:p>
        </p:txBody>
      </p:sp>
      <p:sp>
        <p:nvSpPr>
          <p:cNvPr id="3" name="Content Placeholder 2">
            <a:extLst>
              <a:ext uri="{FF2B5EF4-FFF2-40B4-BE49-F238E27FC236}">
                <a16:creationId xmlns:a16="http://schemas.microsoft.com/office/drawing/2014/main" id="{A2BB48A4-9181-4223-9128-93E6AC29B767}"/>
              </a:ext>
            </a:extLst>
          </p:cNvPr>
          <p:cNvSpPr>
            <a:spLocks noGrp="1"/>
          </p:cNvSpPr>
          <p:nvPr>
            <p:ph idx="1"/>
          </p:nvPr>
        </p:nvSpPr>
        <p:spPr>
          <a:xfrm>
            <a:off x="361950" y="1295399"/>
            <a:ext cx="8582025" cy="3396521"/>
          </a:xfrm>
        </p:spPr>
        <p:txBody>
          <a:bodyPr>
            <a:normAutofit/>
          </a:bodyPr>
          <a:lstStyle/>
          <a:p>
            <a:r>
              <a:rPr lang="en-US" sz="2800" dirty="0"/>
              <a:t>You can export a function or variable from any file.</a:t>
            </a:r>
          </a:p>
          <a:p>
            <a:pPr>
              <a:buClr>
                <a:schemeClr val="bg1">
                  <a:lumMod val="65000"/>
                </a:schemeClr>
              </a:buClr>
            </a:pPr>
            <a:r>
              <a:rPr lang="en-US" sz="2800" dirty="0">
                <a:solidFill>
                  <a:schemeClr val="bg1">
                    <a:lumMod val="65000"/>
                  </a:schemeClr>
                </a:solidFill>
              </a:rPr>
              <a:t>Let us create a file named person.js, and fill it with the things we want to export.</a:t>
            </a:r>
          </a:p>
          <a:p>
            <a:pPr>
              <a:buClr>
                <a:schemeClr val="bg1">
                  <a:lumMod val="65000"/>
                </a:schemeClr>
              </a:buClr>
            </a:pPr>
            <a:r>
              <a:rPr lang="en-US" sz="2800" dirty="0">
                <a:solidFill>
                  <a:schemeClr val="bg1">
                    <a:lumMod val="65000"/>
                  </a:schemeClr>
                </a:solidFill>
              </a:rPr>
              <a:t>There are two types of exports: </a:t>
            </a:r>
          </a:p>
        </p:txBody>
      </p:sp>
      <p:pic>
        <p:nvPicPr>
          <p:cNvPr id="9" name="Picture 2" descr="Challenges Monitoring ReactJS Applications - Dotcom-Monitor Web Performance  Blog">
            <a:extLst>
              <a:ext uri="{FF2B5EF4-FFF2-40B4-BE49-F238E27FC236}">
                <a16:creationId xmlns:a16="http://schemas.microsoft.com/office/drawing/2014/main" id="{6915D141-EBFC-425B-906C-4D319D9660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6562" y="0"/>
            <a:ext cx="1497438" cy="104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153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10C5D-057B-4898-BC17-DC900C9DB553}"/>
              </a:ext>
            </a:extLst>
          </p:cNvPr>
          <p:cNvSpPr>
            <a:spLocks noGrp="1"/>
          </p:cNvSpPr>
          <p:nvPr>
            <p:ph type="title"/>
          </p:nvPr>
        </p:nvSpPr>
        <p:spPr/>
        <p:txBody>
          <a:bodyPr/>
          <a:lstStyle/>
          <a:p>
            <a:r>
              <a:rPr lang="en-GB" dirty="0"/>
              <a:t>Export</a:t>
            </a:r>
          </a:p>
        </p:txBody>
      </p:sp>
      <p:sp>
        <p:nvSpPr>
          <p:cNvPr id="3" name="Content Placeholder 2">
            <a:extLst>
              <a:ext uri="{FF2B5EF4-FFF2-40B4-BE49-F238E27FC236}">
                <a16:creationId xmlns:a16="http://schemas.microsoft.com/office/drawing/2014/main" id="{A2BB48A4-9181-4223-9128-93E6AC29B767}"/>
              </a:ext>
            </a:extLst>
          </p:cNvPr>
          <p:cNvSpPr>
            <a:spLocks noGrp="1"/>
          </p:cNvSpPr>
          <p:nvPr>
            <p:ph idx="1"/>
          </p:nvPr>
        </p:nvSpPr>
        <p:spPr>
          <a:xfrm>
            <a:off x="361950" y="1295399"/>
            <a:ext cx="8582025" cy="3396521"/>
          </a:xfrm>
        </p:spPr>
        <p:txBody>
          <a:bodyPr>
            <a:normAutofit/>
          </a:bodyPr>
          <a:lstStyle/>
          <a:p>
            <a:pPr>
              <a:buClr>
                <a:schemeClr val="bg1">
                  <a:lumMod val="65000"/>
                </a:schemeClr>
              </a:buClr>
            </a:pPr>
            <a:r>
              <a:rPr lang="en-US" sz="2800" dirty="0">
                <a:solidFill>
                  <a:schemeClr val="bg1">
                    <a:lumMod val="65000"/>
                  </a:schemeClr>
                </a:solidFill>
              </a:rPr>
              <a:t>You can export a function or variable from any file.</a:t>
            </a:r>
          </a:p>
          <a:p>
            <a:r>
              <a:rPr lang="en-US" sz="2800" dirty="0"/>
              <a:t>Suppose to create a file named person.js, and fill it with the things we want to export.</a:t>
            </a:r>
          </a:p>
          <a:p>
            <a:pPr>
              <a:buClr>
                <a:schemeClr val="bg1">
                  <a:lumMod val="65000"/>
                </a:schemeClr>
              </a:buClr>
            </a:pPr>
            <a:r>
              <a:rPr lang="en-US" sz="2800" dirty="0">
                <a:solidFill>
                  <a:schemeClr val="bg1">
                    <a:lumMod val="65000"/>
                  </a:schemeClr>
                </a:solidFill>
              </a:rPr>
              <a:t>There are two types of exports: </a:t>
            </a:r>
          </a:p>
        </p:txBody>
      </p:sp>
      <p:pic>
        <p:nvPicPr>
          <p:cNvPr id="9" name="Picture 2" descr="Challenges Monitoring ReactJS Applications - Dotcom-Monitor Web Performance  Blog">
            <a:extLst>
              <a:ext uri="{FF2B5EF4-FFF2-40B4-BE49-F238E27FC236}">
                <a16:creationId xmlns:a16="http://schemas.microsoft.com/office/drawing/2014/main" id="{6915D141-EBFC-425B-906C-4D319D9660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6562" y="0"/>
            <a:ext cx="1497438" cy="104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8349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10C5D-057B-4898-BC17-DC900C9DB553}"/>
              </a:ext>
            </a:extLst>
          </p:cNvPr>
          <p:cNvSpPr>
            <a:spLocks noGrp="1"/>
          </p:cNvSpPr>
          <p:nvPr>
            <p:ph type="title"/>
          </p:nvPr>
        </p:nvSpPr>
        <p:spPr/>
        <p:txBody>
          <a:bodyPr/>
          <a:lstStyle/>
          <a:p>
            <a:r>
              <a:rPr lang="en-GB" dirty="0"/>
              <a:t>Export</a:t>
            </a:r>
          </a:p>
        </p:txBody>
      </p:sp>
      <p:sp>
        <p:nvSpPr>
          <p:cNvPr id="3" name="Content Placeholder 2">
            <a:extLst>
              <a:ext uri="{FF2B5EF4-FFF2-40B4-BE49-F238E27FC236}">
                <a16:creationId xmlns:a16="http://schemas.microsoft.com/office/drawing/2014/main" id="{A2BB48A4-9181-4223-9128-93E6AC29B767}"/>
              </a:ext>
            </a:extLst>
          </p:cNvPr>
          <p:cNvSpPr>
            <a:spLocks noGrp="1"/>
          </p:cNvSpPr>
          <p:nvPr>
            <p:ph idx="1"/>
          </p:nvPr>
        </p:nvSpPr>
        <p:spPr>
          <a:xfrm>
            <a:off x="361950" y="1295399"/>
            <a:ext cx="8582025" cy="3396521"/>
          </a:xfrm>
        </p:spPr>
        <p:txBody>
          <a:bodyPr>
            <a:normAutofit/>
          </a:bodyPr>
          <a:lstStyle/>
          <a:p>
            <a:pPr>
              <a:buClr>
                <a:schemeClr val="bg1">
                  <a:lumMod val="65000"/>
                </a:schemeClr>
              </a:buClr>
            </a:pPr>
            <a:r>
              <a:rPr lang="en-US" sz="2800" dirty="0">
                <a:solidFill>
                  <a:schemeClr val="bg1">
                    <a:lumMod val="65000"/>
                  </a:schemeClr>
                </a:solidFill>
              </a:rPr>
              <a:t>You can export a function or variable from any file.</a:t>
            </a:r>
          </a:p>
          <a:p>
            <a:pPr>
              <a:buClr>
                <a:schemeClr val="bg1">
                  <a:lumMod val="65000"/>
                </a:schemeClr>
              </a:buClr>
            </a:pPr>
            <a:r>
              <a:rPr lang="en-US" sz="2800" dirty="0">
                <a:solidFill>
                  <a:schemeClr val="bg1">
                    <a:lumMod val="65000"/>
                  </a:schemeClr>
                </a:solidFill>
              </a:rPr>
              <a:t>Let us create a file named person.js, and fill it with the things we want to export.</a:t>
            </a:r>
          </a:p>
          <a:p>
            <a:r>
              <a:rPr lang="en-US" sz="2800" dirty="0"/>
              <a:t>There are two types of exports: </a:t>
            </a:r>
          </a:p>
        </p:txBody>
      </p:sp>
      <p:pic>
        <p:nvPicPr>
          <p:cNvPr id="9" name="Picture 2" descr="Challenges Monitoring ReactJS Applications - Dotcom-Monitor Web Performance  Blog">
            <a:extLst>
              <a:ext uri="{FF2B5EF4-FFF2-40B4-BE49-F238E27FC236}">
                <a16:creationId xmlns:a16="http://schemas.microsoft.com/office/drawing/2014/main" id="{6915D141-EBFC-425B-906C-4D319D9660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6562" y="0"/>
            <a:ext cx="1497438" cy="1041400"/>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Shape 7">
            <a:extLst>
              <a:ext uri="{FF2B5EF4-FFF2-40B4-BE49-F238E27FC236}">
                <a16:creationId xmlns:a16="http://schemas.microsoft.com/office/drawing/2014/main" id="{03F1F56E-2D4C-40B4-9FD3-09599B6FD76C}"/>
              </a:ext>
            </a:extLst>
          </p:cNvPr>
          <p:cNvSpPr/>
          <p:nvPr/>
        </p:nvSpPr>
        <p:spPr>
          <a:xfrm>
            <a:off x="2902526" y="4347207"/>
            <a:ext cx="1589974" cy="953984"/>
          </a:xfrm>
          <a:custGeom>
            <a:avLst/>
            <a:gdLst>
              <a:gd name="connsiteX0" fmla="*/ 0 w 1589974"/>
              <a:gd name="connsiteY0" fmla="*/ 0 h 953984"/>
              <a:gd name="connsiteX1" fmla="*/ 1589974 w 1589974"/>
              <a:gd name="connsiteY1" fmla="*/ 0 h 953984"/>
              <a:gd name="connsiteX2" fmla="*/ 1589974 w 1589974"/>
              <a:gd name="connsiteY2" fmla="*/ 953984 h 953984"/>
              <a:gd name="connsiteX3" fmla="*/ 0 w 1589974"/>
              <a:gd name="connsiteY3" fmla="*/ 953984 h 953984"/>
              <a:gd name="connsiteX4" fmla="*/ 0 w 1589974"/>
              <a:gd name="connsiteY4" fmla="*/ 0 h 953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9974" h="953984">
                <a:moveTo>
                  <a:pt x="0" y="0"/>
                </a:moveTo>
                <a:lnTo>
                  <a:pt x="1589974" y="0"/>
                </a:lnTo>
                <a:lnTo>
                  <a:pt x="1589974" y="953984"/>
                </a:lnTo>
                <a:lnTo>
                  <a:pt x="0" y="953984"/>
                </a:lnTo>
                <a:lnTo>
                  <a:pt x="0" y="0"/>
                </a:lnTo>
                <a:close/>
              </a:path>
            </a:pathLst>
          </a:cu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Named </a:t>
            </a:r>
            <a:endParaRPr lang="en-IN" sz="2800" kern="1200" dirty="0"/>
          </a:p>
        </p:txBody>
      </p:sp>
      <p:sp>
        <p:nvSpPr>
          <p:cNvPr id="10" name="Freeform: Shape 9">
            <a:extLst>
              <a:ext uri="{FF2B5EF4-FFF2-40B4-BE49-F238E27FC236}">
                <a16:creationId xmlns:a16="http://schemas.microsoft.com/office/drawing/2014/main" id="{5D5FCE96-A2F5-45B3-A70F-E5FD630384D8}"/>
              </a:ext>
            </a:extLst>
          </p:cNvPr>
          <p:cNvSpPr/>
          <p:nvPr/>
        </p:nvSpPr>
        <p:spPr>
          <a:xfrm>
            <a:off x="4651498" y="4347207"/>
            <a:ext cx="1589974" cy="953984"/>
          </a:xfrm>
          <a:custGeom>
            <a:avLst/>
            <a:gdLst>
              <a:gd name="connsiteX0" fmla="*/ 0 w 1589974"/>
              <a:gd name="connsiteY0" fmla="*/ 0 h 953984"/>
              <a:gd name="connsiteX1" fmla="*/ 1589974 w 1589974"/>
              <a:gd name="connsiteY1" fmla="*/ 0 h 953984"/>
              <a:gd name="connsiteX2" fmla="*/ 1589974 w 1589974"/>
              <a:gd name="connsiteY2" fmla="*/ 953984 h 953984"/>
              <a:gd name="connsiteX3" fmla="*/ 0 w 1589974"/>
              <a:gd name="connsiteY3" fmla="*/ 953984 h 953984"/>
              <a:gd name="connsiteX4" fmla="*/ 0 w 1589974"/>
              <a:gd name="connsiteY4" fmla="*/ 0 h 953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9974" h="953984">
                <a:moveTo>
                  <a:pt x="0" y="0"/>
                </a:moveTo>
                <a:lnTo>
                  <a:pt x="1589974" y="0"/>
                </a:lnTo>
                <a:lnTo>
                  <a:pt x="1589974" y="953984"/>
                </a:lnTo>
                <a:lnTo>
                  <a:pt x="0" y="953984"/>
                </a:lnTo>
                <a:lnTo>
                  <a:pt x="0" y="0"/>
                </a:lnTo>
                <a:close/>
              </a:path>
            </a:pathLst>
          </a:cu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Default</a:t>
            </a:r>
            <a:endParaRPr lang="en-IN" sz="2800" kern="1200" dirty="0"/>
          </a:p>
        </p:txBody>
      </p:sp>
    </p:spTree>
    <p:extLst>
      <p:ext uri="{BB962C8B-B14F-4D97-AF65-F5344CB8AC3E}">
        <p14:creationId xmlns:p14="http://schemas.microsoft.com/office/powerpoint/2010/main" val="2800376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CCF85-311A-449C-A5C6-D57C150D9A42}"/>
              </a:ext>
            </a:extLst>
          </p:cNvPr>
          <p:cNvSpPr>
            <a:spLocks noGrp="1"/>
          </p:cNvSpPr>
          <p:nvPr>
            <p:ph type="title"/>
          </p:nvPr>
        </p:nvSpPr>
        <p:spPr/>
        <p:txBody>
          <a:bodyPr/>
          <a:lstStyle/>
          <a:p>
            <a:r>
              <a:rPr lang="en-GB" dirty="0"/>
              <a:t>Named Exports</a:t>
            </a:r>
          </a:p>
        </p:txBody>
      </p:sp>
      <p:sp>
        <p:nvSpPr>
          <p:cNvPr id="3" name="Content Placeholder 2">
            <a:extLst>
              <a:ext uri="{FF2B5EF4-FFF2-40B4-BE49-F238E27FC236}">
                <a16:creationId xmlns:a16="http://schemas.microsoft.com/office/drawing/2014/main" id="{BD618917-CA31-46A2-90E4-ADA41B3C864E}"/>
              </a:ext>
            </a:extLst>
          </p:cNvPr>
          <p:cNvSpPr>
            <a:spLocks noGrp="1"/>
          </p:cNvSpPr>
          <p:nvPr>
            <p:ph idx="1"/>
          </p:nvPr>
        </p:nvSpPr>
        <p:spPr>
          <a:xfrm>
            <a:off x="280987" y="1677026"/>
            <a:ext cx="8582025" cy="878174"/>
          </a:xfrm>
        </p:spPr>
        <p:txBody>
          <a:bodyPr>
            <a:normAutofit/>
          </a:bodyPr>
          <a:lstStyle/>
          <a:p>
            <a:pPr marL="0" indent="0" algn="ctr">
              <a:buNone/>
            </a:pPr>
            <a:r>
              <a:rPr lang="en-US" sz="2800" dirty="0"/>
              <a:t>You can create named exports two ways.</a:t>
            </a:r>
          </a:p>
        </p:txBody>
      </p:sp>
      <p:pic>
        <p:nvPicPr>
          <p:cNvPr id="7" name="Picture 2" descr="Challenges Monitoring ReactJS Applications - Dotcom-Monitor Web Performance  Blog">
            <a:extLst>
              <a:ext uri="{FF2B5EF4-FFF2-40B4-BE49-F238E27FC236}">
                <a16:creationId xmlns:a16="http://schemas.microsoft.com/office/drawing/2014/main" id="{164F85B7-F293-4AFD-8477-285AB8E8D8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6562" y="0"/>
            <a:ext cx="1497438" cy="1041400"/>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0C0EE279-50DD-47EF-AC50-6C3C3D4CAE1D}"/>
              </a:ext>
            </a:extLst>
          </p:cNvPr>
          <p:cNvGrpSpPr/>
          <p:nvPr/>
        </p:nvGrpSpPr>
        <p:grpSpPr>
          <a:xfrm>
            <a:off x="1876730" y="2869835"/>
            <a:ext cx="5769832" cy="704074"/>
            <a:chOff x="1876730" y="2869835"/>
            <a:chExt cx="4502678" cy="704074"/>
          </a:xfrm>
        </p:grpSpPr>
        <p:sp>
          <p:nvSpPr>
            <p:cNvPr id="24" name="Rectangle 23">
              <a:extLst>
                <a:ext uri="{FF2B5EF4-FFF2-40B4-BE49-F238E27FC236}">
                  <a16:creationId xmlns:a16="http://schemas.microsoft.com/office/drawing/2014/main" id="{7EAA571D-0207-463D-89DD-46713B9A661A}"/>
                </a:ext>
              </a:extLst>
            </p:cNvPr>
            <p:cNvSpPr/>
            <p:nvPr/>
          </p:nvSpPr>
          <p:spPr>
            <a:xfrm>
              <a:off x="2970468" y="2942289"/>
              <a:ext cx="3408940" cy="559165"/>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Freeform: Shape 19">
              <a:extLst>
                <a:ext uri="{FF2B5EF4-FFF2-40B4-BE49-F238E27FC236}">
                  <a16:creationId xmlns:a16="http://schemas.microsoft.com/office/drawing/2014/main" id="{F1B8FAE4-697A-4F6C-A7B9-547A7A205512}"/>
                </a:ext>
              </a:extLst>
            </p:cNvPr>
            <p:cNvSpPr/>
            <p:nvPr/>
          </p:nvSpPr>
          <p:spPr>
            <a:xfrm>
              <a:off x="3402767" y="2942289"/>
              <a:ext cx="2976641" cy="559165"/>
            </a:xfrm>
            <a:custGeom>
              <a:avLst/>
              <a:gdLst>
                <a:gd name="connsiteX0" fmla="*/ 0 w 3989001"/>
                <a:gd name="connsiteY0" fmla="*/ 0 h 828469"/>
                <a:gd name="connsiteX1" fmla="*/ 3989001 w 3989001"/>
                <a:gd name="connsiteY1" fmla="*/ 0 h 828469"/>
                <a:gd name="connsiteX2" fmla="*/ 3989001 w 3989001"/>
                <a:gd name="connsiteY2" fmla="*/ 828469 h 828469"/>
                <a:gd name="connsiteX3" fmla="*/ 0 w 3989001"/>
                <a:gd name="connsiteY3" fmla="*/ 828469 h 828469"/>
                <a:gd name="connsiteX4" fmla="*/ 0 w 3989001"/>
                <a:gd name="connsiteY4" fmla="*/ 0 h 828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9001" h="828469">
                  <a:moveTo>
                    <a:pt x="0" y="0"/>
                  </a:moveTo>
                  <a:lnTo>
                    <a:pt x="3989001" y="0"/>
                  </a:lnTo>
                  <a:lnTo>
                    <a:pt x="3989001" y="828469"/>
                  </a:lnTo>
                  <a:lnTo>
                    <a:pt x="0" y="8284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9530" tIns="49530" rIns="49530" bIns="49530" numCol="1" spcCol="1270" anchor="ctr" anchorCtr="0">
              <a:noAutofit/>
            </a:bodyPr>
            <a:lstStyle/>
            <a:p>
              <a:pPr marL="0" lvl="0" indent="0" algn="l" defTabSz="1155700">
                <a:lnSpc>
                  <a:spcPct val="90000"/>
                </a:lnSpc>
                <a:spcBef>
                  <a:spcPct val="0"/>
                </a:spcBef>
                <a:spcAft>
                  <a:spcPct val="35000"/>
                </a:spcAft>
                <a:buNone/>
              </a:pPr>
              <a:r>
                <a:rPr lang="en-US" sz="2600" kern="1200" dirty="0"/>
                <a:t>In-line individually, </a:t>
              </a:r>
            </a:p>
          </p:txBody>
        </p:sp>
        <p:sp>
          <p:nvSpPr>
            <p:cNvPr id="21" name="Freeform: Shape 20">
              <a:extLst>
                <a:ext uri="{FF2B5EF4-FFF2-40B4-BE49-F238E27FC236}">
                  <a16:creationId xmlns:a16="http://schemas.microsoft.com/office/drawing/2014/main" id="{02512B90-B865-4C53-B0E2-F313785590FF}"/>
                </a:ext>
              </a:extLst>
            </p:cNvPr>
            <p:cNvSpPr/>
            <p:nvPr/>
          </p:nvSpPr>
          <p:spPr>
            <a:xfrm>
              <a:off x="1876730" y="2869835"/>
              <a:ext cx="1093738" cy="704074"/>
            </a:xfrm>
            <a:custGeom>
              <a:avLst/>
              <a:gdLst>
                <a:gd name="connsiteX0" fmla="*/ 138106 w 1401540"/>
                <a:gd name="connsiteY0" fmla="*/ 0 h 828469"/>
                <a:gd name="connsiteX1" fmla="*/ 1263434 w 1401540"/>
                <a:gd name="connsiteY1" fmla="*/ 0 h 828469"/>
                <a:gd name="connsiteX2" fmla="*/ 1401540 w 1401540"/>
                <a:gd name="connsiteY2" fmla="*/ 138106 h 828469"/>
                <a:gd name="connsiteX3" fmla="*/ 1401540 w 1401540"/>
                <a:gd name="connsiteY3" fmla="*/ 828469 h 828469"/>
                <a:gd name="connsiteX4" fmla="*/ 1401540 w 1401540"/>
                <a:gd name="connsiteY4" fmla="*/ 828469 h 828469"/>
                <a:gd name="connsiteX5" fmla="*/ 0 w 1401540"/>
                <a:gd name="connsiteY5" fmla="*/ 828469 h 828469"/>
                <a:gd name="connsiteX6" fmla="*/ 0 w 1401540"/>
                <a:gd name="connsiteY6" fmla="*/ 828469 h 828469"/>
                <a:gd name="connsiteX7" fmla="*/ 0 w 1401540"/>
                <a:gd name="connsiteY7" fmla="*/ 138106 h 828469"/>
                <a:gd name="connsiteX8" fmla="*/ 138106 w 1401540"/>
                <a:gd name="connsiteY8" fmla="*/ 0 h 828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540" h="828469">
                  <a:moveTo>
                    <a:pt x="138106" y="0"/>
                  </a:moveTo>
                  <a:lnTo>
                    <a:pt x="1263434" y="0"/>
                  </a:lnTo>
                  <a:cubicBezTo>
                    <a:pt x="1339708" y="0"/>
                    <a:pt x="1401540" y="61832"/>
                    <a:pt x="1401540" y="138106"/>
                  </a:cubicBezTo>
                  <a:lnTo>
                    <a:pt x="1401540" y="828469"/>
                  </a:lnTo>
                  <a:lnTo>
                    <a:pt x="1401540" y="828469"/>
                  </a:lnTo>
                  <a:lnTo>
                    <a:pt x="0" y="828469"/>
                  </a:lnTo>
                  <a:lnTo>
                    <a:pt x="0" y="828469"/>
                  </a:lnTo>
                  <a:lnTo>
                    <a:pt x="0" y="138106"/>
                  </a:lnTo>
                  <a:cubicBezTo>
                    <a:pt x="0" y="61832"/>
                    <a:pt x="61832" y="0"/>
                    <a:pt x="138106" y="0"/>
                  </a:cubicBezTo>
                  <a:close/>
                </a:path>
              </a:pathLst>
            </a:custGeom>
          </p:spPr>
          <p:style>
            <a:lnRef idx="1">
              <a:schemeClr val="accent1">
                <a:alpha val="90000"/>
                <a:hueOff val="0"/>
                <a:satOff val="0"/>
                <a:lumOff val="0"/>
                <a:alphaOff val="0"/>
              </a:schemeClr>
            </a:lnRef>
            <a:fillRef idx="3">
              <a:schemeClr val="accent1">
                <a:alpha val="90000"/>
                <a:hueOff val="0"/>
                <a:satOff val="0"/>
                <a:lumOff val="0"/>
                <a:alphaOff val="0"/>
              </a:schemeClr>
            </a:fillRef>
            <a:effectRef idx="3">
              <a:schemeClr val="accent1">
                <a:alpha val="90000"/>
                <a:hueOff val="0"/>
                <a:satOff val="0"/>
                <a:lumOff val="0"/>
                <a:alphaOff val="0"/>
              </a:schemeClr>
            </a:effectRef>
            <a:fontRef idx="minor">
              <a:schemeClr val="lt1"/>
            </a:fontRef>
          </p:style>
          <p:txBody>
            <a:bodyPr spcFirstLastPara="0" vert="horz" wrap="square" lIns="124270" tIns="124270" rIns="124270" bIns="83820" numCol="1" spcCol="1270" anchor="ctr" anchorCtr="0">
              <a:noAutofit/>
            </a:bodyPr>
            <a:lstStyle/>
            <a:p>
              <a:pPr marL="0" lvl="0" indent="0" algn="ctr" defTabSz="1955800">
                <a:lnSpc>
                  <a:spcPct val="90000"/>
                </a:lnSpc>
                <a:spcBef>
                  <a:spcPct val="0"/>
                </a:spcBef>
                <a:spcAft>
                  <a:spcPct val="35000"/>
                </a:spcAft>
                <a:buNone/>
              </a:pPr>
              <a:r>
                <a:rPr lang="en-US" sz="4400" kern="1200" dirty="0"/>
                <a:t>1</a:t>
              </a:r>
            </a:p>
          </p:txBody>
        </p:sp>
      </p:grpSp>
      <p:grpSp>
        <p:nvGrpSpPr>
          <p:cNvPr id="27" name="Group 26">
            <a:extLst>
              <a:ext uri="{FF2B5EF4-FFF2-40B4-BE49-F238E27FC236}">
                <a16:creationId xmlns:a16="http://schemas.microsoft.com/office/drawing/2014/main" id="{B9BBEA61-31C3-4585-8126-6988DDA4EE5F}"/>
              </a:ext>
            </a:extLst>
          </p:cNvPr>
          <p:cNvGrpSpPr/>
          <p:nvPr/>
        </p:nvGrpSpPr>
        <p:grpSpPr>
          <a:xfrm>
            <a:off x="1876729" y="3747542"/>
            <a:ext cx="5769833" cy="696260"/>
            <a:chOff x="1876729" y="3747542"/>
            <a:chExt cx="5769833" cy="696260"/>
          </a:xfrm>
        </p:grpSpPr>
        <p:sp>
          <p:nvSpPr>
            <p:cNvPr id="25" name="Rectangle 24">
              <a:extLst>
                <a:ext uri="{FF2B5EF4-FFF2-40B4-BE49-F238E27FC236}">
                  <a16:creationId xmlns:a16="http://schemas.microsoft.com/office/drawing/2014/main" id="{77684842-FD97-40F5-9BAC-0B56F2DCBDC4}"/>
                </a:ext>
              </a:extLst>
            </p:cNvPr>
            <p:cNvSpPr/>
            <p:nvPr/>
          </p:nvSpPr>
          <p:spPr>
            <a:xfrm>
              <a:off x="3278269" y="3816089"/>
              <a:ext cx="4368293" cy="559165"/>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490298D8-F1AA-41FE-9346-C6E92C924ABA}"/>
                </a:ext>
              </a:extLst>
            </p:cNvPr>
            <p:cNvSpPr/>
            <p:nvPr/>
          </p:nvSpPr>
          <p:spPr>
            <a:xfrm>
              <a:off x="3402767" y="3816089"/>
              <a:ext cx="4243795" cy="559165"/>
            </a:xfrm>
            <a:custGeom>
              <a:avLst/>
              <a:gdLst>
                <a:gd name="connsiteX0" fmla="*/ 0 w 3989001"/>
                <a:gd name="connsiteY0" fmla="*/ 0 h 828469"/>
                <a:gd name="connsiteX1" fmla="*/ 3989001 w 3989001"/>
                <a:gd name="connsiteY1" fmla="*/ 0 h 828469"/>
                <a:gd name="connsiteX2" fmla="*/ 3989001 w 3989001"/>
                <a:gd name="connsiteY2" fmla="*/ 828469 h 828469"/>
                <a:gd name="connsiteX3" fmla="*/ 0 w 3989001"/>
                <a:gd name="connsiteY3" fmla="*/ 828469 h 828469"/>
                <a:gd name="connsiteX4" fmla="*/ 0 w 3989001"/>
                <a:gd name="connsiteY4" fmla="*/ 0 h 828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9001" h="828469">
                  <a:moveTo>
                    <a:pt x="0" y="0"/>
                  </a:moveTo>
                  <a:lnTo>
                    <a:pt x="3989001" y="0"/>
                  </a:lnTo>
                  <a:lnTo>
                    <a:pt x="3989001" y="828469"/>
                  </a:lnTo>
                  <a:lnTo>
                    <a:pt x="0" y="8284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9530" tIns="49530" rIns="49530" bIns="49530" numCol="1" spcCol="1270" anchor="ctr" anchorCtr="0">
              <a:noAutofit/>
            </a:bodyPr>
            <a:lstStyle/>
            <a:p>
              <a:pPr marL="0" lvl="0" indent="0" algn="l" defTabSz="1155700">
                <a:lnSpc>
                  <a:spcPct val="90000"/>
                </a:lnSpc>
                <a:spcBef>
                  <a:spcPct val="0"/>
                </a:spcBef>
                <a:spcAft>
                  <a:spcPct val="35000"/>
                </a:spcAft>
                <a:buNone/>
              </a:pPr>
              <a:r>
                <a:rPr lang="en-US" sz="2600" kern="1200" dirty="0"/>
                <a:t>or all at once at the bottom.</a:t>
              </a:r>
              <a:endParaRPr lang="en-IN" sz="2600" kern="1200" dirty="0"/>
            </a:p>
          </p:txBody>
        </p:sp>
        <p:sp>
          <p:nvSpPr>
            <p:cNvPr id="23" name="Freeform: Shape 22">
              <a:extLst>
                <a:ext uri="{FF2B5EF4-FFF2-40B4-BE49-F238E27FC236}">
                  <a16:creationId xmlns:a16="http://schemas.microsoft.com/office/drawing/2014/main" id="{6AADAFA8-2BD4-43BD-AAD4-D0E6E9986109}"/>
                </a:ext>
              </a:extLst>
            </p:cNvPr>
            <p:cNvSpPr/>
            <p:nvPr/>
          </p:nvSpPr>
          <p:spPr>
            <a:xfrm>
              <a:off x="1876729" y="3747542"/>
              <a:ext cx="1401540" cy="696260"/>
            </a:xfrm>
            <a:custGeom>
              <a:avLst/>
              <a:gdLst>
                <a:gd name="connsiteX0" fmla="*/ 138106 w 1401540"/>
                <a:gd name="connsiteY0" fmla="*/ 0 h 828469"/>
                <a:gd name="connsiteX1" fmla="*/ 1263434 w 1401540"/>
                <a:gd name="connsiteY1" fmla="*/ 0 h 828469"/>
                <a:gd name="connsiteX2" fmla="*/ 1401540 w 1401540"/>
                <a:gd name="connsiteY2" fmla="*/ 138106 h 828469"/>
                <a:gd name="connsiteX3" fmla="*/ 1401540 w 1401540"/>
                <a:gd name="connsiteY3" fmla="*/ 828469 h 828469"/>
                <a:gd name="connsiteX4" fmla="*/ 1401540 w 1401540"/>
                <a:gd name="connsiteY4" fmla="*/ 828469 h 828469"/>
                <a:gd name="connsiteX5" fmla="*/ 0 w 1401540"/>
                <a:gd name="connsiteY5" fmla="*/ 828469 h 828469"/>
                <a:gd name="connsiteX6" fmla="*/ 0 w 1401540"/>
                <a:gd name="connsiteY6" fmla="*/ 828469 h 828469"/>
                <a:gd name="connsiteX7" fmla="*/ 0 w 1401540"/>
                <a:gd name="connsiteY7" fmla="*/ 138106 h 828469"/>
                <a:gd name="connsiteX8" fmla="*/ 138106 w 1401540"/>
                <a:gd name="connsiteY8" fmla="*/ 0 h 828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540" h="828469">
                  <a:moveTo>
                    <a:pt x="138106" y="0"/>
                  </a:moveTo>
                  <a:lnTo>
                    <a:pt x="1263434" y="0"/>
                  </a:lnTo>
                  <a:cubicBezTo>
                    <a:pt x="1339708" y="0"/>
                    <a:pt x="1401540" y="61832"/>
                    <a:pt x="1401540" y="138106"/>
                  </a:cubicBezTo>
                  <a:lnTo>
                    <a:pt x="1401540" y="828469"/>
                  </a:lnTo>
                  <a:lnTo>
                    <a:pt x="1401540" y="828469"/>
                  </a:lnTo>
                  <a:lnTo>
                    <a:pt x="0" y="828469"/>
                  </a:lnTo>
                  <a:lnTo>
                    <a:pt x="0" y="828469"/>
                  </a:lnTo>
                  <a:lnTo>
                    <a:pt x="0" y="138106"/>
                  </a:lnTo>
                  <a:cubicBezTo>
                    <a:pt x="0" y="61832"/>
                    <a:pt x="61832" y="0"/>
                    <a:pt x="138106" y="0"/>
                  </a:cubicBezTo>
                  <a:close/>
                </a:path>
              </a:pathLst>
            </a:custGeom>
          </p:spPr>
          <p:style>
            <a:lnRef idx="1">
              <a:schemeClr val="accent1">
                <a:alpha val="90000"/>
                <a:hueOff val="0"/>
                <a:satOff val="0"/>
                <a:lumOff val="0"/>
                <a:alphaOff val="-40000"/>
              </a:schemeClr>
            </a:lnRef>
            <a:fillRef idx="3">
              <a:schemeClr val="accent1">
                <a:alpha val="90000"/>
                <a:hueOff val="0"/>
                <a:satOff val="0"/>
                <a:lumOff val="0"/>
                <a:alphaOff val="-40000"/>
              </a:schemeClr>
            </a:fillRef>
            <a:effectRef idx="3">
              <a:schemeClr val="accent1">
                <a:alpha val="90000"/>
                <a:hueOff val="0"/>
                <a:satOff val="0"/>
                <a:lumOff val="0"/>
                <a:alphaOff val="-40000"/>
              </a:schemeClr>
            </a:effectRef>
            <a:fontRef idx="minor">
              <a:schemeClr val="lt1"/>
            </a:fontRef>
          </p:style>
          <p:txBody>
            <a:bodyPr spcFirstLastPara="0" vert="horz" wrap="square" lIns="124270" tIns="124270" rIns="124270" bIns="83820" numCol="1" spcCol="1270" anchor="ctr" anchorCtr="0">
              <a:noAutofit/>
            </a:bodyPr>
            <a:lstStyle/>
            <a:p>
              <a:pPr marL="0" lvl="0" indent="0" algn="ctr" defTabSz="1955800">
                <a:lnSpc>
                  <a:spcPct val="90000"/>
                </a:lnSpc>
                <a:spcBef>
                  <a:spcPct val="0"/>
                </a:spcBef>
                <a:spcAft>
                  <a:spcPct val="35000"/>
                </a:spcAft>
                <a:buNone/>
              </a:pPr>
              <a:r>
                <a:rPr lang="en-US" sz="4400" kern="1200" dirty="0"/>
                <a:t>2</a:t>
              </a:r>
              <a:endParaRPr lang="en-IN" sz="4400" kern="1200" dirty="0"/>
            </a:p>
          </p:txBody>
        </p:sp>
      </p:grpSp>
    </p:spTree>
    <p:extLst>
      <p:ext uri="{BB962C8B-B14F-4D97-AF65-F5344CB8AC3E}">
        <p14:creationId xmlns:p14="http://schemas.microsoft.com/office/powerpoint/2010/main" val="9422312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8A0D6-4866-4627-B908-E05C2EC0B968}"/>
              </a:ext>
            </a:extLst>
          </p:cNvPr>
          <p:cNvSpPr>
            <a:spLocks noGrp="1"/>
          </p:cNvSpPr>
          <p:nvPr>
            <p:ph type="title"/>
          </p:nvPr>
        </p:nvSpPr>
        <p:spPr/>
        <p:txBody>
          <a:bodyPr/>
          <a:lstStyle/>
          <a:p>
            <a:r>
              <a:rPr lang="en-GB" dirty="0"/>
              <a:t>In-line individually:</a:t>
            </a:r>
          </a:p>
        </p:txBody>
      </p:sp>
      <p:sp>
        <p:nvSpPr>
          <p:cNvPr id="3" name="Content Placeholder 2">
            <a:extLst>
              <a:ext uri="{FF2B5EF4-FFF2-40B4-BE49-F238E27FC236}">
                <a16:creationId xmlns:a16="http://schemas.microsoft.com/office/drawing/2014/main" id="{DBB593E5-CFA7-4D31-B81C-E615D3528057}"/>
              </a:ext>
            </a:extLst>
          </p:cNvPr>
          <p:cNvSpPr>
            <a:spLocks noGrp="1"/>
          </p:cNvSpPr>
          <p:nvPr>
            <p:ph idx="1"/>
          </p:nvPr>
        </p:nvSpPr>
        <p:spPr/>
        <p:txBody>
          <a:bodyPr/>
          <a:lstStyle/>
          <a:p>
            <a:pPr marL="0" indent="0">
              <a:buNone/>
            </a:pPr>
            <a:r>
              <a:rPr lang="en-US" dirty="0">
                <a:solidFill>
                  <a:srgbClr val="FF0000"/>
                </a:solidFill>
              </a:rPr>
              <a:t>person.js</a:t>
            </a:r>
          </a:p>
          <a:p>
            <a:pPr marL="457200" lvl="1" indent="0">
              <a:lnSpc>
                <a:spcPct val="150000"/>
              </a:lnSpc>
              <a:buNone/>
            </a:pPr>
            <a:r>
              <a:rPr lang="en-US" sz="2600" dirty="0"/>
              <a:t>export const name = "Jesse"</a:t>
            </a:r>
          </a:p>
          <a:p>
            <a:pPr marL="457200" lvl="1" indent="0">
              <a:lnSpc>
                <a:spcPct val="150000"/>
              </a:lnSpc>
              <a:buNone/>
            </a:pPr>
            <a:r>
              <a:rPr lang="en-US" sz="2600" dirty="0"/>
              <a:t>export const age = 40</a:t>
            </a:r>
            <a:endParaRPr lang="en-GB" sz="2600" dirty="0"/>
          </a:p>
        </p:txBody>
      </p:sp>
      <p:pic>
        <p:nvPicPr>
          <p:cNvPr id="6" name="Picture 2" descr="Challenges Monitoring ReactJS Applications - Dotcom-Monitor Web Performance  Blog">
            <a:extLst>
              <a:ext uri="{FF2B5EF4-FFF2-40B4-BE49-F238E27FC236}">
                <a16:creationId xmlns:a16="http://schemas.microsoft.com/office/drawing/2014/main" id="{4855509F-4634-4300-B944-19919E1A97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6562" y="0"/>
            <a:ext cx="1497438" cy="104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8567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D24E5-90C5-479F-ADBA-C9C253E53120}"/>
              </a:ext>
            </a:extLst>
          </p:cNvPr>
          <p:cNvSpPr>
            <a:spLocks noGrp="1"/>
          </p:cNvSpPr>
          <p:nvPr>
            <p:ph type="title"/>
          </p:nvPr>
        </p:nvSpPr>
        <p:spPr/>
        <p:txBody>
          <a:bodyPr/>
          <a:lstStyle/>
          <a:p>
            <a:r>
              <a:rPr lang="en-GB" dirty="0"/>
              <a:t>What is ES6?</a:t>
            </a:r>
          </a:p>
        </p:txBody>
      </p:sp>
      <p:sp>
        <p:nvSpPr>
          <p:cNvPr id="3" name="Content Placeholder 2">
            <a:extLst>
              <a:ext uri="{FF2B5EF4-FFF2-40B4-BE49-F238E27FC236}">
                <a16:creationId xmlns:a16="http://schemas.microsoft.com/office/drawing/2014/main" id="{5ADFC599-2948-4317-982A-554DE98739AC}"/>
              </a:ext>
            </a:extLst>
          </p:cNvPr>
          <p:cNvSpPr>
            <a:spLocks noGrp="1"/>
          </p:cNvSpPr>
          <p:nvPr>
            <p:ph idx="1"/>
          </p:nvPr>
        </p:nvSpPr>
        <p:spPr/>
        <p:txBody>
          <a:bodyPr>
            <a:normAutofit fontScale="92500"/>
          </a:bodyPr>
          <a:lstStyle/>
          <a:p>
            <a:pPr algn="just"/>
            <a:r>
              <a:rPr lang="en-US" dirty="0">
                <a:solidFill>
                  <a:srgbClr val="FF0000"/>
                </a:solidFill>
              </a:rPr>
              <a:t>ES6</a:t>
            </a:r>
            <a:r>
              <a:rPr lang="en-US" dirty="0"/>
              <a:t> stands for </a:t>
            </a:r>
            <a:r>
              <a:rPr lang="en-US" dirty="0">
                <a:solidFill>
                  <a:srgbClr val="FF0000"/>
                </a:solidFill>
              </a:rPr>
              <a:t>ECMAScript 6.</a:t>
            </a:r>
          </a:p>
          <a:p>
            <a:pPr algn="just"/>
            <a:r>
              <a:rPr lang="en-US" dirty="0"/>
              <a:t>ECMAScript was created to standardize JavaScript, and ES6 is the 6th version of ECMAScript, it was published in 2015, and is also known as ECMAScript 2015.</a:t>
            </a:r>
          </a:p>
          <a:p>
            <a:pPr algn="just"/>
            <a:r>
              <a:rPr lang="en-US" dirty="0"/>
              <a:t>ECMAScript (European Computer Manufacturers Association Script) is a scripting language based on JavaScript. Invented by Brendan </a:t>
            </a:r>
            <a:r>
              <a:rPr lang="en-US" dirty="0" err="1"/>
              <a:t>Eich</a:t>
            </a:r>
            <a:r>
              <a:rPr lang="en-US" dirty="0"/>
              <a:t> at Netscape, </a:t>
            </a:r>
            <a:r>
              <a:rPr lang="en-US" dirty="0">
                <a:solidFill>
                  <a:srgbClr val="FF0000"/>
                </a:solidFill>
              </a:rPr>
              <a:t>ECMAScript</a:t>
            </a:r>
            <a:r>
              <a:rPr lang="en-US" dirty="0"/>
              <a:t> made its first appearance in the Navigator 2.0 browser</a:t>
            </a:r>
            <a:endParaRPr lang="en-GB" dirty="0"/>
          </a:p>
        </p:txBody>
      </p:sp>
      <p:pic>
        <p:nvPicPr>
          <p:cNvPr id="5" name="Picture 2" descr="Challenges Monitoring ReactJS Applications - Dotcom-Monitor Web Performance  Blog">
            <a:extLst>
              <a:ext uri="{FF2B5EF4-FFF2-40B4-BE49-F238E27FC236}">
                <a16:creationId xmlns:a16="http://schemas.microsoft.com/office/drawing/2014/main" id="{C746DB60-D0E2-4D0F-B346-06FAFAE6ED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6562" y="0"/>
            <a:ext cx="1497438" cy="104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330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150E7-8D45-41A9-B2B3-BB122E6EC585}"/>
              </a:ext>
            </a:extLst>
          </p:cNvPr>
          <p:cNvSpPr>
            <a:spLocks noGrp="1"/>
          </p:cNvSpPr>
          <p:nvPr>
            <p:ph type="title"/>
          </p:nvPr>
        </p:nvSpPr>
        <p:spPr/>
        <p:txBody>
          <a:bodyPr/>
          <a:lstStyle/>
          <a:p>
            <a:r>
              <a:rPr lang="en-US" dirty="0"/>
              <a:t>All at once at the bottom:</a:t>
            </a:r>
            <a:endParaRPr lang="en-GB" dirty="0"/>
          </a:p>
        </p:txBody>
      </p:sp>
      <p:sp>
        <p:nvSpPr>
          <p:cNvPr id="3" name="Content Placeholder 2">
            <a:extLst>
              <a:ext uri="{FF2B5EF4-FFF2-40B4-BE49-F238E27FC236}">
                <a16:creationId xmlns:a16="http://schemas.microsoft.com/office/drawing/2014/main" id="{81C71D45-0FD6-4B7D-B815-3F534106831E}"/>
              </a:ext>
            </a:extLst>
          </p:cNvPr>
          <p:cNvSpPr>
            <a:spLocks noGrp="1"/>
          </p:cNvSpPr>
          <p:nvPr>
            <p:ph idx="1"/>
          </p:nvPr>
        </p:nvSpPr>
        <p:spPr/>
        <p:txBody>
          <a:bodyPr/>
          <a:lstStyle/>
          <a:p>
            <a:pPr marL="0" indent="0">
              <a:buNone/>
            </a:pPr>
            <a:r>
              <a:rPr lang="en-GB" dirty="0">
                <a:solidFill>
                  <a:srgbClr val="FF0000"/>
                </a:solidFill>
              </a:rPr>
              <a:t>person.js</a:t>
            </a:r>
          </a:p>
          <a:p>
            <a:pPr marL="457200" lvl="1" indent="0">
              <a:lnSpc>
                <a:spcPct val="150000"/>
              </a:lnSpc>
              <a:buNone/>
            </a:pPr>
            <a:r>
              <a:rPr lang="en-US" sz="2600" dirty="0"/>
              <a:t>const name = "Jesse"</a:t>
            </a:r>
          </a:p>
          <a:p>
            <a:pPr marL="457200" lvl="1" indent="0">
              <a:lnSpc>
                <a:spcPct val="150000"/>
              </a:lnSpc>
              <a:buNone/>
            </a:pPr>
            <a:r>
              <a:rPr lang="en-US" sz="2600" dirty="0"/>
              <a:t>const age = 40</a:t>
            </a:r>
            <a:endParaRPr lang="en-US" sz="2600" dirty="0">
              <a:solidFill>
                <a:srgbClr val="FF0000"/>
              </a:solidFill>
            </a:endParaRPr>
          </a:p>
          <a:p>
            <a:pPr marL="457200" lvl="1" indent="0">
              <a:lnSpc>
                <a:spcPct val="150000"/>
              </a:lnSpc>
              <a:buNone/>
            </a:pPr>
            <a:r>
              <a:rPr lang="en-US" sz="2600" dirty="0">
                <a:solidFill>
                  <a:srgbClr val="FF0000"/>
                </a:solidFill>
              </a:rPr>
              <a:t>export { name, age }</a:t>
            </a:r>
            <a:endParaRPr lang="en-GB" sz="2600" dirty="0">
              <a:solidFill>
                <a:srgbClr val="FF0000"/>
              </a:solidFill>
            </a:endParaRPr>
          </a:p>
        </p:txBody>
      </p:sp>
      <p:pic>
        <p:nvPicPr>
          <p:cNvPr id="5" name="Picture 2" descr="Challenges Monitoring ReactJS Applications - Dotcom-Monitor Web Performance  Blog">
            <a:extLst>
              <a:ext uri="{FF2B5EF4-FFF2-40B4-BE49-F238E27FC236}">
                <a16:creationId xmlns:a16="http://schemas.microsoft.com/office/drawing/2014/main" id="{60F1C755-4876-4B35-99D7-B18E6EEAD5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6562" y="0"/>
            <a:ext cx="1497438" cy="104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65360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E7F0C-FF35-4558-A38E-439C5EBCDFC4}"/>
              </a:ext>
            </a:extLst>
          </p:cNvPr>
          <p:cNvSpPr>
            <a:spLocks noGrp="1"/>
          </p:cNvSpPr>
          <p:nvPr>
            <p:ph type="title"/>
          </p:nvPr>
        </p:nvSpPr>
        <p:spPr/>
        <p:txBody>
          <a:bodyPr/>
          <a:lstStyle/>
          <a:p>
            <a:r>
              <a:rPr lang="en-GB" dirty="0"/>
              <a:t>Import</a:t>
            </a:r>
          </a:p>
        </p:txBody>
      </p:sp>
      <p:sp>
        <p:nvSpPr>
          <p:cNvPr id="3" name="Content Placeholder 2">
            <a:extLst>
              <a:ext uri="{FF2B5EF4-FFF2-40B4-BE49-F238E27FC236}">
                <a16:creationId xmlns:a16="http://schemas.microsoft.com/office/drawing/2014/main" id="{E69EC6D3-D265-43A3-A4F6-FE0D411F6AD7}"/>
              </a:ext>
            </a:extLst>
          </p:cNvPr>
          <p:cNvSpPr>
            <a:spLocks noGrp="1"/>
          </p:cNvSpPr>
          <p:nvPr>
            <p:ph idx="1"/>
          </p:nvPr>
        </p:nvSpPr>
        <p:spPr/>
        <p:txBody>
          <a:bodyPr>
            <a:normAutofit/>
          </a:bodyPr>
          <a:lstStyle/>
          <a:p>
            <a:pPr algn="just"/>
            <a:r>
              <a:rPr lang="en-US" sz="2800" dirty="0"/>
              <a:t>You can import modules into a file in two ways, based on if they are named exports or default exports.</a:t>
            </a:r>
          </a:p>
          <a:p>
            <a:pPr algn="just"/>
            <a:r>
              <a:rPr lang="en-US" sz="2800" dirty="0"/>
              <a:t>Named exports must be </a:t>
            </a:r>
            <a:r>
              <a:rPr lang="en-US" sz="2800" dirty="0" err="1"/>
              <a:t>destructured</a:t>
            </a:r>
            <a:r>
              <a:rPr lang="en-US" sz="2800" dirty="0"/>
              <a:t> using curly braces. Default exports do not.</a:t>
            </a:r>
          </a:p>
          <a:p>
            <a:endParaRPr lang="en-GB" sz="2800" dirty="0"/>
          </a:p>
        </p:txBody>
      </p:sp>
      <p:pic>
        <p:nvPicPr>
          <p:cNvPr id="5" name="Picture 2" descr="Challenges Monitoring ReactJS Applications - Dotcom-Monitor Web Performance  Blog">
            <a:extLst>
              <a:ext uri="{FF2B5EF4-FFF2-40B4-BE49-F238E27FC236}">
                <a16:creationId xmlns:a16="http://schemas.microsoft.com/office/drawing/2014/main" id="{540E3060-9E60-486C-998E-1E0561E880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6562" y="0"/>
            <a:ext cx="1497438" cy="104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0361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CDCB9-685F-41DF-9CD8-4EFE3139D78A}"/>
              </a:ext>
            </a:extLst>
          </p:cNvPr>
          <p:cNvSpPr>
            <a:spLocks noGrp="1"/>
          </p:cNvSpPr>
          <p:nvPr>
            <p:ph type="title"/>
          </p:nvPr>
        </p:nvSpPr>
        <p:spPr/>
        <p:txBody>
          <a:bodyPr/>
          <a:lstStyle/>
          <a:p>
            <a:r>
              <a:rPr lang="en-GB" dirty="0"/>
              <a:t>Import from named exports</a:t>
            </a:r>
          </a:p>
        </p:txBody>
      </p:sp>
      <p:graphicFrame>
        <p:nvGraphicFramePr>
          <p:cNvPr id="6" name="Content Placeholder 5">
            <a:extLst>
              <a:ext uri="{FF2B5EF4-FFF2-40B4-BE49-F238E27FC236}">
                <a16:creationId xmlns:a16="http://schemas.microsoft.com/office/drawing/2014/main" id="{BA480B0E-317B-4EAF-817F-86E1C49D7C5A}"/>
              </a:ext>
            </a:extLst>
          </p:cNvPr>
          <p:cNvGraphicFramePr>
            <a:graphicFrameLocks noGrp="1"/>
          </p:cNvGraphicFramePr>
          <p:nvPr>
            <p:ph idx="1"/>
            <p:extLst>
              <p:ext uri="{D42A27DB-BD31-4B8C-83A1-F6EECF244321}">
                <p14:modId xmlns:p14="http://schemas.microsoft.com/office/powerpoint/2010/main" val="432439779"/>
              </p:ext>
            </p:extLst>
          </p:nvPr>
        </p:nvGraphicFramePr>
        <p:xfrm>
          <a:off x="361950" y="1295400"/>
          <a:ext cx="8582025" cy="5400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Challenges Monitoring ReactJS Applications - Dotcom-Monitor Web Performance  Blog">
            <a:extLst>
              <a:ext uri="{FF2B5EF4-FFF2-40B4-BE49-F238E27FC236}">
                <a16:creationId xmlns:a16="http://schemas.microsoft.com/office/drawing/2014/main" id="{44EC78FC-B83C-4E87-838E-E88D0FCD04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46562" y="0"/>
            <a:ext cx="1497438" cy="104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435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31395-40C3-4E8F-97A1-3B7F84238B75}"/>
              </a:ext>
            </a:extLst>
          </p:cNvPr>
          <p:cNvSpPr>
            <a:spLocks noGrp="1"/>
          </p:cNvSpPr>
          <p:nvPr>
            <p:ph type="title"/>
          </p:nvPr>
        </p:nvSpPr>
        <p:spPr/>
        <p:txBody>
          <a:bodyPr/>
          <a:lstStyle/>
          <a:p>
            <a:r>
              <a:rPr lang="en-GB" dirty="0"/>
              <a:t>Import from default exports</a:t>
            </a:r>
          </a:p>
        </p:txBody>
      </p:sp>
      <p:graphicFrame>
        <p:nvGraphicFramePr>
          <p:cNvPr id="6" name="Content Placeholder 5">
            <a:extLst>
              <a:ext uri="{FF2B5EF4-FFF2-40B4-BE49-F238E27FC236}">
                <a16:creationId xmlns:a16="http://schemas.microsoft.com/office/drawing/2014/main" id="{B6D6F1B2-7366-4944-8882-6D1804FAAB52}"/>
              </a:ext>
            </a:extLst>
          </p:cNvPr>
          <p:cNvGraphicFramePr>
            <a:graphicFrameLocks noGrp="1"/>
          </p:cNvGraphicFramePr>
          <p:nvPr>
            <p:ph idx="1"/>
            <p:extLst>
              <p:ext uri="{D42A27DB-BD31-4B8C-83A1-F6EECF244321}">
                <p14:modId xmlns:p14="http://schemas.microsoft.com/office/powerpoint/2010/main" val="884002239"/>
              </p:ext>
            </p:extLst>
          </p:nvPr>
        </p:nvGraphicFramePr>
        <p:xfrm>
          <a:off x="361950" y="1295400"/>
          <a:ext cx="8582025" cy="5400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Challenges Monitoring ReactJS Applications - Dotcom-Monitor Web Performance  Blog">
            <a:extLst>
              <a:ext uri="{FF2B5EF4-FFF2-40B4-BE49-F238E27FC236}">
                <a16:creationId xmlns:a16="http://schemas.microsoft.com/office/drawing/2014/main" id="{142D17F8-1282-4B5B-85C8-FC1D6B58E19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46562" y="0"/>
            <a:ext cx="1497438" cy="104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527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17CD6-5051-49F3-87FE-720C80AB469E}"/>
              </a:ext>
            </a:extLst>
          </p:cNvPr>
          <p:cNvSpPr>
            <a:spLocks noGrp="1"/>
          </p:cNvSpPr>
          <p:nvPr>
            <p:ph type="title"/>
          </p:nvPr>
        </p:nvSpPr>
        <p:spPr/>
        <p:txBody>
          <a:bodyPr/>
          <a:lstStyle/>
          <a:p>
            <a:r>
              <a:rPr lang="en-GB" dirty="0"/>
              <a:t>React ES6 Ternary Operator</a:t>
            </a:r>
          </a:p>
        </p:txBody>
      </p:sp>
      <p:sp>
        <p:nvSpPr>
          <p:cNvPr id="3" name="Content Placeholder 2">
            <a:extLst>
              <a:ext uri="{FF2B5EF4-FFF2-40B4-BE49-F238E27FC236}">
                <a16:creationId xmlns:a16="http://schemas.microsoft.com/office/drawing/2014/main" id="{7CCFDF9D-8143-4167-A40C-3D30CD8CC313}"/>
              </a:ext>
            </a:extLst>
          </p:cNvPr>
          <p:cNvSpPr>
            <a:spLocks noGrp="1"/>
          </p:cNvSpPr>
          <p:nvPr>
            <p:ph idx="1"/>
          </p:nvPr>
        </p:nvSpPr>
        <p:spPr/>
        <p:txBody>
          <a:bodyPr/>
          <a:lstStyle/>
          <a:p>
            <a:pPr algn="just"/>
            <a:r>
              <a:rPr lang="en-US" dirty="0"/>
              <a:t>The ternary operator is a simplified conditional operator like if / else.</a:t>
            </a:r>
          </a:p>
          <a:p>
            <a:pPr algn="just"/>
            <a:r>
              <a:rPr lang="en-US" dirty="0">
                <a:solidFill>
                  <a:srgbClr val="C00000"/>
                </a:solidFill>
              </a:rPr>
              <a:t>Syntax: </a:t>
            </a:r>
          </a:p>
          <a:p>
            <a:pPr algn="just"/>
            <a:r>
              <a:rPr lang="en-US" dirty="0">
                <a:solidFill>
                  <a:srgbClr val="C00000"/>
                </a:solidFill>
              </a:rPr>
              <a:t>condition ? &lt;expression if true&gt; : &lt;expression if false&gt;</a:t>
            </a:r>
          </a:p>
          <a:p>
            <a:pPr algn="just"/>
            <a:r>
              <a:rPr lang="en-US" dirty="0"/>
              <a:t>Here is an example using if / else</a:t>
            </a:r>
            <a:endParaRPr lang="en-GB" dirty="0"/>
          </a:p>
        </p:txBody>
      </p:sp>
      <p:pic>
        <p:nvPicPr>
          <p:cNvPr id="5" name="Picture 2" descr="Challenges Monitoring ReactJS Applications - Dotcom-Monitor Web Performance  Blog">
            <a:extLst>
              <a:ext uri="{FF2B5EF4-FFF2-40B4-BE49-F238E27FC236}">
                <a16:creationId xmlns:a16="http://schemas.microsoft.com/office/drawing/2014/main" id="{FB91E242-6362-4FBC-B3E3-15ED9F1C7C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6562" y="0"/>
            <a:ext cx="1497438" cy="104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8259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75F18-BB6C-4D3F-92A1-31067C8E2A3C}"/>
              </a:ext>
            </a:extLst>
          </p:cNvPr>
          <p:cNvSpPr>
            <a:spLocks noGrp="1"/>
          </p:cNvSpPr>
          <p:nvPr>
            <p:ph type="title"/>
          </p:nvPr>
        </p:nvSpPr>
        <p:spPr/>
        <p:txBody>
          <a:bodyPr>
            <a:normAutofit fontScale="90000"/>
          </a:bodyPr>
          <a:lstStyle/>
          <a:p>
            <a:br>
              <a:rPr lang="en-GB" dirty="0"/>
            </a:br>
            <a:r>
              <a:rPr lang="en-GB" dirty="0"/>
              <a:t>Before:</a:t>
            </a:r>
            <a:br>
              <a:rPr lang="en-GB" dirty="0"/>
            </a:br>
            <a:endParaRPr lang="en-GB" dirty="0"/>
          </a:p>
        </p:txBody>
      </p:sp>
      <p:pic>
        <p:nvPicPr>
          <p:cNvPr id="5" name="Picture 2" descr="Challenges Monitoring ReactJS Applications - Dotcom-Monitor Web Performance  Blog">
            <a:extLst>
              <a:ext uri="{FF2B5EF4-FFF2-40B4-BE49-F238E27FC236}">
                <a16:creationId xmlns:a16="http://schemas.microsoft.com/office/drawing/2014/main" id="{E889580A-2F5F-464F-B57C-5C6E9F3A08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6562" y="0"/>
            <a:ext cx="1497438" cy="1041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BB77CD6-9B9A-42AE-A500-249A54EAC9CE}"/>
              </a:ext>
            </a:extLst>
          </p:cNvPr>
          <p:cNvSpPr txBox="1"/>
          <p:nvPr/>
        </p:nvSpPr>
        <p:spPr>
          <a:xfrm>
            <a:off x="464003" y="5162007"/>
            <a:ext cx="8215993" cy="1125244"/>
          </a:xfrm>
          <a:prstGeom prst="rect">
            <a:avLst/>
          </a:prstGeom>
          <a:noFill/>
        </p:spPr>
        <p:txBody>
          <a:bodyPr wrap="square">
            <a:spAutoFit/>
          </a:bodyPr>
          <a:lstStyle/>
          <a:p>
            <a:pPr algn="just">
              <a:lnSpc>
                <a:spcPct val="150000"/>
              </a:lnSpc>
            </a:pPr>
            <a:r>
              <a:rPr lang="en-US" sz="2400" b="0" i="0" dirty="0">
                <a:solidFill>
                  <a:srgbClr val="000000"/>
                </a:solidFill>
                <a:effectLst/>
              </a:rPr>
              <a:t>Here is the same example using a ternary operator:</a:t>
            </a:r>
          </a:p>
          <a:p>
            <a:pPr algn="ctr">
              <a:lnSpc>
                <a:spcPct val="150000"/>
              </a:lnSpc>
            </a:pPr>
            <a:r>
              <a:rPr lang="en-GB" sz="2400" dirty="0">
                <a:solidFill>
                  <a:srgbClr val="FF0000"/>
                </a:solidFill>
              </a:rPr>
              <a:t>authenticated ? </a:t>
            </a:r>
            <a:r>
              <a:rPr lang="en-GB" sz="2400" dirty="0" err="1">
                <a:solidFill>
                  <a:srgbClr val="FF0000"/>
                </a:solidFill>
              </a:rPr>
              <a:t>renderApp</a:t>
            </a:r>
            <a:r>
              <a:rPr lang="en-GB" sz="2400" dirty="0">
                <a:solidFill>
                  <a:srgbClr val="FF0000"/>
                </a:solidFill>
              </a:rPr>
              <a:t>() : </a:t>
            </a:r>
            <a:r>
              <a:rPr lang="en-GB" sz="2400" dirty="0" err="1">
                <a:solidFill>
                  <a:srgbClr val="FF0000"/>
                </a:solidFill>
              </a:rPr>
              <a:t>renderLogin</a:t>
            </a:r>
            <a:r>
              <a:rPr lang="en-GB" sz="2400" dirty="0">
                <a:solidFill>
                  <a:srgbClr val="FF0000"/>
                </a:solidFill>
              </a:rPr>
              <a:t>();</a:t>
            </a:r>
          </a:p>
        </p:txBody>
      </p:sp>
      <p:sp>
        <p:nvSpPr>
          <p:cNvPr id="8" name="Rectangle 7">
            <a:extLst>
              <a:ext uri="{FF2B5EF4-FFF2-40B4-BE49-F238E27FC236}">
                <a16:creationId xmlns:a16="http://schemas.microsoft.com/office/drawing/2014/main" id="{3B146A97-5598-46E2-B4FC-A4D8C1D9327E}"/>
              </a:ext>
            </a:extLst>
          </p:cNvPr>
          <p:cNvSpPr/>
          <p:nvPr/>
        </p:nvSpPr>
        <p:spPr>
          <a:xfrm>
            <a:off x="1401581" y="1354793"/>
            <a:ext cx="6340839" cy="3449434"/>
          </a:xfrm>
          <a:prstGeom prst="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310BCEAD-0705-4889-8271-F5F82CB53A49}"/>
              </a:ext>
            </a:extLst>
          </p:cNvPr>
          <p:cNvSpPr>
            <a:spLocks noGrp="1"/>
          </p:cNvSpPr>
          <p:nvPr>
            <p:ph idx="1"/>
          </p:nvPr>
        </p:nvSpPr>
        <p:spPr>
          <a:xfrm>
            <a:off x="2960461" y="1353456"/>
            <a:ext cx="3223079" cy="3450771"/>
          </a:xfrm>
        </p:spPr>
        <p:txBody>
          <a:bodyPr>
            <a:normAutofit lnSpcReduction="10000"/>
          </a:bodyPr>
          <a:lstStyle/>
          <a:p>
            <a:pPr marL="0" indent="0">
              <a:buNone/>
            </a:pPr>
            <a:r>
              <a:rPr lang="en-US" dirty="0"/>
              <a:t>if (authenticated) {</a:t>
            </a:r>
          </a:p>
          <a:p>
            <a:pPr marL="0" indent="0">
              <a:buNone/>
            </a:pPr>
            <a:r>
              <a:rPr lang="en-US" dirty="0"/>
              <a:t>  </a:t>
            </a:r>
            <a:r>
              <a:rPr lang="en-US" dirty="0" err="1"/>
              <a:t>renderApp</a:t>
            </a:r>
            <a:r>
              <a:rPr lang="en-US" dirty="0"/>
              <a:t>();</a:t>
            </a:r>
          </a:p>
          <a:p>
            <a:pPr marL="0" indent="0">
              <a:buNone/>
            </a:pPr>
            <a:r>
              <a:rPr lang="en-US" dirty="0"/>
              <a:t>} else {</a:t>
            </a:r>
          </a:p>
          <a:p>
            <a:pPr marL="0" indent="0">
              <a:buNone/>
            </a:pPr>
            <a:r>
              <a:rPr lang="en-US" dirty="0"/>
              <a:t>  </a:t>
            </a:r>
            <a:r>
              <a:rPr lang="en-US" dirty="0" err="1"/>
              <a:t>renderLogin</a:t>
            </a:r>
            <a:r>
              <a:rPr lang="en-US" dirty="0"/>
              <a:t>();</a:t>
            </a:r>
          </a:p>
          <a:p>
            <a:pPr marL="0" indent="0">
              <a:buNone/>
            </a:pPr>
            <a:r>
              <a:rPr lang="en-US" dirty="0"/>
              <a:t>}</a:t>
            </a:r>
          </a:p>
        </p:txBody>
      </p:sp>
    </p:spTree>
    <p:extLst>
      <p:ext uri="{BB962C8B-B14F-4D97-AF65-F5344CB8AC3E}">
        <p14:creationId xmlns:p14="http://schemas.microsoft.com/office/powerpoint/2010/main" val="38373454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382E0-A8E9-423B-BA9F-882FE7015631}"/>
              </a:ext>
            </a:extLst>
          </p:cNvPr>
          <p:cNvSpPr>
            <a:spLocks noGrp="1"/>
          </p:cNvSpPr>
          <p:nvPr>
            <p:ph type="title"/>
          </p:nvPr>
        </p:nvSpPr>
        <p:spPr/>
        <p:txBody>
          <a:bodyPr/>
          <a:lstStyle/>
          <a:p>
            <a:r>
              <a:rPr lang="en-GB" dirty="0"/>
              <a:t> Vs Code Extension </a:t>
            </a:r>
          </a:p>
        </p:txBody>
      </p:sp>
      <p:sp>
        <p:nvSpPr>
          <p:cNvPr id="3" name="Content Placeholder 2">
            <a:extLst>
              <a:ext uri="{FF2B5EF4-FFF2-40B4-BE49-F238E27FC236}">
                <a16:creationId xmlns:a16="http://schemas.microsoft.com/office/drawing/2014/main" id="{7CEC58C1-6799-4E4C-B4F8-1B79904749E7}"/>
              </a:ext>
            </a:extLst>
          </p:cNvPr>
          <p:cNvSpPr>
            <a:spLocks noGrp="1"/>
          </p:cNvSpPr>
          <p:nvPr>
            <p:ph idx="1"/>
          </p:nvPr>
        </p:nvSpPr>
        <p:spPr/>
        <p:txBody>
          <a:bodyPr/>
          <a:lstStyle/>
          <a:p>
            <a:r>
              <a:rPr lang="en-GB" dirty="0"/>
              <a:t>Vs Code Extension to make our React life Easy</a:t>
            </a:r>
          </a:p>
          <a:p>
            <a:r>
              <a:rPr lang="en-GB" dirty="0">
                <a:solidFill>
                  <a:srgbClr val="FF0000"/>
                </a:solidFill>
              </a:rPr>
              <a:t>VS Code JavaScript (ES6) snippets</a:t>
            </a:r>
          </a:p>
          <a:p>
            <a:r>
              <a:rPr lang="en-GB" dirty="0">
                <a:solidFill>
                  <a:srgbClr val="FF0000"/>
                </a:solidFill>
              </a:rPr>
              <a:t>ES7 React/Redux/</a:t>
            </a:r>
            <a:r>
              <a:rPr lang="en-GB" dirty="0" err="1">
                <a:solidFill>
                  <a:srgbClr val="FF0000"/>
                </a:solidFill>
              </a:rPr>
              <a:t>GraphQL</a:t>
            </a:r>
            <a:r>
              <a:rPr lang="en-GB" dirty="0">
                <a:solidFill>
                  <a:srgbClr val="FF0000"/>
                </a:solidFill>
              </a:rPr>
              <a:t>/React-Native snippets</a:t>
            </a:r>
          </a:p>
        </p:txBody>
      </p:sp>
      <p:pic>
        <p:nvPicPr>
          <p:cNvPr id="5" name="Picture 2" descr="Challenges Monitoring ReactJS Applications - Dotcom-Monitor Web Performance  Blog">
            <a:extLst>
              <a:ext uri="{FF2B5EF4-FFF2-40B4-BE49-F238E27FC236}">
                <a16:creationId xmlns:a16="http://schemas.microsoft.com/office/drawing/2014/main" id="{6334D10D-F2B2-40F1-A967-3F14F2FDC3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6562" y="0"/>
            <a:ext cx="1497438" cy="104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50542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C1C55-FF94-4486-A41E-90BC06297A6D}"/>
              </a:ext>
            </a:extLst>
          </p:cNvPr>
          <p:cNvSpPr>
            <a:spLocks noGrp="1"/>
          </p:cNvSpPr>
          <p:nvPr>
            <p:ph type="title"/>
          </p:nvPr>
        </p:nvSpPr>
        <p:spPr/>
        <p:txBody>
          <a:bodyPr/>
          <a:lstStyle/>
          <a:p>
            <a:r>
              <a:rPr lang="en-GB" dirty="0"/>
              <a:t>ADVANTAGES OF REACTJS</a:t>
            </a:r>
          </a:p>
        </p:txBody>
      </p:sp>
      <p:grpSp>
        <p:nvGrpSpPr>
          <p:cNvPr id="10" name="Group 9">
            <a:extLst>
              <a:ext uri="{FF2B5EF4-FFF2-40B4-BE49-F238E27FC236}">
                <a16:creationId xmlns:a16="http://schemas.microsoft.com/office/drawing/2014/main" id="{B09A91D4-9E8D-452F-B261-5C11149316E5}"/>
              </a:ext>
            </a:extLst>
          </p:cNvPr>
          <p:cNvGrpSpPr/>
          <p:nvPr/>
        </p:nvGrpSpPr>
        <p:grpSpPr>
          <a:xfrm>
            <a:off x="280987" y="1783252"/>
            <a:ext cx="8582025" cy="4472407"/>
            <a:chOff x="361950" y="1362337"/>
            <a:chExt cx="8582025" cy="4472407"/>
          </a:xfrm>
        </p:grpSpPr>
        <p:sp>
          <p:nvSpPr>
            <p:cNvPr id="8" name="Freeform: Shape 7">
              <a:extLst>
                <a:ext uri="{FF2B5EF4-FFF2-40B4-BE49-F238E27FC236}">
                  <a16:creationId xmlns:a16="http://schemas.microsoft.com/office/drawing/2014/main" id="{DE3207B6-92AF-4D06-B715-5243E4F62457}"/>
                </a:ext>
              </a:extLst>
            </p:cNvPr>
            <p:cNvSpPr/>
            <p:nvPr/>
          </p:nvSpPr>
          <p:spPr>
            <a:xfrm>
              <a:off x="361950" y="1362337"/>
              <a:ext cx="8582025" cy="1094400"/>
            </a:xfrm>
            <a:custGeom>
              <a:avLst/>
              <a:gdLst>
                <a:gd name="connsiteX0" fmla="*/ 0 w 8582025"/>
                <a:gd name="connsiteY0" fmla="*/ 0 h 1094400"/>
                <a:gd name="connsiteX1" fmla="*/ 8582025 w 8582025"/>
                <a:gd name="connsiteY1" fmla="*/ 0 h 1094400"/>
                <a:gd name="connsiteX2" fmla="*/ 8582025 w 8582025"/>
                <a:gd name="connsiteY2" fmla="*/ 1094400 h 1094400"/>
                <a:gd name="connsiteX3" fmla="*/ 0 w 8582025"/>
                <a:gd name="connsiteY3" fmla="*/ 1094400 h 1094400"/>
                <a:gd name="connsiteX4" fmla="*/ 0 w 8582025"/>
                <a:gd name="connsiteY4" fmla="*/ 0 h 109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2025" h="1094400">
                  <a:moveTo>
                    <a:pt x="0" y="0"/>
                  </a:moveTo>
                  <a:lnTo>
                    <a:pt x="8582025" y="0"/>
                  </a:lnTo>
                  <a:lnTo>
                    <a:pt x="8582025" y="1094400"/>
                  </a:lnTo>
                  <a:lnTo>
                    <a:pt x="0" y="1094400"/>
                  </a:lnTo>
                  <a:lnTo>
                    <a:pt x="0" y="0"/>
                  </a:lnTo>
                  <a:close/>
                </a:path>
              </a:pathLst>
            </a:custGeom>
          </p:spPr>
          <p:style>
            <a:lnRef idx="1">
              <a:schemeClr val="accent1">
                <a:shade val="50000"/>
                <a:hueOff val="0"/>
                <a:satOff val="0"/>
                <a:lumOff val="0"/>
                <a:alphaOff val="0"/>
              </a:schemeClr>
            </a:lnRef>
            <a:fillRef idx="3">
              <a:schemeClr val="accent1">
                <a:shade val="50000"/>
                <a:hueOff val="0"/>
                <a:satOff val="0"/>
                <a:lumOff val="0"/>
                <a:alphaOff val="0"/>
              </a:schemeClr>
            </a:fillRef>
            <a:effectRef idx="3">
              <a:schemeClr val="accent1">
                <a:shade val="50000"/>
                <a:hueOff val="0"/>
                <a:satOff val="0"/>
                <a:lumOff val="0"/>
                <a:alphaOff val="0"/>
              </a:schemeClr>
            </a:effectRef>
            <a:fontRef idx="minor">
              <a:schemeClr val="lt1"/>
            </a:fontRef>
          </p:style>
          <p:txBody>
            <a:bodyPr spcFirstLastPara="0" vert="horz" wrap="square" lIns="270256" tIns="154432" rIns="270256" bIns="154432" numCol="1" spcCol="1270" anchor="ctr" anchorCtr="0">
              <a:noAutofit/>
            </a:bodyPr>
            <a:lstStyle/>
            <a:p>
              <a:pPr marL="0" lvl="0" indent="0" algn="ctr" defTabSz="1689100">
                <a:lnSpc>
                  <a:spcPct val="90000"/>
                </a:lnSpc>
                <a:spcBef>
                  <a:spcPct val="0"/>
                </a:spcBef>
                <a:spcAft>
                  <a:spcPct val="35000"/>
                </a:spcAft>
                <a:buNone/>
              </a:pPr>
              <a:r>
                <a:rPr lang="en-US" sz="2800" kern="1200"/>
                <a:t>Intuitive</a:t>
              </a:r>
              <a:endParaRPr lang="en-IN" sz="2800" kern="1200"/>
            </a:p>
          </p:txBody>
        </p:sp>
        <p:sp>
          <p:nvSpPr>
            <p:cNvPr id="9" name="Freeform: Shape 8">
              <a:extLst>
                <a:ext uri="{FF2B5EF4-FFF2-40B4-BE49-F238E27FC236}">
                  <a16:creationId xmlns:a16="http://schemas.microsoft.com/office/drawing/2014/main" id="{252F9417-6039-41D4-AA8B-916B0804AE15}"/>
                </a:ext>
              </a:extLst>
            </p:cNvPr>
            <p:cNvSpPr/>
            <p:nvPr/>
          </p:nvSpPr>
          <p:spPr>
            <a:xfrm>
              <a:off x="361950" y="2456738"/>
              <a:ext cx="8582025" cy="3378006"/>
            </a:xfrm>
            <a:custGeom>
              <a:avLst/>
              <a:gdLst>
                <a:gd name="connsiteX0" fmla="*/ 0 w 8582025"/>
                <a:gd name="connsiteY0" fmla="*/ 0 h 4172399"/>
                <a:gd name="connsiteX1" fmla="*/ 8582025 w 8582025"/>
                <a:gd name="connsiteY1" fmla="*/ 0 h 4172399"/>
                <a:gd name="connsiteX2" fmla="*/ 8582025 w 8582025"/>
                <a:gd name="connsiteY2" fmla="*/ 4172399 h 4172399"/>
                <a:gd name="connsiteX3" fmla="*/ 0 w 8582025"/>
                <a:gd name="connsiteY3" fmla="*/ 4172399 h 4172399"/>
                <a:gd name="connsiteX4" fmla="*/ 0 w 8582025"/>
                <a:gd name="connsiteY4" fmla="*/ 0 h 4172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2025" h="4172399">
                  <a:moveTo>
                    <a:pt x="0" y="0"/>
                  </a:moveTo>
                  <a:lnTo>
                    <a:pt x="8582025" y="0"/>
                  </a:lnTo>
                  <a:lnTo>
                    <a:pt x="8582025" y="4172399"/>
                  </a:lnTo>
                  <a:lnTo>
                    <a:pt x="0" y="4172399"/>
                  </a:lnTo>
                  <a:lnTo>
                    <a:pt x="0" y="0"/>
                  </a:lnTo>
                  <a:close/>
                </a:path>
              </a:pathLst>
            </a:custGeom>
          </p:spPr>
          <p:style>
            <a:lnRef idx="1">
              <a:schemeClr val="accent1">
                <a:alpha val="90000"/>
                <a:tint val="55000"/>
                <a:hueOff val="0"/>
                <a:satOff val="0"/>
                <a:lumOff val="0"/>
                <a:alphaOff val="0"/>
              </a:schemeClr>
            </a:lnRef>
            <a:fillRef idx="1">
              <a:schemeClr val="accent1">
                <a:alpha val="90000"/>
                <a:tint val="55000"/>
                <a:hueOff val="0"/>
                <a:satOff val="0"/>
                <a:lumOff val="0"/>
                <a:alphaOff val="0"/>
              </a:schemeClr>
            </a:fillRef>
            <a:effectRef idx="2">
              <a:schemeClr val="accent1">
                <a:alpha val="90000"/>
                <a:tint val="55000"/>
                <a:hueOff val="0"/>
                <a:satOff val="0"/>
                <a:lumOff val="0"/>
                <a:alphaOff val="0"/>
              </a:schemeClr>
            </a:effectRef>
            <a:fontRef idx="minor">
              <a:schemeClr val="dk1">
                <a:hueOff val="0"/>
                <a:satOff val="0"/>
                <a:lumOff val="0"/>
                <a:alphaOff val="0"/>
              </a:schemeClr>
            </a:fontRef>
          </p:style>
          <p:txBody>
            <a:bodyPr spcFirstLastPara="0" vert="horz" wrap="square" lIns="202692" tIns="202692" rIns="270256" bIns="304038" numCol="1" spcCol="1270" anchor="t" anchorCtr="0">
              <a:noAutofit/>
            </a:bodyPr>
            <a:lstStyle/>
            <a:p>
              <a:pPr marL="0" lvl="1" algn="just" defTabSz="1689100">
                <a:lnSpc>
                  <a:spcPct val="150000"/>
                </a:lnSpc>
                <a:spcBef>
                  <a:spcPct val="0"/>
                </a:spcBef>
                <a:spcAft>
                  <a:spcPct val="15000"/>
                </a:spcAft>
              </a:pPr>
              <a:r>
                <a:rPr lang="en-US" sz="2600" kern="1200" dirty="0"/>
                <a:t>ReactJS is extremely intuitive to work with and provides interactivity to the layout of any UI. Plus, it enables fast and quality assured application development that in turn saves time for both - clients and developers.</a:t>
              </a:r>
              <a:endParaRPr lang="en-IN" sz="2600" kern="1200" dirty="0"/>
            </a:p>
          </p:txBody>
        </p:sp>
      </p:grpSp>
      <p:pic>
        <p:nvPicPr>
          <p:cNvPr id="5" name="Picture 2" descr="Challenges Monitoring ReactJS Applications - Dotcom-Monitor Web Performance  Blog">
            <a:extLst>
              <a:ext uri="{FF2B5EF4-FFF2-40B4-BE49-F238E27FC236}">
                <a16:creationId xmlns:a16="http://schemas.microsoft.com/office/drawing/2014/main" id="{B446DEC9-DD4C-42D5-9B19-896C1D195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6562" y="0"/>
            <a:ext cx="1497438" cy="104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5069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C1C55-FF94-4486-A41E-90BC06297A6D}"/>
              </a:ext>
            </a:extLst>
          </p:cNvPr>
          <p:cNvSpPr>
            <a:spLocks noGrp="1"/>
          </p:cNvSpPr>
          <p:nvPr>
            <p:ph type="title"/>
          </p:nvPr>
        </p:nvSpPr>
        <p:spPr/>
        <p:txBody>
          <a:bodyPr/>
          <a:lstStyle/>
          <a:p>
            <a:r>
              <a:rPr lang="en-GB" dirty="0"/>
              <a:t>ADVANTAGES OF REACTJS</a:t>
            </a:r>
          </a:p>
        </p:txBody>
      </p:sp>
      <p:grpSp>
        <p:nvGrpSpPr>
          <p:cNvPr id="10" name="Group 9">
            <a:extLst>
              <a:ext uri="{FF2B5EF4-FFF2-40B4-BE49-F238E27FC236}">
                <a16:creationId xmlns:a16="http://schemas.microsoft.com/office/drawing/2014/main" id="{B09A91D4-9E8D-452F-B261-5C11149316E5}"/>
              </a:ext>
            </a:extLst>
          </p:cNvPr>
          <p:cNvGrpSpPr/>
          <p:nvPr/>
        </p:nvGrpSpPr>
        <p:grpSpPr>
          <a:xfrm>
            <a:off x="280987" y="1783252"/>
            <a:ext cx="8582025" cy="4472407"/>
            <a:chOff x="361950" y="1362337"/>
            <a:chExt cx="8582025" cy="4472407"/>
          </a:xfrm>
        </p:grpSpPr>
        <p:sp>
          <p:nvSpPr>
            <p:cNvPr id="8" name="Freeform: Shape 7">
              <a:extLst>
                <a:ext uri="{FF2B5EF4-FFF2-40B4-BE49-F238E27FC236}">
                  <a16:creationId xmlns:a16="http://schemas.microsoft.com/office/drawing/2014/main" id="{DE3207B6-92AF-4D06-B715-5243E4F62457}"/>
                </a:ext>
              </a:extLst>
            </p:cNvPr>
            <p:cNvSpPr/>
            <p:nvPr/>
          </p:nvSpPr>
          <p:spPr>
            <a:xfrm>
              <a:off x="361950" y="1362337"/>
              <a:ext cx="8582025" cy="1094400"/>
            </a:xfrm>
            <a:custGeom>
              <a:avLst/>
              <a:gdLst>
                <a:gd name="connsiteX0" fmla="*/ 0 w 8582025"/>
                <a:gd name="connsiteY0" fmla="*/ 0 h 1094400"/>
                <a:gd name="connsiteX1" fmla="*/ 8582025 w 8582025"/>
                <a:gd name="connsiteY1" fmla="*/ 0 h 1094400"/>
                <a:gd name="connsiteX2" fmla="*/ 8582025 w 8582025"/>
                <a:gd name="connsiteY2" fmla="*/ 1094400 h 1094400"/>
                <a:gd name="connsiteX3" fmla="*/ 0 w 8582025"/>
                <a:gd name="connsiteY3" fmla="*/ 1094400 h 1094400"/>
                <a:gd name="connsiteX4" fmla="*/ 0 w 8582025"/>
                <a:gd name="connsiteY4" fmla="*/ 0 h 109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2025" h="1094400">
                  <a:moveTo>
                    <a:pt x="0" y="0"/>
                  </a:moveTo>
                  <a:lnTo>
                    <a:pt x="8582025" y="0"/>
                  </a:lnTo>
                  <a:lnTo>
                    <a:pt x="8582025" y="1094400"/>
                  </a:lnTo>
                  <a:lnTo>
                    <a:pt x="0" y="1094400"/>
                  </a:lnTo>
                  <a:lnTo>
                    <a:pt x="0" y="0"/>
                  </a:lnTo>
                  <a:close/>
                </a:path>
              </a:pathLst>
            </a:custGeom>
          </p:spPr>
          <p:style>
            <a:lnRef idx="1">
              <a:schemeClr val="accent1">
                <a:shade val="50000"/>
                <a:hueOff val="0"/>
                <a:satOff val="0"/>
                <a:lumOff val="0"/>
                <a:alphaOff val="0"/>
              </a:schemeClr>
            </a:lnRef>
            <a:fillRef idx="3">
              <a:schemeClr val="accent1">
                <a:shade val="50000"/>
                <a:hueOff val="0"/>
                <a:satOff val="0"/>
                <a:lumOff val="0"/>
                <a:alphaOff val="0"/>
              </a:schemeClr>
            </a:fillRef>
            <a:effectRef idx="3">
              <a:schemeClr val="accent1">
                <a:shade val="50000"/>
                <a:hueOff val="0"/>
                <a:satOff val="0"/>
                <a:lumOff val="0"/>
                <a:alphaOff val="0"/>
              </a:schemeClr>
            </a:effectRef>
            <a:fontRef idx="minor">
              <a:schemeClr val="lt1"/>
            </a:fontRef>
          </p:style>
          <p:txBody>
            <a:bodyPr spcFirstLastPara="0" vert="horz" wrap="square" lIns="270256" tIns="154432" rIns="270256" bIns="154432" numCol="1" spcCol="1270" anchor="ctr" anchorCtr="0">
              <a:noAutofit/>
            </a:bodyPr>
            <a:lstStyle/>
            <a:p>
              <a:pPr marL="0" lvl="0" indent="0" algn="ctr" defTabSz="1689100">
                <a:lnSpc>
                  <a:spcPct val="90000"/>
                </a:lnSpc>
                <a:spcBef>
                  <a:spcPct val="0"/>
                </a:spcBef>
                <a:spcAft>
                  <a:spcPct val="35000"/>
                </a:spcAft>
                <a:buNone/>
              </a:pPr>
              <a:r>
                <a:rPr lang="en-US" sz="2800" kern="1200" dirty="0"/>
                <a:t>Declarative</a:t>
              </a:r>
            </a:p>
          </p:txBody>
        </p:sp>
        <p:sp>
          <p:nvSpPr>
            <p:cNvPr id="9" name="Freeform: Shape 8">
              <a:extLst>
                <a:ext uri="{FF2B5EF4-FFF2-40B4-BE49-F238E27FC236}">
                  <a16:creationId xmlns:a16="http://schemas.microsoft.com/office/drawing/2014/main" id="{252F9417-6039-41D4-AA8B-916B0804AE15}"/>
                </a:ext>
              </a:extLst>
            </p:cNvPr>
            <p:cNvSpPr/>
            <p:nvPr/>
          </p:nvSpPr>
          <p:spPr>
            <a:xfrm>
              <a:off x="361950" y="2456738"/>
              <a:ext cx="8582025" cy="3378006"/>
            </a:xfrm>
            <a:custGeom>
              <a:avLst/>
              <a:gdLst>
                <a:gd name="connsiteX0" fmla="*/ 0 w 8582025"/>
                <a:gd name="connsiteY0" fmla="*/ 0 h 4172399"/>
                <a:gd name="connsiteX1" fmla="*/ 8582025 w 8582025"/>
                <a:gd name="connsiteY1" fmla="*/ 0 h 4172399"/>
                <a:gd name="connsiteX2" fmla="*/ 8582025 w 8582025"/>
                <a:gd name="connsiteY2" fmla="*/ 4172399 h 4172399"/>
                <a:gd name="connsiteX3" fmla="*/ 0 w 8582025"/>
                <a:gd name="connsiteY3" fmla="*/ 4172399 h 4172399"/>
                <a:gd name="connsiteX4" fmla="*/ 0 w 8582025"/>
                <a:gd name="connsiteY4" fmla="*/ 0 h 4172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2025" h="4172399">
                  <a:moveTo>
                    <a:pt x="0" y="0"/>
                  </a:moveTo>
                  <a:lnTo>
                    <a:pt x="8582025" y="0"/>
                  </a:lnTo>
                  <a:lnTo>
                    <a:pt x="8582025" y="4172399"/>
                  </a:lnTo>
                  <a:lnTo>
                    <a:pt x="0" y="4172399"/>
                  </a:lnTo>
                  <a:lnTo>
                    <a:pt x="0" y="0"/>
                  </a:lnTo>
                  <a:close/>
                </a:path>
              </a:pathLst>
            </a:custGeom>
          </p:spPr>
          <p:style>
            <a:lnRef idx="1">
              <a:schemeClr val="accent1">
                <a:alpha val="90000"/>
                <a:tint val="55000"/>
                <a:hueOff val="0"/>
                <a:satOff val="0"/>
                <a:lumOff val="0"/>
                <a:alphaOff val="0"/>
              </a:schemeClr>
            </a:lnRef>
            <a:fillRef idx="1">
              <a:schemeClr val="accent1">
                <a:alpha val="90000"/>
                <a:tint val="55000"/>
                <a:hueOff val="0"/>
                <a:satOff val="0"/>
                <a:lumOff val="0"/>
                <a:alphaOff val="0"/>
              </a:schemeClr>
            </a:fillRef>
            <a:effectRef idx="2">
              <a:schemeClr val="accent1">
                <a:alpha val="90000"/>
                <a:tint val="55000"/>
                <a:hueOff val="0"/>
                <a:satOff val="0"/>
                <a:lumOff val="0"/>
                <a:alphaOff val="0"/>
              </a:schemeClr>
            </a:effectRef>
            <a:fontRef idx="minor">
              <a:schemeClr val="dk1">
                <a:hueOff val="0"/>
                <a:satOff val="0"/>
                <a:lumOff val="0"/>
                <a:alphaOff val="0"/>
              </a:schemeClr>
            </a:fontRef>
          </p:style>
          <p:txBody>
            <a:bodyPr spcFirstLastPara="0" vert="horz" wrap="square" lIns="202692" tIns="202692" rIns="270256" bIns="304038" numCol="1" spcCol="1270" anchor="t" anchorCtr="0">
              <a:noAutofit/>
            </a:bodyPr>
            <a:lstStyle/>
            <a:p>
              <a:pPr marL="0" lvl="1" algn="just" defTabSz="1689100">
                <a:lnSpc>
                  <a:spcPct val="150000"/>
                </a:lnSpc>
                <a:spcBef>
                  <a:spcPct val="0"/>
                </a:spcBef>
                <a:spcAft>
                  <a:spcPct val="15000"/>
                </a:spcAft>
              </a:pPr>
              <a:r>
                <a:rPr lang="en-US" sz="2600" kern="1200" dirty="0"/>
                <a:t>ReactJS enables significant data changes that result in automatic alteration in the selected parts of user interfaces. Owing to this progressive functionality, there is no additional function that you need to perform to update your user interface.</a:t>
              </a:r>
            </a:p>
          </p:txBody>
        </p:sp>
      </p:grpSp>
      <p:pic>
        <p:nvPicPr>
          <p:cNvPr id="5" name="Picture 2" descr="Challenges Monitoring ReactJS Applications - Dotcom-Monitor Web Performance  Blog">
            <a:extLst>
              <a:ext uri="{FF2B5EF4-FFF2-40B4-BE49-F238E27FC236}">
                <a16:creationId xmlns:a16="http://schemas.microsoft.com/office/drawing/2014/main" id="{B446DEC9-DD4C-42D5-9B19-896C1D195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6562" y="0"/>
            <a:ext cx="1497438" cy="104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32937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2F7A-E5B7-4E36-A99F-E325FD22297D}"/>
              </a:ext>
            </a:extLst>
          </p:cNvPr>
          <p:cNvSpPr>
            <a:spLocks noGrp="1"/>
          </p:cNvSpPr>
          <p:nvPr>
            <p:ph type="title"/>
          </p:nvPr>
        </p:nvSpPr>
        <p:spPr/>
        <p:txBody>
          <a:bodyPr>
            <a:normAutofit/>
          </a:bodyPr>
          <a:lstStyle/>
          <a:p>
            <a:r>
              <a:rPr lang="en-GB" dirty="0"/>
              <a:t>Provides Reusable Components</a:t>
            </a:r>
          </a:p>
        </p:txBody>
      </p:sp>
      <p:sp>
        <p:nvSpPr>
          <p:cNvPr id="3" name="Content Placeholder 2">
            <a:extLst>
              <a:ext uri="{FF2B5EF4-FFF2-40B4-BE49-F238E27FC236}">
                <a16:creationId xmlns:a16="http://schemas.microsoft.com/office/drawing/2014/main" id="{86C37BB2-4588-4D8D-BAA0-C2294FB1D2AD}"/>
              </a:ext>
            </a:extLst>
          </p:cNvPr>
          <p:cNvSpPr>
            <a:spLocks noGrp="1"/>
          </p:cNvSpPr>
          <p:nvPr>
            <p:ph idx="1"/>
          </p:nvPr>
        </p:nvSpPr>
        <p:spPr/>
        <p:txBody>
          <a:bodyPr>
            <a:normAutofit/>
          </a:bodyPr>
          <a:lstStyle/>
          <a:p>
            <a:pPr algn="just"/>
            <a:r>
              <a:rPr lang="en-US" dirty="0"/>
              <a:t>ReactJS provides reusable components that developers have the authority to reuse and create a new application . </a:t>
            </a:r>
            <a:r>
              <a:rPr lang="en-US" dirty="0">
                <a:solidFill>
                  <a:srgbClr val="C00000"/>
                </a:solidFill>
              </a:rPr>
              <a:t>Reusability</a:t>
            </a:r>
            <a:r>
              <a:rPr lang="en-US" dirty="0"/>
              <a:t> is exactly like a remedy for developers. This platform gives the developers the authority to reuse the components build for some other application having the same functionality. Thereby, reducing the development effort and ensuring a flawless performance.</a:t>
            </a:r>
          </a:p>
        </p:txBody>
      </p:sp>
      <p:pic>
        <p:nvPicPr>
          <p:cNvPr id="5" name="Picture 2" descr="Challenges Monitoring ReactJS Applications - Dotcom-Monitor Web Performance  Blog">
            <a:extLst>
              <a:ext uri="{FF2B5EF4-FFF2-40B4-BE49-F238E27FC236}">
                <a16:creationId xmlns:a16="http://schemas.microsoft.com/office/drawing/2014/main" id="{23034535-EB8F-446F-8676-E6828EE070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6562" y="0"/>
            <a:ext cx="1497438" cy="104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255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DFDAE-5765-4A8B-A37E-E1C9023F1AB7}"/>
              </a:ext>
            </a:extLst>
          </p:cNvPr>
          <p:cNvSpPr>
            <a:spLocks noGrp="1"/>
          </p:cNvSpPr>
          <p:nvPr>
            <p:ph type="title"/>
          </p:nvPr>
        </p:nvSpPr>
        <p:spPr/>
        <p:txBody>
          <a:bodyPr/>
          <a:lstStyle/>
          <a:p>
            <a:r>
              <a:rPr lang="en-GB" dirty="0"/>
              <a:t>What is ES6?</a:t>
            </a:r>
          </a:p>
        </p:txBody>
      </p:sp>
      <p:sp>
        <p:nvSpPr>
          <p:cNvPr id="3" name="Content Placeholder 2">
            <a:extLst>
              <a:ext uri="{FF2B5EF4-FFF2-40B4-BE49-F238E27FC236}">
                <a16:creationId xmlns:a16="http://schemas.microsoft.com/office/drawing/2014/main" id="{0385631C-5368-41F2-B05C-224E3C149AFD}"/>
              </a:ext>
            </a:extLst>
          </p:cNvPr>
          <p:cNvSpPr>
            <a:spLocks noGrp="1"/>
          </p:cNvSpPr>
          <p:nvPr>
            <p:ph idx="1"/>
          </p:nvPr>
        </p:nvSpPr>
        <p:spPr/>
        <p:txBody>
          <a:bodyPr/>
          <a:lstStyle/>
          <a:p>
            <a:pPr algn="just"/>
            <a:r>
              <a:rPr lang="en-US" dirty="0">
                <a:solidFill>
                  <a:srgbClr val="FF0000"/>
                </a:solidFill>
              </a:rPr>
              <a:t>ES6 or ECMAScript 6 </a:t>
            </a:r>
            <a:r>
              <a:rPr lang="en-US" dirty="0"/>
              <a:t>is a scripting language specification which is standardized by </a:t>
            </a:r>
            <a:r>
              <a:rPr lang="en-US" dirty="0">
                <a:solidFill>
                  <a:srgbClr val="FF0000"/>
                </a:solidFill>
              </a:rPr>
              <a:t>ECMAScript</a:t>
            </a:r>
            <a:r>
              <a:rPr lang="en-US" dirty="0"/>
              <a:t> International. This specification governs some languages such as JavaScript, ActionScript, and Jscript. </a:t>
            </a:r>
            <a:r>
              <a:rPr lang="en-US" dirty="0">
                <a:solidFill>
                  <a:srgbClr val="FF0000"/>
                </a:solidFill>
              </a:rPr>
              <a:t>ECMAScript</a:t>
            </a:r>
            <a:r>
              <a:rPr lang="en-US" dirty="0"/>
              <a:t> is generally used for client-side scripting, and it is also used for writing server applications and services by using Node.js.</a:t>
            </a:r>
            <a:endParaRPr lang="en-GB" dirty="0"/>
          </a:p>
        </p:txBody>
      </p:sp>
      <p:pic>
        <p:nvPicPr>
          <p:cNvPr id="4" name="Picture 2" descr="Challenges Monitoring ReactJS Applications - Dotcom-Monitor Web Performance  Blog">
            <a:extLst>
              <a:ext uri="{FF2B5EF4-FFF2-40B4-BE49-F238E27FC236}">
                <a16:creationId xmlns:a16="http://schemas.microsoft.com/office/drawing/2014/main" id="{A1F26B3A-CB02-4672-9C56-5FD59E190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6562" y="0"/>
            <a:ext cx="1497438" cy="104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0772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95768-3BC0-462A-8EF3-979535DF39E7}"/>
              </a:ext>
            </a:extLst>
          </p:cNvPr>
          <p:cNvSpPr>
            <a:spLocks noGrp="1"/>
          </p:cNvSpPr>
          <p:nvPr>
            <p:ph type="title"/>
          </p:nvPr>
        </p:nvSpPr>
        <p:spPr/>
        <p:txBody>
          <a:bodyPr/>
          <a:lstStyle/>
          <a:p>
            <a:r>
              <a:rPr lang="en-GB" dirty="0"/>
              <a:t>Components Support</a:t>
            </a:r>
          </a:p>
        </p:txBody>
      </p:sp>
      <p:sp>
        <p:nvSpPr>
          <p:cNvPr id="3" name="Content Placeholder 2">
            <a:extLst>
              <a:ext uri="{FF2B5EF4-FFF2-40B4-BE49-F238E27FC236}">
                <a16:creationId xmlns:a16="http://schemas.microsoft.com/office/drawing/2014/main" id="{9200F51E-D089-4531-8F63-828FCC5034DF}"/>
              </a:ext>
            </a:extLst>
          </p:cNvPr>
          <p:cNvSpPr>
            <a:spLocks noGrp="1"/>
          </p:cNvSpPr>
          <p:nvPr>
            <p:ph idx="1"/>
          </p:nvPr>
        </p:nvSpPr>
        <p:spPr/>
        <p:txBody>
          <a:bodyPr/>
          <a:lstStyle/>
          <a:p>
            <a:pPr algn="just"/>
            <a:r>
              <a:rPr lang="en-US" dirty="0">
                <a:solidFill>
                  <a:srgbClr val="C00000"/>
                </a:solidFill>
              </a:rPr>
              <a:t>ReactJS is a perfect combination of JavaScript and HTML tags. The usage of the HTML </a:t>
            </a:r>
            <a:r>
              <a:rPr lang="en-US" dirty="0"/>
              <a:t>tags and JS codes, make it easy to deal with a vast set of data containing the document object model. During this time, ReactJS works as a mediator which represents the DOM and assists to decide which component needs changes to get the exact results</a:t>
            </a:r>
            <a:endParaRPr lang="en-GB" dirty="0"/>
          </a:p>
        </p:txBody>
      </p:sp>
      <p:pic>
        <p:nvPicPr>
          <p:cNvPr id="5" name="Picture 2" descr="Challenges Monitoring ReactJS Applications - Dotcom-Monitor Web Performance  Blog">
            <a:extLst>
              <a:ext uri="{FF2B5EF4-FFF2-40B4-BE49-F238E27FC236}">
                <a16:creationId xmlns:a16="http://schemas.microsoft.com/office/drawing/2014/main" id="{6B1FAC02-915F-404A-A063-C404C8517D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6562" y="0"/>
            <a:ext cx="1497438" cy="104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7617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52250-9989-4E69-906C-FEC67FBF5618}"/>
              </a:ext>
            </a:extLst>
          </p:cNvPr>
          <p:cNvSpPr>
            <a:spLocks noGrp="1"/>
          </p:cNvSpPr>
          <p:nvPr>
            <p:ph type="title"/>
          </p:nvPr>
        </p:nvSpPr>
        <p:spPr/>
        <p:txBody>
          <a:bodyPr/>
          <a:lstStyle/>
          <a:p>
            <a:r>
              <a:rPr lang="en-GB" dirty="0"/>
              <a:t>SEO-friendly</a:t>
            </a:r>
          </a:p>
        </p:txBody>
      </p:sp>
      <p:sp>
        <p:nvSpPr>
          <p:cNvPr id="3" name="Content Placeholder 2">
            <a:extLst>
              <a:ext uri="{FF2B5EF4-FFF2-40B4-BE49-F238E27FC236}">
                <a16:creationId xmlns:a16="http://schemas.microsoft.com/office/drawing/2014/main" id="{0158E388-9BA5-49D5-82A2-0D33E1BF6942}"/>
              </a:ext>
            </a:extLst>
          </p:cNvPr>
          <p:cNvSpPr>
            <a:spLocks noGrp="1"/>
          </p:cNvSpPr>
          <p:nvPr>
            <p:ph idx="1"/>
          </p:nvPr>
        </p:nvSpPr>
        <p:spPr/>
        <p:txBody>
          <a:bodyPr/>
          <a:lstStyle/>
          <a:p>
            <a:pPr algn="just"/>
            <a:r>
              <a:rPr lang="en-US" dirty="0">
                <a:solidFill>
                  <a:srgbClr val="C00000"/>
                </a:solidFill>
              </a:rPr>
              <a:t>React JS was </a:t>
            </a:r>
            <a:r>
              <a:rPr lang="en-US" dirty="0"/>
              <a:t>introduced after immense research and improvements by Facebook. Naturally, it stands out from the crowd and allows developers to build amazing, SEO-friendly user interfaces across browsers and engines</a:t>
            </a:r>
            <a:endParaRPr lang="en-GB" dirty="0"/>
          </a:p>
        </p:txBody>
      </p:sp>
      <p:pic>
        <p:nvPicPr>
          <p:cNvPr id="5" name="Picture 2" descr="Challenges Monitoring ReactJS Applications - Dotcom-Monitor Web Performance  Blog">
            <a:extLst>
              <a:ext uri="{FF2B5EF4-FFF2-40B4-BE49-F238E27FC236}">
                <a16:creationId xmlns:a16="http://schemas.microsoft.com/office/drawing/2014/main" id="{A97301A4-33CA-4BA4-9CAF-B69E4D601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6562" y="0"/>
            <a:ext cx="1497438" cy="104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2368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7509E-797D-4A57-A032-AA433890F5D4}"/>
              </a:ext>
            </a:extLst>
          </p:cNvPr>
          <p:cNvSpPr>
            <a:spLocks noGrp="1"/>
          </p:cNvSpPr>
          <p:nvPr>
            <p:ph type="title"/>
          </p:nvPr>
        </p:nvSpPr>
        <p:spPr/>
        <p:txBody>
          <a:bodyPr>
            <a:normAutofit/>
          </a:bodyPr>
          <a:lstStyle/>
          <a:p>
            <a:r>
              <a:rPr lang="en-US" sz="2400" dirty="0"/>
              <a:t>SOME ADDITIONAL ADVANTAGES OF REACTJS:</a:t>
            </a:r>
            <a:endParaRPr lang="en-GB" sz="2400" dirty="0"/>
          </a:p>
        </p:txBody>
      </p:sp>
      <p:graphicFrame>
        <p:nvGraphicFramePr>
          <p:cNvPr id="6" name="Content Placeholder 5">
            <a:extLst>
              <a:ext uri="{FF2B5EF4-FFF2-40B4-BE49-F238E27FC236}">
                <a16:creationId xmlns:a16="http://schemas.microsoft.com/office/drawing/2014/main" id="{59F8C26A-13B8-46F4-BF7E-4DDFE4DB1ECD}"/>
              </a:ext>
            </a:extLst>
          </p:cNvPr>
          <p:cNvGraphicFramePr>
            <a:graphicFrameLocks noGrp="1"/>
          </p:cNvGraphicFramePr>
          <p:nvPr>
            <p:ph idx="1"/>
            <p:extLst>
              <p:ext uri="{D42A27DB-BD31-4B8C-83A1-F6EECF244321}">
                <p14:modId xmlns:p14="http://schemas.microsoft.com/office/powerpoint/2010/main" val="1497046982"/>
              </p:ext>
            </p:extLst>
          </p:nvPr>
        </p:nvGraphicFramePr>
        <p:xfrm>
          <a:off x="361950" y="1314450"/>
          <a:ext cx="8582025" cy="5400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Challenges Monitoring ReactJS Applications - Dotcom-Monitor Web Performance  Blog">
            <a:extLst>
              <a:ext uri="{FF2B5EF4-FFF2-40B4-BE49-F238E27FC236}">
                <a16:creationId xmlns:a16="http://schemas.microsoft.com/office/drawing/2014/main" id="{3EB999C2-531A-4CBF-9AA6-F2C10091398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46562" y="0"/>
            <a:ext cx="1497438" cy="104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40355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03ED0-BA18-4164-87CD-08669F2E9370}"/>
              </a:ext>
            </a:extLst>
          </p:cNvPr>
          <p:cNvSpPr>
            <a:spLocks noGrp="1"/>
          </p:cNvSpPr>
          <p:nvPr>
            <p:ph type="title"/>
          </p:nvPr>
        </p:nvSpPr>
        <p:spPr/>
        <p:txBody>
          <a:bodyPr>
            <a:normAutofit/>
          </a:bodyPr>
          <a:lstStyle/>
          <a:p>
            <a:pPr algn="ctr"/>
            <a:r>
              <a:rPr lang="en-GB" dirty="0"/>
              <a:t>Practical </a:t>
            </a:r>
          </a:p>
        </p:txBody>
      </p:sp>
    </p:spTree>
    <p:extLst>
      <p:ext uri="{BB962C8B-B14F-4D97-AF65-F5344CB8AC3E}">
        <p14:creationId xmlns:p14="http://schemas.microsoft.com/office/powerpoint/2010/main" val="6158796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6615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930DE-1908-4FD3-8843-C8A5F80118A1}"/>
              </a:ext>
            </a:extLst>
          </p:cNvPr>
          <p:cNvSpPr>
            <a:spLocks noGrp="1"/>
          </p:cNvSpPr>
          <p:nvPr>
            <p:ph type="title"/>
          </p:nvPr>
        </p:nvSpPr>
        <p:spPr/>
        <p:txBody>
          <a:bodyPr/>
          <a:lstStyle/>
          <a:p>
            <a:r>
              <a:rPr lang="en-GB" dirty="0"/>
              <a:t>What is ES6?</a:t>
            </a:r>
          </a:p>
        </p:txBody>
      </p:sp>
      <p:sp>
        <p:nvSpPr>
          <p:cNvPr id="3" name="Content Placeholder 2">
            <a:extLst>
              <a:ext uri="{FF2B5EF4-FFF2-40B4-BE49-F238E27FC236}">
                <a16:creationId xmlns:a16="http://schemas.microsoft.com/office/drawing/2014/main" id="{823E2FB2-15FB-4515-B817-C84EC7639663}"/>
              </a:ext>
            </a:extLst>
          </p:cNvPr>
          <p:cNvSpPr>
            <a:spLocks noGrp="1"/>
          </p:cNvSpPr>
          <p:nvPr>
            <p:ph idx="1"/>
          </p:nvPr>
        </p:nvSpPr>
        <p:spPr/>
        <p:txBody>
          <a:bodyPr/>
          <a:lstStyle/>
          <a:p>
            <a:pPr algn="just"/>
            <a:r>
              <a:rPr lang="en-US" dirty="0">
                <a:solidFill>
                  <a:srgbClr val="FF0000"/>
                </a:solidFill>
              </a:rPr>
              <a:t>ES6 allows you to write the code in such a way that makes your </a:t>
            </a:r>
            <a:r>
              <a:rPr lang="en-US" dirty="0"/>
              <a:t>code more modern and readable. By using ES6 features, we write less and do more, so the term 'Write less, do more' suits ES6. ES6 introduces you many great features such as scope variable, arrow functions, template strings, class destructions, modules, </a:t>
            </a:r>
            <a:r>
              <a:rPr lang="en-US" dirty="0" err="1"/>
              <a:t>etc</a:t>
            </a:r>
            <a:endParaRPr lang="en-GB" dirty="0"/>
          </a:p>
        </p:txBody>
      </p:sp>
      <p:pic>
        <p:nvPicPr>
          <p:cNvPr id="5" name="Picture 2" descr="Challenges Monitoring ReactJS Applications - Dotcom-Monitor Web Performance  Blog">
            <a:extLst>
              <a:ext uri="{FF2B5EF4-FFF2-40B4-BE49-F238E27FC236}">
                <a16:creationId xmlns:a16="http://schemas.microsoft.com/office/drawing/2014/main" id="{DA63C14D-0C5B-464C-B373-A78DA5A361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6562" y="0"/>
            <a:ext cx="1497438" cy="104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221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73922-44DB-4291-B000-BB4A6EF72901}"/>
              </a:ext>
            </a:extLst>
          </p:cNvPr>
          <p:cNvSpPr>
            <a:spLocks noGrp="1"/>
          </p:cNvSpPr>
          <p:nvPr>
            <p:ph type="title"/>
          </p:nvPr>
        </p:nvSpPr>
        <p:spPr/>
        <p:txBody>
          <a:bodyPr/>
          <a:lstStyle/>
          <a:p>
            <a:r>
              <a:rPr lang="en-GB" dirty="0"/>
              <a:t>React ES6 Classes</a:t>
            </a:r>
          </a:p>
        </p:txBody>
      </p:sp>
      <p:sp>
        <p:nvSpPr>
          <p:cNvPr id="3" name="Content Placeholder 2">
            <a:extLst>
              <a:ext uri="{FF2B5EF4-FFF2-40B4-BE49-F238E27FC236}">
                <a16:creationId xmlns:a16="http://schemas.microsoft.com/office/drawing/2014/main" id="{33ACE139-A5DF-4253-868F-527B3AF6B73D}"/>
              </a:ext>
            </a:extLst>
          </p:cNvPr>
          <p:cNvSpPr>
            <a:spLocks noGrp="1"/>
          </p:cNvSpPr>
          <p:nvPr>
            <p:ph idx="1"/>
          </p:nvPr>
        </p:nvSpPr>
        <p:spPr/>
        <p:txBody>
          <a:bodyPr>
            <a:normAutofit/>
          </a:bodyPr>
          <a:lstStyle/>
          <a:p>
            <a:pPr algn="just"/>
            <a:r>
              <a:rPr lang="en-US" dirty="0"/>
              <a:t>Classes are an essential part of </a:t>
            </a:r>
            <a:r>
              <a:rPr lang="en-US" dirty="0">
                <a:solidFill>
                  <a:srgbClr val="FF0000"/>
                </a:solidFill>
              </a:rPr>
              <a:t>object-oriented programming (OOP). </a:t>
            </a:r>
            <a:r>
              <a:rPr lang="en-US" dirty="0"/>
              <a:t>Classes are used to define the blueprint for real-world object modeling and organize the code into reusable and logical parts.</a:t>
            </a:r>
          </a:p>
          <a:p>
            <a:pPr algn="just"/>
            <a:r>
              <a:rPr lang="en-US" dirty="0">
                <a:solidFill>
                  <a:srgbClr val="FF0000"/>
                </a:solidFill>
              </a:rPr>
              <a:t>Before ES6, it was </a:t>
            </a:r>
            <a:r>
              <a:rPr lang="en-US" dirty="0"/>
              <a:t>hard to create a class in JavaScript. But in ES6, we can create the class by using the class keyword. We can include classes in our code either by class expression or by using a class declaration.</a:t>
            </a:r>
            <a:endParaRPr lang="en-GB" dirty="0"/>
          </a:p>
        </p:txBody>
      </p:sp>
      <p:pic>
        <p:nvPicPr>
          <p:cNvPr id="5" name="Picture 2" descr="Challenges Monitoring ReactJS Applications - Dotcom-Monitor Web Performance  Blog">
            <a:extLst>
              <a:ext uri="{FF2B5EF4-FFF2-40B4-BE49-F238E27FC236}">
                <a16:creationId xmlns:a16="http://schemas.microsoft.com/office/drawing/2014/main" id="{3F33EF8B-D7E0-4B64-8FA8-2FD398C2B5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6562" y="0"/>
            <a:ext cx="1497438" cy="104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234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40186-160A-4D99-B62A-74E57963A62D}"/>
              </a:ext>
            </a:extLst>
          </p:cNvPr>
          <p:cNvSpPr>
            <a:spLocks noGrp="1"/>
          </p:cNvSpPr>
          <p:nvPr>
            <p:ph type="title"/>
          </p:nvPr>
        </p:nvSpPr>
        <p:spPr/>
        <p:txBody>
          <a:bodyPr/>
          <a:lstStyle/>
          <a:p>
            <a:r>
              <a:rPr lang="en-GB" dirty="0"/>
              <a:t>React ES6 Classes</a:t>
            </a:r>
          </a:p>
        </p:txBody>
      </p:sp>
      <p:sp>
        <p:nvSpPr>
          <p:cNvPr id="3" name="Content Placeholder 2">
            <a:extLst>
              <a:ext uri="{FF2B5EF4-FFF2-40B4-BE49-F238E27FC236}">
                <a16:creationId xmlns:a16="http://schemas.microsoft.com/office/drawing/2014/main" id="{925048C3-0D17-4A0F-94BF-0077CA30EBB6}"/>
              </a:ext>
            </a:extLst>
          </p:cNvPr>
          <p:cNvSpPr>
            <a:spLocks noGrp="1"/>
          </p:cNvSpPr>
          <p:nvPr>
            <p:ph idx="1"/>
          </p:nvPr>
        </p:nvSpPr>
        <p:spPr/>
        <p:txBody>
          <a:bodyPr/>
          <a:lstStyle/>
          <a:p>
            <a:pPr algn="just"/>
            <a:r>
              <a:rPr lang="en-US" dirty="0"/>
              <a:t>A class is a type of function, but instead of using the keyword function to initiate it, we use the keyword class, and the properties are assigned inside a </a:t>
            </a:r>
            <a:r>
              <a:rPr lang="en-US" dirty="0">
                <a:solidFill>
                  <a:srgbClr val="FF0000"/>
                </a:solidFill>
              </a:rPr>
              <a:t>constructor() method.</a:t>
            </a:r>
          </a:p>
          <a:p>
            <a:endParaRPr lang="en-US" dirty="0"/>
          </a:p>
          <a:p>
            <a:endParaRPr lang="en-GB" dirty="0"/>
          </a:p>
        </p:txBody>
      </p:sp>
      <p:pic>
        <p:nvPicPr>
          <p:cNvPr id="5" name="Picture 2" descr="Challenges Monitoring ReactJS Applications - Dotcom-Monitor Web Performance  Blog">
            <a:extLst>
              <a:ext uri="{FF2B5EF4-FFF2-40B4-BE49-F238E27FC236}">
                <a16:creationId xmlns:a16="http://schemas.microsoft.com/office/drawing/2014/main" id="{14B262E1-6D1E-4762-A2F3-E009BD2FA0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6562" y="0"/>
            <a:ext cx="1497438" cy="104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9901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7D8B1-D0C5-43C0-9247-1DEDFF582EE3}"/>
              </a:ext>
            </a:extLst>
          </p:cNvPr>
          <p:cNvSpPr>
            <a:spLocks noGrp="1"/>
          </p:cNvSpPr>
          <p:nvPr>
            <p:ph type="title"/>
          </p:nvPr>
        </p:nvSpPr>
        <p:spPr/>
        <p:txBody>
          <a:bodyPr>
            <a:normAutofit fontScale="90000"/>
          </a:bodyPr>
          <a:lstStyle/>
          <a:p>
            <a:br>
              <a:rPr lang="en-GB" dirty="0"/>
            </a:br>
            <a:r>
              <a:rPr lang="en-GB" dirty="0"/>
              <a:t>Example</a:t>
            </a:r>
            <a:br>
              <a:rPr lang="en-GB" dirty="0"/>
            </a:br>
            <a:endParaRPr lang="en-GB" dirty="0"/>
          </a:p>
        </p:txBody>
      </p:sp>
      <p:pic>
        <p:nvPicPr>
          <p:cNvPr id="6" name="Picture 2" descr="Challenges Monitoring ReactJS Applications - Dotcom-Monitor Web Performance  Blog">
            <a:extLst>
              <a:ext uri="{FF2B5EF4-FFF2-40B4-BE49-F238E27FC236}">
                <a16:creationId xmlns:a16="http://schemas.microsoft.com/office/drawing/2014/main" id="{18C4B3D9-6699-4A9D-82BB-92EE356C94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6562" y="0"/>
            <a:ext cx="1497438" cy="10414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F85952C-B5DE-49D2-957B-3DA960A54CB5}"/>
              </a:ext>
            </a:extLst>
          </p:cNvPr>
          <p:cNvSpPr/>
          <p:nvPr/>
        </p:nvSpPr>
        <p:spPr>
          <a:xfrm>
            <a:off x="1926236" y="1400330"/>
            <a:ext cx="5291529" cy="5210331"/>
          </a:xfrm>
          <a:prstGeom prst="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E43FC5A1-8228-46B6-9009-B1E8B6E8DE67}"/>
              </a:ext>
            </a:extLst>
          </p:cNvPr>
          <p:cNvSpPr>
            <a:spLocks noGrp="1"/>
          </p:cNvSpPr>
          <p:nvPr>
            <p:ph idx="1"/>
          </p:nvPr>
        </p:nvSpPr>
        <p:spPr>
          <a:xfrm>
            <a:off x="2248525" y="1400330"/>
            <a:ext cx="4646951" cy="5210331"/>
          </a:xfrm>
        </p:spPr>
        <p:txBody>
          <a:bodyPr>
            <a:normAutofit/>
          </a:bodyPr>
          <a:lstStyle/>
          <a:p>
            <a:pPr marL="0" indent="0">
              <a:buNone/>
            </a:pPr>
            <a:r>
              <a:rPr lang="en-US" dirty="0"/>
              <a:t>A simple class constructor:</a:t>
            </a:r>
          </a:p>
          <a:p>
            <a:pPr marL="0" indent="0">
              <a:buNone/>
            </a:pPr>
            <a:r>
              <a:rPr lang="en-US" dirty="0"/>
              <a:t>class </a:t>
            </a:r>
            <a:r>
              <a:rPr lang="en-US" dirty="0">
                <a:solidFill>
                  <a:srgbClr val="FF0000"/>
                </a:solidFill>
              </a:rPr>
              <a:t>Car </a:t>
            </a:r>
          </a:p>
          <a:p>
            <a:pPr marL="0" indent="0">
              <a:buNone/>
            </a:pPr>
            <a:r>
              <a:rPr lang="en-US" dirty="0"/>
              <a:t>{</a:t>
            </a:r>
          </a:p>
          <a:p>
            <a:pPr marL="0" indent="0">
              <a:buNone/>
            </a:pPr>
            <a:r>
              <a:rPr lang="en-US" dirty="0"/>
              <a:t>  constructor(name) {</a:t>
            </a:r>
          </a:p>
          <a:p>
            <a:pPr marL="0" indent="0">
              <a:buNone/>
            </a:pPr>
            <a:r>
              <a:rPr lang="en-US" dirty="0"/>
              <a:t>    </a:t>
            </a:r>
            <a:r>
              <a:rPr lang="en-US" dirty="0" err="1"/>
              <a:t>this.brand</a:t>
            </a:r>
            <a:r>
              <a:rPr lang="en-US" dirty="0"/>
              <a:t> = name;</a:t>
            </a:r>
          </a:p>
          <a:p>
            <a:pPr marL="0" indent="0">
              <a:buNone/>
            </a:pPr>
            <a:r>
              <a:rPr lang="en-US" dirty="0"/>
              <a:t>  }</a:t>
            </a:r>
          </a:p>
          <a:p>
            <a:pPr marL="0" indent="0">
              <a:buNone/>
            </a:pPr>
            <a:r>
              <a:rPr lang="en-US" dirty="0"/>
              <a:t>}</a:t>
            </a:r>
            <a:endParaRPr lang="en-GB" dirty="0"/>
          </a:p>
        </p:txBody>
      </p:sp>
    </p:spTree>
    <p:extLst>
      <p:ext uri="{BB962C8B-B14F-4D97-AF65-F5344CB8AC3E}">
        <p14:creationId xmlns:p14="http://schemas.microsoft.com/office/powerpoint/2010/main" val="1537160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0AD7F-4BD1-4BC0-8213-D0B950F405F5}"/>
              </a:ext>
            </a:extLst>
          </p:cNvPr>
          <p:cNvSpPr>
            <a:spLocks noGrp="1"/>
          </p:cNvSpPr>
          <p:nvPr>
            <p:ph type="title"/>
          </p:nvPr>
        </p:nvSpPr>
        <p:spPr/>
        <p:txBody>
          <a:bodyPr/>
          <a:lstStyle/>
          <a:p>
            <a:r>
              <a:rPr lang="en-GB" dirty="0"/>
              <a:t>Create an object</a:t>
            </a:r>
          </a:p>
        </p:txBody>
      </p:sp>
      <p:sp>
        <p:nvSpPr>
          <p:cNvPr id="3" name="Content Placeholder 2">
            <a:extLst>
              <a:ext uri="{FF2B5EF4-FFF2-40B4-BE49-F238E27FC236}">
                <a16:creationId xmlns:a16="http://schemas.microsoft.com/office/drawing/2014/main" id="{22FF6C8C-E35A-4A73-935B-AB087F58DD80}"/>
              </a:ext>
            </a:extLst>
          </p:cNvPr>
          <p:cNvSpPr>
            <a:spLocks noGrp="1"/>
          </p:cNvSpPr>
          <p:nvPr>
            <p:ph idx="1"/>
          </p:nvPr>
        </p:nvSpPr>
        <p:spPr>
          <a:xfrm>
            <a:off x="361950" y="1295401"/>
            <a:ext cx="8582025" cy="728272"/>
          </a:xfrm>
        </p:spPr>
        <p:txBody>
          <a:bodyPr>
            <a:normAutofit/>
          </a:bodyPr>
          <a:lstStyle/>
          <a:p>
            <a:pPr marL="0" indent="0">
              <a:buNone/>
            </a:pPr>
            <a:r>
              <a:rPr lang="en-US" dirty="0"/>
              <a:t>Create an object called "</a:t>
            </a:r>
            <a:r>
              <a:rPr lang="en-US" dirty="0" err="1"/>
              <a:t>mycar</a:t>
            </a:r>
            <a:r>
              <a:rPr lang="en-US" dirty="0"/>
              <a:t>" based on the Car class:</a:t>
            </a:r>
          </a:p>
        </p:txBody>
      </p:sp>
      <p:pic>
        <p:nvPicPr>
          <p:cNvPr id="5" name="Picture 2" descr="Challenges Monitoring ReactJS Applications - Dotcom-Monitor Web Performance  Blog">
            <a:extLst>
              <a:ext uri="{FF2B5EF4-FFF2-40B4-BE49-F238E27FC236}">
                <a16:creationId xmlns:a16="http://schemas.microsoft.com/office/drawing/2014/main" id="{15883081-5FDF-45C2-AA53-70916C89CB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6562" y="0"/>
            <a:ext cx="1497438" cy="10414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8CB37270-6F9F-4D14-BA8D-85C54362A316}"/>
              </a:ext>
            </a:extLst>
          </p:cNvPr>
          <p:cNvSpPr/>
          <p:nvPr/>
        </p:nvSpPr>
        <p:spPr>
          <a:xfrm>
            <a:off x="1215754" y="2284273"/>
            <a:ext cx="6712492" cy="4157618"/>
          </a:xfrm>
          <a:prstGeom prst="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BF0E1E52-72FA-4A97-9F50-A1563DD755A8}"/>
              </a:ext>
            </a:extLst>
          </p:cNvPr>
          <p:cNvSpPr txBox="1"/>
          <p:nvPr/>
        </p:nvSpPr>
        <p:spPr>
          <a:xfrm>
            <a:off x="1765738" y="2573316"/>
            <a:ext cx="5612524" cy="3341236"/>
          </a:xfrm>
          <a:prstGeom prst="rect">
            <a:avLst/>
          </a:prstGeom>
          <a:noFill/>
        </p:spPr>
        <p:txBody>
          <a:bodyPr wrap="square">
            <a:spAutoFit/>
          </a:bodyPr>
          <a:lstStyle/>
          <a:p>
            <a:pPr>
              <a:lnSpc>
                <a:spcPct val="150000"/>
              </a:lnSpc>
            </a:pPr>
            <a:r>
              <a:rPr lang="en-US" sz="2400" dirty="0"/>
              <a:t>class </a:t>
            </a:r>
            <a:r>
              <a:rPr lang="en-US" sz="2400" dirty="0">
                <a:solidFill>
                  <a:srgbClr val="FF0000"/>
                </a:solidFill>
              </a:rPr>
              <a:t>Car</a:t>
            </a:r>
            <a:r>
              <a:rPr lang="en-US" sz="2400" dirty="0"/>
              <a:t> {</a:t>
            </a:r>
          </a:p>
          <a:p>
            <a:pPr>
              <a:lnSpc>
                <a:spcPct val="150000"/>
              </a:lnSpc>
            </a:pPr>
            <a:r>
              <a:rPr lang="en-US" sz="2400" dirty="0"/>
              <a:t>  constructor(name) {</a:t>
            </a:r>
          </a:p>
          <a:p>
            <a:pPr>
              <a:lnSpc>
                <a:spcPct val="150000"/>
              </a:lnSpc>
            </a:pPr>
            <a:r>
              <a:rPr lang="en-US" sz="2400" dirty="0"/>
              <a:t>    </a:t>
            </a:r>
            <a:r>
              <a:rPr lang="en-US" sz="2400" dirty="0" err="1"/>
              <a:t>this.brand</a:t>
            </a:r>
            <a:r>
              <a:rPr lang="en-US" sz="2400" dirty="0"/>
              <a:t> = name;</a:t>
            </a:r>
          </a:p>
          <a:p>
            <a:pPr>
              <a:lnSpc>
                <a:spcPct val="150000"/>
              </a:lnSpc>
            </a:pPr>
            <a:r>
              <a:rPr lang="en-US" sz="2400" dirty="0"/>
              <a:t>  }</a:t>
            </a:r>
          </a:p>
          <a:p>
            <a:pPr>
              <a:lnSpc>
                <a:spcPct val="150000"/>
              </a:lnSpc>
            </a:pPr>
            <a:r>
              <a:rPr lang="en-US" sz="2400" dirty="0"/>
              <a:t>}</a:t>
            </a:r>
          </a:p>
          <a:p>
            <a:pPr>
              <a:lnSpc>
                <a:spcPct val="150000"/>
              </a:lnSpc>
            </a:pPr>
            <a:r>
              <a:rPr lang="en-US" sz="2400" dirty="0"/>
              <a:t>const </a:t>
            </a:r>
            <a:r>
              <a:rPr lang="en-US" sz="2400" dirty="0" err="1">
                <a:solidFill>
                  <a:srgbClr val="FF0000"/>
                </a:solidFill>
              </a:rPr>
              <a:t>mycar</a:t>
            </a:r>
            <a:r>
              <a:rPr lang="en-US" sz="2400" dirty="0"/>
              <a:t> = new Car("Ford");</a:t>
            </a:r>
            <a:endParaRPr lang="en-GB" sz="2400" dirty="0"/>
          </a:p>
        </p:txBody>
      </p:sp>
    </p:spTree>
    <p:extLst>
      <p:ext uri="{BB962C8B-B14F-4D97-AF65-F5344CB8AC3E}">
        <p14:creationId xmlns:p14="http://schemas.microsoft.com/office/powerpoint/2010/main" val="3839659567"/>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Bahnschrift SemiBold"/>
        <a:ea typeface=""/>
        <a:cs typeface=""/>
      </a:majorFont>
      <a:minorFont>
        <a:latin typeface="Bahnschrif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698</TotalTime>
  <Words>1872</Words>
  <Application>Microsoft Office PowerPoint</Application>
  <PresentationFormat>On-screen Show (4:3)</PresentationFormat>
  <Paragraphs>188</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Bahnschrift</vt:lpstr>
      <vt:lpstr>Bahnschrift SemiBold</vt:lpstr>
      <vt:lpstr>1_Office Theme</vt:lpstr>
      <vt:lpstr>PowerPoint Presentation</vt:lpstr>
      <vt:lpstr>PowerPoint Presentation</vt:lpstr>
      <vt:lpstr>What is ES6?</vt:lpstr>
      <vt:lpstr>What is ES6?</vt:lpstr>
      <vt:lpstr>What is ES6?</vt:lpstr>
      <vt:lpstr>React ES6 Classes</vt:lpstr>
      <vt:lpstr>React ES6 Classes</vt:lpstr>
      <vt:lpstr> Example </vt:lpstr>
      <vt:lpstr>Create an object</vt:lpstr>
      <vt:lpstr>Arrow functions </vt:lpstr>
      <vt:lpstr>React ES6 Arrow Functions</vt:lpstr>
      <vt:lpstr>With Arrow Function:</vt:lpstr>
      <vt:lpstr>Arrow Function With Parameters:</vt:lpstr>
      <vt:lpstr>Advantages of Arrow Function</vt:lpstr>
      <vt:lpstr>What About this?</vt:lpstr>
      <vt:lpstr>React ES6 Variables</vt:lpstr>
      <vt:lpstr>var has a function scope, not a block scope.</vt:lpstr>
      <vt:lpstr>let</vt:lpstr>
      <vt:lpstr>const</vt:lpstr>
      <vt:lpstr>The keyword const is a bit misleading.</vt:lpstr>
      <vt:lpstr>The keyword const is a bit misleading.</vt:lpstr>
      <vt:lpstr>React ES6 Array Methods</vt:lpstr>
      <vt:lpstr>Example</vt:lpstr>
      <vt:lpstr>React ES6 Modules</vt:lpstr>
      <vt:lpstr>Export</vt:lpstr>
      <vt:lpstr>Export</vt:lpstr>
      <vt:lpstr>Export</vt:lpstr>
      <vt:lpstr>Named Exports</vt:lpstr>
      <vt:lpstr>In-line individually:</vt:lpstr>
      <vt:lpstr>All at once at the bottom:</vt:lpstr>
      <vt:lpstr>Import</vt:lpstr>
      <vt:lpstr>Import from named exports</vt:lpstr>
      <vt:lpstr>Import from default exports</vt:lpstr>
      <vt:lpstr>React ES6 Ternary Operator</vt:lpstr>
      <vt:lpstr> Before: </vt:lpstr>
      <vt:lpstr> Vs Code Extension </vt:lpstr>
      <vt:lpstr>ADVANTAGES OF REACTJS</vt:lpstr>
      <vt:lpstr>ADVANTAGES OF REACTJS</vt:lpstr>
      <vt:lpstr>Provides Reusable Components</vt:lpstr>
      <vt:lpstr>Components Support</vt:lpstr>
      <vt:lpstr>SEO-friendly</vt:lpstr>
      <vt:lpstr>SOME ADDITIONAL ADVANTAGES OF REACTJS:</vt:lpstr>
      <vt:lpstr>Practical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Sonu Singh Rajpoot</dc:creator>
  <cp:lastModifiedBy>AMRITPAL SAINI</cp:lastModifiedBy>
  <cp:revision>59</cp:revision>
  <dcterms:created xsi:type="dcterms:W3CDTF">2020-12-18T18:59:12Z</dcterms:created>
  <dcterms:modified xsi:type="dcterms:W3CDTF">2022-03-04T07:02:33Z</dcterms:modified>
</cp:coreProperties>
</file>