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j++thCEv93jGovHY8pyDs0emEQ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HTML: Creates the DOM</a:t>
            </a:r>
            <a:endParaRPr/>
          </a:p>
          <a:p>
            <a:pPr indent="0" lvl="0" marL="0" rtl="0" algn="l">
              <a:spcBef>
                <a:spcPts val="0"/>
              </a:spcBef>
              <a:spcAft>
                <a:spcPts val="0"/>
              </a:spcAft>
              <a:buNone/>
            </a:pPr>
            <a:r>
              <a:rPr lang="en-US"/>
              <a:t>CSS: Decorates the DOM</a:t>
            </a:r>
            <a:endParaRPr/>
          </a:p>
          <a:p>
            <a:pPr indent="0" lvl="0" marL="0" rtl="0" algn="l">
              <a:spcBef>
                <a:spcPts val="0"/>
              </a:spcBef>
              <a:spcAft>
                <a:spcPts val="0"/>
              </a:spcAft>
              <a:buNone/>
            </a:pPr>
            <a:r>
              <a:rPr lang="en-US"/>
              <a:t>JavaScript: Modifies the DOM Dynamically</a:t>
            </a:r>
            <a:endParaRPr/>
          </a:p>
          <a:p>
            <a:pPr indent="0" lvl="0" marL="0" rtl="0" algn="l">
              <a:spcBef>
                <a:spcPts val="0"/>
              </a:spcBef>
              <a:spcAft>
                <a:spcPts val="0"/>
              </a:spcAft>
              <a:buNone/>
            </a:pPr>
            <a:r>
              <a:rPr lang="en-US"/>
              <a:t>Back End Language: (PHP, Python, Ruby, F#): Generates the DOM on the fly</a:t>
            </a:r>
            <a:endParaRPr/>
          </a:p>
        </p:txBody>
      </p:sp>
      <p:sp>
        <p:nvSpPr>
          <p:cNvPr id="225" name="Google Shape;225;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a:solidFill>
                  <a:schemeClr val="dk1"/>
                </a:solidFill>
                <a:latin typeface="Times New Roman"/>
                <a:ea typeface="Times New Roman"/>
                <a:cs typeface="Times New Roman"/>
                <a:sym typeface="Times New Roman"/>
              </a:rPr>
              <a:t>Availability:</a:t>
            </a:r>
            <a:r>
              <a:rPr b="0" i="0" lang="en-US" sz="1200">
                <a:solidFill>
                  <a:schemeClr val="dk1"/>
                </a:solidFill>
                <a:latin typeface="Times New Roman"/>
                <a:ea typeface="Times New Roman"/>
                <a:cs typeface="Times New Roman"/>
                <a:sym typeface="Times New Roman"/>
              </a:rPr>
              <a:t> The uptime of a website is absolutely critical to the reputation and functionality of many companies. For some of the larger online retail sites, being unavailable for even minutes can result in thousands or millions of dollars in lost revenue, so designing their systems to be constantly available and resilient to failure is both a fundamental business and a technology requirement. High availability in distributed systems requires the careful consideration of redundancy for key components, rapid recovery in the event of partial system failures, and graceful degradation when problems occur.</a:t>
            </a:r>
            <a:endParaRPr/>
          </a:p>
          <a:p>
            <a:pPr indent="0" lvl="0" marL="0" rtl="0" algn="l">
              <a:spcBef>
                <a:spcPts val="0"/>
              </a:spcBef>
              <a:spcAft>
                <a:spcPts val="0"/>
              </a:spcAft>
              <a:buNone/>
            </a:pPr>
            <a:r>
              <a:rPr b="1" i="0" lang="en-US" sz="1200">
                <a:solidFill>
                  <a:schemeClr val="dk1"/>
                </a:solidFill>
                <a:latin typeface="Times New Roman"/>
                <a:ea typeface="Times New Roman"/>
                <a:cs typeface="Times New Roman"/>
                <a:sym typeface="Times New Roman"/>
              </a:rPr>
              <a:t>Performance:</a:t>
            </a:r>
            <a:r>
              <a:rPr b="0" i="0" lang="en-US" sz="1200">
                <a:solidFill>
                  <a:schemeClr val="dk1"/>
                </a:solidFill>
                <a:latin typeface="Times New Roman"/>
                <a:ea typeface="Times New Roman"/>
                <a:cs typeface="Times New Roman"/>
                <a:sym typeface="Times New Roman"/>
              </a:rPr>
              <a:t> Website performance has become an important consideration for most sites. The speed of a website affects usage and user satisfaction, as well as search engine rankings, a factor that directly correlates to revenue and retention. As a result, creating a system that is optimized for fast responses and low latency is key.</a:t>
            </a:r>
            <a:endParaRPr/>
          </a:p>
          <a:p>
            <a:pPr indent="0" lvl="0" marL="0" rtl="0" algn="l">
              <a:spcBef>
                <a:spcPts val="0"/>
              </a:spcBef>
              <a:spcAft>
                <a:spcPts val="0"/>
              </a:spcAft>
              <a:buNone/>
            </a:pPr>
            <a:r>
              <a:rPr b="1" i="0" lang="en-US" sz="1200">
                <a:solidFill>
                  <a:schemeClr val="dk1"/>
                </a:solidFill>
                <a:latin typeface="Times New Roman"/>
                <a:ea typeface="Times New Roman"/>
                <a:cs typeface="Times New Roman"/>
                <a:sym typeface="Times New Roman"/>
              </a:rPr>
              <a:t>Reliability:</a:t>
            </a:r>
            <a:r>
              <a:rPr b="0" i="0" lang="en-US" sz="1200">
                <a:solidFill>
                  <a:schemeClr val="dk1"/>
                </a:solidFill>
                <a:latin typeface="Times New Roman"/>
                <a:ea typeface="Times New Roman"/>
                <a:cs typeface="Times New Roman"/>
                <a:sym typeface="Times New Roman"/>
              </a:rPr>
              <a:t> A system needs to be reliable, such that a request for data will consistently return the same data. In the event the data changes or is updated, then that same request should return the new data. Users need to know that if something is written to the system, or stored, it will persist and can be relied on to be in place for future retrieval.</a:t>
            </a:r>
            <a:endParaRPr/>
          </a:p>
          <a:p>
            <a:pPr indent="0" lvl="0" marL="0" rtl="0" algn="l">
              <a:spcBef>
                <a:spcPts val="0"/>
              </a:spcBef>
              <a:spcAft>
                <a:spcPts val="0"/>
              </a:spcAft>
              <a:buNone/>
            </a:pPr>
            <a:r>
              <a:rPr b="1" i="0" lang="en-US" sz="1200">
                <a:solidFill>
                  <a:schemeClr val="dk1"/>
                </a:solidFill>
                <a:latin typeface="Times New Roman"/>
                <a:ea typeface="Times New Roman"/>
                <a:cs typeface="Times New Roman"/>
                <a:sym typeface="Times New Roman"/>
              </a:rPr>
              <a:t>Scalability:</a:t>
            </a:r>
            <a:r>
              <a:rPr b="0" i="0" lang="en-US" sz="1200">
                <a:solidFill>
                  <a:schemeClr val="dk1"/>
                </a:solidFill>
                <a:latin typeface="Times New Roman"/>
                <a:ea typeface="Times New Roman"/>
                <a:cs typeface="Times New Roman"/>
                <a:sym typeface="Times New Roman"/>
              </a:rPr>
              <a:t> When it comes to any large distributed system, size is just one aspect of scale that needs to be considered. Just as important is the effort required to increase capacity to handle greater amounts of load, commonly referred to as the scalability of the system. Scalability can refer to many different parameters of the system: how much additional traffic can it handle, how easy is it to add more storage capacity, or even how many more transactions can be processed.</a:t>
            </a:r>
            <a:endParaRPr/>
          </a:p>
          <a:p>
            <a:pPr indent="0" lvl="0" marL="0" rtl="0" algn="l">
              <a:spcBef>
                <a:spcPts val="0"/>
              </a:spcBef>
              <a:spcAft>
                <a:spcPts val="0"/>
              </a:spcAft>
              <a:buNone/>
            </a:pPr>
            <a:r>
              <a:rPr b="1" i="0" lang="en-US" sz="1200">
                <a:solidFill>
                  <a:schemeClr val="dk1"/>
                </a:solidFill>
                <a:latin typeface="Times New Roman"/>
                <a:ea typeface="Times New Roman"/>
                <a:cs typeface="Times New Roman"/>
                <a:sym typeface="Times New Roman"/>
              </a:rPr>
              <a:t>Manageability:</a:t>
            </a:r>
            <a:r>
              <a:rPr b="0" i="0" lang="en-US" sz="1200">
                <a:solidFill>
                  <a:schemeClr val="dk1"/>
                </a:solidFill>
                <a:latin typeface="Times New Roman"/>
                <a:ea typeface="Times New Roman"/>
                <a:cs typeface="Times New Roman"/>
                <a:sym typeface="Times New Roman"/>
              </a:rPr>
              <a:t> Designing a system that is easy to operate is another important consideration. The manageability of the system equates to the scalability of operations: maintenance and updates. Things to consider for manageability are the ease of diagnosing and understanding problems when they occur, ease of making updates or modifications, and how simple the system is to operate. (I.e., does it routinely operate without failure or exceptions?)</a:t>
            </a:r>
            <a:endParaRPr/>
          </a:p>
          <a:p>
            <a:pPr indent="0" lvl="0" marL="0" rtl="0" algn="l">
              <a:spcBef>
                <a:spcPts val="0"/>
              </a:spcBef>
              <a:spcAft>
                <a:spcPts val="0"/>
              </a:spcAft>
              <a:buNone/>
            </a:pPr>
            <a:r>
              <a:rPr b="1" i="0" lang="en-US" sz="1200">
                <a:solidFill>
                  <a:schemeClr val="dk1"/>
                </a:solidFill>
                <a:latin typeface="Times New Roman"/>
                <a:ea typeface="Times New Roman"/>
                <a:cs typeface="Times New Roman"/>
                <a:sym typeface="Times New Roman"/>
              </a:rPr>
              <a:t>Cost:</a:t>
            </a:r>
            <a:r>
              <a:rPr b="0" i="0" lang="en-US" sz="1200">
                <a:solidFill>
                  <a:schemeClr val="dk1"/>
                </a:solidFill>
                <a:latin typeface="Times New Roman"/>
                <a:ea typeface="Times New Roman"/>
                <a:cs typeface="Times New Roman"/>
                <a:sym typeface="Times New Roman"/>
              </a:rPr>
              <a:t> Cost is an important factor. This obviously can include hardware and software costs, but it is also important to consider other facets needed to deploy and maintain the system. The amount of developer time the system takes to build, the amount of operational effort required to run the system, and even the amount of training required should all be considered. Cost is the total cost of ownership.</a:t>
            </a:r>
            <a:endParaRPr/>
          </a:p>
          <a:p>
            <a:pPr indent="0" lvl="0" marL="0" rtl="0" algn="l">
              <a:spcBef>
                <a:spcPts val="0"/>
              </a:spcBef>
              <a:spcAft>
                <a:spcPts val="0"/>
              </a:spcAft>
              <a:buNone/>
            </a:pPr>
            <a:r>
              <a:t/>
            </a:r>
            <a:endParaRPr/>
          </a:p>
        </p:txBody>
      </p:sp>
      <p:sp>
        <p:nvSpPr>
          <p:cNvPr id="112" name="Google Shape;11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FAFAFC"/>
        </a:solidFill>
      </p:bgPr>
    </p:bg>
    <p:spTree>
      <p:nvGrpSpPr>
        <p:cNvPr id="15" name="Shape 15"/>
        <p:cNvGrpSpPr/>
        <p:nvPr/>
      </p:nvGrpSpPr>
      <p:grpSpPr>
        <a:xfrm>
          <a:off x="0" y="0"/>
          <a:ext cx="0" cy="0"/>
          <a:chOff x="0" y="0"/>
          <a:chExt cx="0" cy="0"/>
        </a:xfrm>
      </p:grpSpPr>
      <p:pic>
        <p:nvPicPr>
          <p:cNvPr descr="Why is Web Technology Important? - Eternal Organizer" id="16" name="Google Shape;16;p38"/>
          <p:cNvPicPr preferRelativeResize="0"/>
          <p:nvPr/>
        </p:nvPicPr>
        <p:blipFill rotWithShape="1">
          <a:blip r:embed="rId2">
            <a:alphaModFix/>
          </a:blip>
          <a:srcRect b="0" l="0" r="0" t="0"/>
          <a:stretch/>
        </p:blipFill>
        <p:spPr>
          <a:xfrm>
            <a:off x="0" y="0"/>
            <a:ext cx="9157750" cy="6858000"/>
          </a:xfrm>
          <a:prstGeom prst="rect">
            <a:avLst/>
          </a:prstGeom>
          <a:noFill/>
          <a:ln>
            <a:noFill/>
          </a:ln>
        </p:spPr>
      </p:pic>
      <p:sp>
        <p:nvSpPr>
          <p:cNvPr id="17" name="Google Shape;17;p38"/>
          <p:cNvSpPr/>
          <p:nvPr/>
        </p:nvSpPr>
        <p:spPr>
          <a:xfrm>
            <a:off x="-6688" y="0"/>
            <a:ext cx="9144000" cy="6858000"/>
          </a:xfrm>
          <a:prstGeom prst="rect">
            <a:avLst/>
          </a:prstGeom>
          <a:gradFill>
            <a:gsLst>
              <a:gs pos="0">
                <a:srgbClr val="3A6FCD">
                  <a:alpha val="15686"/>
                </a:srgbClr>
              </a:gs>
              <a:gs pos="54000">
                <a:srgbClr val="ED7D31">
                  <a:alpha val="20784"/>
                </a:srgbClr>
              </a:gs>
              <a:gs pos="96000">
                <a:srgbClr val="DBDBDB"/>
              </a:gs>
              <a:gs pos="100000">
                <a:srgbClr val="DBDBD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38"/>
          <p:cNvSpPr/>
          <p:nvPr/>
        </p:nvSpPr>
        <p:spPr>
          <a:xfrm rot="10800000">
            <a:off x="1175712" y="6183220"/>
            <a:ext cx="2916000"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38"/>
          <p:cNvSpPr txBox="1"/>
          <p:nvPr/>
        </p:nvSpPr>
        <p:spPr>
          <a:xfrm>
            <a:off x="1014186" y="6246925"/>
            <a:ext cx="3122496"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200" u="none" cap="none" strike="noStrike">
                <a:solidFill>
                  <a:srgbClr val="2A3249"/>
                </a:solidFill>
                <a:latin typeface="Arial"/>
                <a:ea typeface="Arial"/>
                <a:cs typeface="Arial"/>
                <a:sym typeface="Arial"/>
              </a:rPr>
              <a:t>Associate Professor</a:t>
            </a:r>
            <a:endParaRPr/>
          </a:p>
        </p:txBody>
      </p:sp>
      <p:sp>
        <p:nvSpPr>
          <p:cNvPr id="20" name="Google Shape;20;p38"/>
          <p:cNvSpPr/>
          <p:nvPr/>
        </p:nvSpPr>
        <p:spPr>
          <a:xfrm>
            <a:off x="0" y="1037060"/>
            <a:ext cx="3028950" cy="830997"/>
          </a:xfrm>
          <a:prstGeom prst="round1Rect">
            <a:avLst>
              <a:gd fmla="val 26743" name="adj"/>
            </a:avLst>
          </a:prstGeom>
          <a:solidFill>
            <a:schemeClr val="lt1"/>
          </a:solidFill>
          <a:ln cap="flat" cmpd="sng" w="38100">
            <a:solidFill>
              <a:srgbClr val="2A324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800" u="none" cap="none" strike="noStrike">
                <a:solidFill>
                  <a:srgbClr val="2A3249"/>
                </a:solidFill>
                <a:latin typeface="Arial"/>
                <a:ea typeface="Arial"/>
                <a:cs typeface="Arial"/>
                <a:sym typeface="Arial"/>
              </a:rPr>
              <a:t>ECAP472</a:t>
            </a:r>
            <a:endParaRPr/>
          </a:p>
        </p:txBody>
      </p:sp>
      <p:grpSp>
        <p:nvGrpSpPr>
          <p:cNvPr id="21" name="Google Shape;21;p38"/>
          <p:cNvGrpSpPr/>
          <p:nvPr/>
        </p:nvGrpSpPr>
        <p:grpSpPr>
          <a:xfrm>
            <a:off x="9542" y="1773019"/>
            <a:ext cx="5251703" cy="1446550"/>
            <a:chOff x="1109436" y="3091879"/>
            <a:chExt cx="4449031" cy="1446550"/>
          </a:xfrm>
        </p:grpSpPr>
        <p:sp>
          <p:nvSpPr>
            <p:cNvPr id="22" name="Google Shape;22;p38"/>
            <p:cNvSpPr/>
            <p:nvPr/>
          </p:nvSpPr>
          <p:spPr>
            <a:xfrm rot="5400000">
              <a:off x="2767547" y="1590638"/>
              <a:ext cx="1132809" cy="4449030"/>
            </a:xfrm>
            <a:prstGeom prst="round1Rect">
              <a:avLst>
                <a:gd fmla="val 28439" name="adj"/>
              </a:avLst>
            </a:prstGeom>
            <a:solidFill>
              <a:srgbClr val="2A3249"/>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38"/>
            <p:cNvSpPr txBox="1"/>
            <p:nvPr/>
          </p:nvSpPr>
          <p:spPr>
            <a:xfrm>
              <a:off x="1109436" y="3091879"/>
              <a:ext cx="4449031" cy="144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4400" u="none" cap="small" strike="noStrike">
                  <a:solidFill>
                    <a:schemeClr val="lt1"/>
                  </a:solidFill>
                  <a:latin typeface="Arial"/>
                  <a:ea typeface="Arial"/>
                  <a:cs typeface="Arial"/>
                  <a:sym typeface="Arial"/>
                </a:rPr>
                <a:t>Web Technologies</a:t>
              </a:r>
              <a:endParaRPr/>
            </a:p>
          </p:txBody>
        </p:sp>
      </p:grpSp>
      <p:grpSp>
        <p:nvGrpSpPr>
          <p:cNvPr id="24" name="Google Shape;24;p38"/>
          <p:cNvGrpSpPr/>
          <p:nvPr/>
        </p:nvGrpSpPr>
        <p:grpSpPr>
          <a:xfrm>
            <a:off x="195423" y="5604518"/>
            <a:ext cx="3947738" cy="546850"/>
            <a:chOff x="426720" y="4559594"/>
            <a:chExt cx="4084544" cy="546850"/>
          </a:xfrm>
        </p:grpSpPr>
        <p:sp>
          <p:nvSpPr>
            <p:cNvPr id="25" name="Google Shape;25;p38"/>
            <p:cNvSpPr/>
            <p:nvPr/>
          </p:nvSpPr>
          <p:spPr>
            <a:xfrm>
              <a:off x="426720" y="4566444"/>
              <a:ext cx="4084544"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38"/>
            <p:cNvSpPr txBox="1"/>
            <p:nvPr/>
          </p:nvSpPr>
          <p:spPr>
            <a:xfrm>
              <a:off x="426720" y="4559594"/>
              <a:ext cx="38744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Dr. Pritpal Singh</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mt="15000"/>
          </a:blip>
          <a:stretch>
            <a:fillRect/>
          </a:stretch>
        </a:blipFill>
      </p:bgPr>
    </p:bg>
    <p:spTree>
      <p:nvGrpSpPr>
        <p:cNvPr id="73" name="Shape 7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4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7" name="Google Shape;77;p4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4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5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50"/>
          <p:cNvSpPr/>
          <p:nvPr>
            <p:ph idx="2" type="pic"/>
          </p:nvPr>
        </p:nvSpPr>
        <p:spPr>
          <a:xfrm>
            <a:off x="3887391" y="987426"/>
            <a:ext cx="4629150" cy="4873625"/>
          </a:xfrm>
          <a:prstGeom prst="rect">
            <a:avLst/>
          </a:prstGeom>
          <a:noFill/>
          <a:ln>
            <a:noFill/>
          </a:ln>
        </p:spPr>
      </p:sp>
      <p:sp>
        <p:nvSpPr>
          <p:cNvPr id="84" name="Google Shape;84;p5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5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5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5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5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5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5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5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5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p:cSld name="Learning Outcome">
    <p:bg>
      <p:bgPr>
        <a:blipFill rotWithShape="1">
          <a:blip r:embed="rId2">
            <a:alphaModFix amt="15000"/>
          </a:blip>
          <a:tile algn="tl" flip="none" tx="0" sx="100000" ty="0" sy="100000"/>
        </a:blipFill>
      </p:bgPr>
    </p:bg>
    <p:spTree>
      <p:nvGrpSpPr>
        <p:cNvPr id="27" name="Shape 27"/>
        <p:cNvGrpSpPr/>
        <p:nvPr/>
      </p:nvGrpSpPr>
      <p:grpSpPr>
        <a:xfrm>
          <a:off x="0" y="0"/>
          <a:ext cx="0" cy="0"/>
          <a:chOff x="0" y="0"/>
          <a:chExt cx="0" cy="0"/>
        </a:xfrm>
      </p:grpSpPr>
      <p:sp>
        <p:nvSpPr>
          <p:cNvPr id="28" name="Google Shape;28;p39"/>
          <p:cNvSpPr/>
          <p:nvPr/>
        </p:nvSpPr>
        <p:spPr>
          <a:xfrm>
            <a:off x="0" y="0"/>
            <a:ext cx="9144000" cy="2171700"/>
          </a:xfrm>
          <a:prstGeom prst="rect">
            <a:avLst/>
          </a:prstGeom>
          <a:gradFill>
            <a:gsLst>
              <a:gs pos="0">
                <a:srgbClr val="9CC2E5"/>
              </a:gs>
              <a:gs pos="39000">
                <a:srgbClr val="174B8B"/>
              </a:gs>
              <a:gs pos="78000">
                <a:srgbClr val="002060"/>
              </a:gs>
              <a:gs pos="100000">
                <a:srgbClr val="002060"/>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 name="Google Shape;29;p39"/>
          <p:cNvSpPr txBox="1"/>
          <p:nvPr>
            <p:ph idx="1" type="body"/>
          </p:nvPr>
        </p:nvSpPr>
        <p:spPr>
          <a:xfrm>
            <a:off x="1200148" y="2886075"/>
            <a:ext cx="7315201" cy="381952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rgbClr val="002060"/>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Bullseye outline" id="30" name="Google Shape;30;p39"/>
          <p:cNvPicPr preferRelativeResize="0"/>
          <p:nvPr/>
        </p:nvPicPr>
        <p:blipFill rotWithShape="1">
          <a:blip r:embed="rId3">
            <a:alphaModFix/>
          </a:blip>
          <a:srcRect b="0" l="0" r="0" t="0"/>
          <a:stretch/>
        </p:blipFill>
        <p:spPr>
          <a:xfrm>
            <a:off x="6896412" y="38411"/>
            <a:ext cx="2094875" cy="2094875"/>
          </a:xfrm>
          <a:prstGeom prst="rect">
            <a:avLst/>
          </a:prstGeom>
          <a:noFill/>
          <a:ln>
            <a:noFill/>
          </a:ln>
          <a:effectLst>
            <a:outerShdw blurRad="50800" rotWithShape="0" algn="tl" dir="2700000" dist="38100">
              <a:srgbClr val="000000">
                <a:alpha val="40000"/>
              </a:srgbClr>
            </a:outerShdw>
          </a:effectLst>
        </p:spPr>
      </p:pic>
      <p:sp>
        <p:nvSpPr>
          <p:cNvPr id="31" name="Google Shape;31;p39"/>
          <p:cNvSpPr txBox="1"/>
          <p:nvPr/>
        </p:nvSpPr>
        <p:spPr>
          <a:xfrm>
            <a:off x="628650" y="2267277"/>
            <a:ext cx="7315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2060"/>
                </a:solidFill>
                <a:latin typeface="Arial"/>
                <a:ea typeface="Arial"/>
                <a:cs typeface="Arial"/>
                <a:sym typeface="Arial"/>
              </a:rPr>
              <a:t>After this lecture, you will be able to</a:t>
            </a:r>
            <a:endParaRPr/>
          </a:p>
        </p:txBody>
      </p:sp>
      <p:sp>
        <p:nvSpPr>
          <p:cNvPr id="32" name="Google Shape;32;p39"/>
          <p:cNvSpPr txBox="1"/>
          <p:nvPr/>
        </p:nvSpPr>
        <p:spPr>
          <a:xfrm>
            <a:off x="628650" y="317200"/>
            <a:ext cx="2800350" cy="15372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ABF1CF"/>
              </a:buClr>
              <a:buSzPts val="4400"/>
              <a:buFont typeface="Arial"/>
              <a:buNone/>
            </a:pPr>
            <a:r>
              <a:rPr lang="en-US" sz="4400">
                <a:solidFill>
                  <a:srgbClr val="ABF1CF"/>
                </a:solidFill>
                <a:latin typeface="Arial"/>
                <a:ea typeface="Arial"/>
                <a:cs typeface="Arial"/>
                <a:sym typeface="Arial"/>
              </a:rPr>
              <a:t>Learning Outcomes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rotWithShape="1">
          <a:blip r:embed="rId2">
            <a:alphaModFix amt="15000"/>
          </a:blip>
          <a:tile algn="tl" flip="none" tx="0" sx="100000" ty="0" sy="100000"/>
        </a:blipFill>
      </p:bgPr>
    </p:bg>
    <p:spTree>
      <p:nvGrpSpPr>
        <p:cNvPr id="33" name="Shape 33"/>
        <p:cNvGrpSpPr/>
        <p:nvPr/>
      </p:nvGrpSpPr>
      <p:grpSpPr>
        <a:xfrm>
          <a:off x="0" y="0"/>
          <a:ext cx="0" cy="0"/>
          <a:chOff x="0" y="0"/>
          <a:chExt cx="0" cy="0"/>
        </a:xfrm>
      </p:grpSpPr>
      <p:sp>
        <p:nvSpPr>
          <p:cNvPr id="34" name="Google Shape;34;p40"/>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 name="Google Shape;35;p4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1000"/>
              </a:spcBef>
              <a:spcAft>
                <a:spcPts val="0"/>
              </a:spcAft>
              <a:buClr>
                <a:srgbClr val="002060"/>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0"/>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bg>
      <p:bgPr>
        <a:gradFill>
          <a:gsLst>
            <a:gs pos="0">
              <a:srgbClr val="002060"/>
            </a:gs>
            <a:gs pos="31000">
              <a:srgbClr val="002060"/>
            </a:gs>
            <a:gs pos="56648">
              <a:srgbClr val="25467F"/>
            </a:gs>
            <a:gs pos="84000">
              <a:srgbClr val="284982"/>
            </a:gs>
            <a:gs pos="100000">
              <a:srgbClr val="4F72A3"/>
            </a:gs>
          </a:gsLst>
          <a:path path="circle">
            <a:fillToRect l="100%" t="100%"/>
          </a:path>
          <a:tileRect b="-100%" r="-100%"/>
        </a:gradFill>
      </p:bgPr>
    </p:bg>
    <p:spTree>
      <p:nvGrpSpPr>
        <p:cNvPr id="38" name="Shape 38"/>
        <p:cNvGrpSpPr/>
        <p:nvPr/>
      </p:nvGrpSpPr>
      <p:grpSpPr>
        <a:xfrm>
          <a:off x="0" y="0"/>
          <a:ext cx="0" cy="0"/>
          <a:chOff x="0" y="0"/>
          <a:chExt cx="0" cy="0"/>
        </a:xfrm>
      </p:grpSpPr>
      <p:sp>
        <p:nvSpPr>
          <p:cNvPr id="39" name="Google Shape;39;p41"/>
          <p:cNvSpPr txBox="1"/>
          <p:nvPr/>
        </p:nvSpPr>
        <p:spPr>
          <a:xfrm>
            <a:off x="1620711" y="2967335"/>
            <a:ext cx="590257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40" name="Shape 40"/>
        <p:cNvGrpSpPr/>
        <p:nvPr/>
      </p:nvGrpSpPr>
      <p:grpSpPr>
        <a:xfrm>
          <a:off x="0" y="0"/>
          <a:ext cx="0" cy="0"/>
          <a:chOff x="0" y="0"/>
          <a:chExt cx="0" cy="0"/>
        </a:xfrm>
      </p:grpSpPr>
      <p:sp>
        <p:nvSpPr>
          <p:cNvPr id="41" name="Google Shape;41;p42"/>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42"/>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42"/>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4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90000"/>
              </a:lnSpc>
              <a:spcBef>
                <a:spcPts val="1000"/>
              </a:spcBef>
              <a:spcAft>
                <a:spcPts val="0"/>
              </a:spcAft>
              <a:buClr>
                <a:schemeClr val="dk1"/>
              </a:buClr>
              <a:buSzPts val="2600"/>
              <a:buChar char="•"/>
              <a:defRPr sz="2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3"/>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3"/>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44"/>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44"/>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45"/>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5"/>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45"/>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45"/>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45"/>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4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4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4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DOM is required?</a:t>
            </a:r>
            <a:endParaRPr/>
          </a:p>
        </p:txBody>
      </p:sp>
      <p:sp>
        <p:nvSpPr>
          <p:cNvPr id="178" name="Google Shape;178;p1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HTML is used to structure the web pages and Javascript is used to add behavior to our web pages. When an HTML file is loaded into the browser, the javascript can not understand the HTML document directly. </a:t>
            </a:r>
            <a:r>
              <a:rPr lang="en-US">
                <a:solidFill>
                  <a:srgbClr val="FF0000"/>
                </a:solidFill>
              </a:rPr>
              <a:t>So, a corresponding document is created(DOM</a:t>
            </a:r>
            <a:r>
              <a:rPr lang="en-US"/>
              <a:t>). DOM is basically the representation of the same HTML document but in a different format with the use of objects.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DOM is required?</a:t>
            </a:r>
            <a:endParaRPr/>
          </a:p>
        </p:txBody>
      </p:sp>
      <p:sp>
        <p:nvSpPr>
          <p:cNvPr id="184" name="Google Shape;184;p1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solidFill>
                  <a:srgbClr val="FF0000"/>
                </a:solidFill>
              </a:rPr>
              <a:t>Javascript interprets DOM easily i.e javascript can not understand the tags(&lt;h1&gt;H&lt;/h1&gt;) in HTML document but can understand object h1 in DOM</a:t>
            </a:r>
            <a:r>
              <a:rPr lang="en-US"/>
              <a:t>. Now, Javascript can access each of the objects (h1, p, etc) by using different functions.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called an Object Model?</a:t>
            </a:r>
            <a:endParaRPr/>
          </a:p>
        </p:txBody>
      </p:sp>
      <p:sp>
        <p:nvSpPr>
          <p:cNvPr id="190" name="Google Shape;190;p1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Documents are modeled using objects, and the model includes not only the structure of a document but also the behavior of a document and the objects of which it is composed of like tag elements with attributes in HTML.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Properties of DOM:</a:t>
            </a:r>
            <a:endParaRPr/>
          </a:p>
        </p:txBody>
      </p:sp>
      <p:sp>
        <p:nvSpPr>
          <p:cNvPr id="196" name="Google Shape;196;p13"/>
          <p:cNvSpPr txBox="1"/>
          <p:nvPr>
            <p:ph idx="1" type="body"/>
          </p:nvPr>
        </p:nvSpPr>
        <p:spPr>
          <a:xfrm>
            <a:off x="361950" y="1371579"/>
            <a:ext cx="8515832" cy="2057422"/>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Let’s see the properties of the document object that can be accessed and modified by the document object.</a:t>
            </a:r>
            <a:endParaRPr/>
          </a:p>
        </p:txBody>
      </p:sp>
      <p:pic>
        <p:nvPicPr>
          <p:cNvPr id="197" name="Google Shape;197;p13"/>
          <p:cNvPicPr preferRelativeResize="0"/>
          <p:nvPr/>
        </p:nvPicPr>
        <p:blipFill rotWithShape="1">
          <a:blip r:embed="rId3">
            <a:alphaModFix/>
          </a:blip>
          <a:srcRect b="0" l="0" r="0" t="0"/>
          <a:stretch/>
        </p:blipFill>
        <p:spPr>
          <a:xfrm>
            <a:off x="2489500" y="3417447"/>
            <a:ext cx="5207665" cy="31987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Properties of DOM:</a:t>
            </a:r>
            <a:endParaRPr/>
          </a:p>
        </p:txBody>
      </p:sp>
      <p:sp>
        <p:nvSpPr>
          <p:cNvPr id="203" name="Google Shape;203;p1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50000"/>
              </a:lnSpc>
              <a:spcBef>
                <a:spcPts val="0"/>
              </a:spcBef>
              <a:spcAft>
                <a:spcPts val="0"/>
              </a:spcAft>
              <a:buSzPct val="100000"/>
              <a:buChar char="•"/>
            </a:pPr>
            <a:r>
              <a:rPr lang="en-US" sz="2400"/>
              <a:t>Window Object: Window Object is always at top of the hierarchy.</a:t>
            </a:r>
            <a:endParaRPr/>
          </a:p>
          <a:p>
            <a:pPr indent="-228600" lvl="0" marL="228600" rtl="0" algn="just">
              <a:lnSpc>
                <a:spcPct val="150000"/>
              </a:lnSpc>
              <a:spcBef>
                <a:spcPts val="1000"/>
              </a:spcBef>
              <a:spcAft>
                <a:spcPts val="0"/>
              </a:spcAft>
              <a:buSzPct val="100000"/>
              <a:buChar char="•"/>
            </a:pPr>
            <a:r>
              <a:rPr lang="en-US" sz="2400"/>
              <a:t>Document object: When an HTML document is loaded into a window, it becomes a document object.</a:t>
            </a:r>
            <a:endParaRPr/>
          </a:p>
          <a:p>
            <a:pPr indent="-228600" lvl="0" marL="228600" rtl="0" algn="just">
              <a:lnSpc>
                <a:spcPct val="150000"/>
              </a:lnSpc>
              <a:spcBef>
                <a:spcPts val="1000"/>
              </a:spcBef>
              <a:spcAft>
                <a:spcPts val="0"/>
              </a:spcAft>
              <a:buSzPct val="100000"/>
              <a:buChar char="•"/>
            </a:pPr>
            <a:r>
              <a:rPr lang="en-US" sz="2400">
                <a:solidFill>
                  <a:srgbClr val="FF0000"/>
                </a:solidFill>
              </a:rPr>
              <a:t>Form Object: It is represented by form tags.</a:t>
            </a:r>
            <a:endParaRPr/>
          </a:p>
          <a:p>
            <a:pPr indent="-228600" lvl="0" marL="228600" rtl="0" algn="just">
              <a:lnSpc>
                <a:spcPct val="150000"/>
              </a:lnSpc>
              <a:spcBef>
                <a:spcPts val="1000"/>
              </a:spcBef>
              <a:spcAft>
                <a:spcPts val="0"/>
              </a:spcAft>
              <a:buSzPct val="100000"/>
              <a:buChar char="•"/>
            </a:pPr>
            <a:r>
              <a:rPr lang="en-US" sz="2400"/>
              <a:t>Link Object: It is represented by link tags.</a:t>
            </a:r>
            <a:endParaRPr/>
          </a:p>
          <a:p>
            <a:pPr indent="-228600" lvl="0" marL="228600" rtl="0" algn="just">
              <a:lnSpc>
                <a:spcPct val="150000"/>
              </a:lnSpc>
              <a:spcBef>
                <a:spcPts val="1000"/>
              </a:spcBef>
              <a:spcAft>
                <a:spcPts val="0"/>
              </a:spcAft>
              <a:buSzPct val="100000"/>
              <a:buChar char="•"/>
            </a:pPr>
            <a:r>
              <a:rPr lang="en-US" sz="2400">
                <a:solidFill>
                  <a:srgbClr val="FF0000"/>
                </a:solidFill>
              </a:rPr>
              <a:t>Anchor Object: It is represented by a href tags</a:t>
            </a:r>
            <a:r>
              <a:rPr lang="en-US" sz="2400"/>
              <a:t>.</a:t>
            </a:r>
            <a:endParaRPr/>
          </a:p>
          <a:p>
            <a:pPr indent="-228600" lvl="0" marL="228600" rtl="0" algn="just">
              <a:lnSpc>
                <a:spcPct val="150000"/>
              </a:lnSpc>
              <a:spcBef>
                <a:spcPts val="1000"/>
              </a:spcBef>
              <a:spcAft>
                <a:spcPts val="0"/>
              </a:spcAft>
              <a:buSzPct val="100000"/>
              <a:buChar char="•"/>
            </a:pPr>
            <a:r>
              <a:rPr lang="en-US" sz="2400"/>
              <a:t>Form Control Elements:: Form can have many control elements such as text fields, buttons, radio buttons, and checkboxes, etc.</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What is a Framework?</a:t>
            </a:r>
            <a:endParaRPr/>
          </a:p>
        </p:txBody>
      </p:sp>
      <p:sp>
        <p:nvSpPr>
          <p:cNvPr id="209" name="Google Shape;209;p1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Software Framework designed to reduce overhead in web development</a:t>
            </a:r>
            <a:endParaRPr/>
          </a:p>
          <a:p>
            <a:pPr indent="-228600" lvl="0" marL="228600" rtl="0" algn="just">
              <a:lnSpc>
                <a:spcPct val="150000"/>
              </a:lnSpc>
              <a:spcBef>
                <a:spcPts val="1000"/>
              </a:spcBef>
              <a:spcAft>
                <a:spcPts val="0"/>
              </a:spcAft>
              <a:buSzPts val="2800"/>
              <a:buChar char="•"/>
            </a:pPr>
            <a:r>
              <a:rPr lang="en-US" sz="2800"/>
              <a:t>Types of Framework Architectures</a:t>
            </a:r>
            <a:endParaRPr/>
          </a:p>
          <a:p>
            <a:pPr indent="-228600" lvl="1" marL="685800" rtl="0" algn="just">
              <a:lnSpc>
                <a:spcPct val="150000"/>
              </a:lnSpc>
              <a:spcBef>
                <a:spcPts val="500"/>
              </a:spcBef>
              <a:spcAft>
                <a:spcPts val="0"/>
              </a:spcAft>
              <a:buSzPts val="2800"/>
              <a:buFont typeface="Arial"/>
              <a:buChar char="–"/>
            </a:pPr>
            <a:r>
              <a:rPr lang="en-US" sz="2800"/>
              <a:t>Model-View-Controller (MVC)</a:t>
            </a:r>
            <a:endParaRPr/>
          </a:p>
          <a:p>
            <a:pPr indent="-228600" lvl="1" marL="685800" rtl="0" algn="just">
              <a:lnSpc>
                <a:spcPct val="150000"/>
              </a:lnSpc>
              <a:spcBef>
                <a:spcPts val="500"/>
              </a:spcBef>
              <a:spcAft>
                <a:spcPts val="0"/>
              </a:spcAft>
              <a:buSzPts val="2800"/>
              <a:buFont typeface="Arial"/>
              <a:buChar char="–"/>
            </a:pPr>
            <a:r>
              <a:rPr lang="en-US" sz="2800"/>
              <a:t>Push vs Pull Based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What is a Framework?</a:t>
            </a:r>
            <a:endParaRPr/>
          </a:p>
        </p:txBody>
      </p:sp>
      <p:sp>
        <p:nvSpPr>
          <p:cNvPr id="215" name="Google Shape;215;p1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40000" lnSpcReduction="20000"/>
          </a:bodyPr>
          <a:lstStyle/>
          <a:p>
            <a:pPr indent="0" lvl="0" marL="0" rtl="0" algn="just">
              <a:lnSpc>
                <a:spcPct val="150000"/>
              </a:lnSpc>
              <a:spcBef>
                <a:spcPts val="0"/>
              </a:spcBef>
              <a:spcAft>
                <a:spcPts val="0"/>
              </a:spcAft>
              <a:buSzPct val="100000"/>
              <a:buNone/>
            </a:pPr>
            <a:r>
              <a:rPr lang="en-US" sz="5600"/>
              <a:t>Most MVC Frameworks user push-based architecture “action based” (Django, Ruby on Rails, Symfony, Stripes)</a:t>
            </a:r>
            <a:endParaRPr/>
          </a:p>
          <a:p>
            <a:pPr indent="0" lvl="0" marL="0" rtl="0" algn="just">
              <a:lnSpc>
                <a:spcPct val="150000"/>
              </a:lnSpc>
              <a:spcBef>
                <a:spcPts val="1000"/>
              </a:spcBef>
              <a:spcAft>
                <a:spcPts val="0"/>
              </a:spcAft>
              <a:buSzPct val="100000"/>
              <a:buNone/>
            </a:pPr>
            <a:r>
              <a:rPr lang="en-US" sz="5600"/>
              <a:t>Pull-based or “component based” (Lift, Angular2, React) </a:t>
            </a:r>
            <a:endParaRPr/>
          </a:p>
          <a:p>
            <a:pPr indent="0" lvl="0" marL="0" rtl="0" algn="just">
              <a:lnSpc>
                <a:spcPct val="150000"/>
              </a:lnSpc>
              <a:spcBef>
                <a:spcPts val="1000"/>
              </a:spcBef>
              <a:spcAft>
                <a:spcPts val="0"/>
              </a:spcAft>
              <a:buSzPct val="100000"/>
              <a:buNone/>
            </a:pPr>
            <a:r>
              <a:rPr lang="en-US" sz="5600">
                <a:solidFill>
                  <a:srgbClr val="C00000"/>
                </a:solidFill>
              </a:rPr>
              <a:t>Three Tier Organization</a:t>
            </a:r>
            <a:endParaRPr/>
          </a:p>
          <a:p>
            <a:pPr indent="-228600" lvl="0" marL="228600" rtl="0" algn="just">
              <a:lnSpc>
                <a:spcPct val="150000"/>
              </a:lnSpc>
              <a:spcBef>
                <a:spcPts val="1000"/>
              </a:spcBef>
              <a:spcAft>
                <a:spcPts val="0"/>
              </a:spcAft>
              <a:buSzPct val="100000"/>
              <a:buChar char="•"/>
            </a:pPr>
            <a:r>
              <a:rPr lang="en-US" sz="5600"/>
              <a:t>Client (Usually the browser running HTML/Javascipt/CSS)</a:t>
            </a:r>
            <a:endParaRPr/>
          </a:p>
          <a:p>
            <a:pPr indent="-228600" lvl="0" marL="228600" rtl="0" algn="just">
              <a:lnSpc>
                <a:spcPct val="150000"/>
              </a:lnSpc>
              <a:spcBef>
                <a:spcPts val="1000"/>
              </a:spcBef>
              <a:spcAft>
                <a:spcPts val="0"/>
              </a:spcAft>
              <a:buSzPct val="100000"/>
              <a:buChar char="•"/>
            </a:pPr>
            <a:r>
              <a:rPr lang="en-US" sz="5600"/>
              <a:t>Application (Running the Business Logic) </a:t>
            </a:r>
            <a:endParaRPr/>
          </a:p>
          <a:p>
            <a:pPr indent="-228600" lvl="0" marL="228600" rtl="0" algn="just">
              <a:lnSpc>
                <a:spcPct val="150000"/>
              </a:lnSpc>
              <a:spcBef>
                <a:spcPts val="1000"/>
              </a:spcBef>
              <a:spcAft>
                <a:spcPts val="0"/>
              </a:spcAft>
              <a:buSzPct val="100000"/>
              <a:buChar char="•"/>
            </a:pPr>
            <a:r>
              <a:rPr lang="en-US" sz="5600"/>
              <a:t>Database (Data Storage)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What is a Framework?</a:t>
            </a:r>
            <a:endParaRPr/>
          </a:p>
        </p:txBody>
      </p:sp>
      <p:sp>
        <p:nvSpPr>
          <p:cNvPr id="221" name="Google Shape;221;p1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600"/>
              <a:buNone/>
            </a:pPr>
            <a:r>
              <a:rPr lang="en-US"/>
              <a:t>Types of Frameworks</a:t>
            </a:r>
            <a:endParaRPr/>
          </a:p>
          <a:p>
            <a:pPr indent="-228600" lvl="0" marL="228600" rtl="0" algn="l">
              <a:lnSpc>
                <a:spcPct val="150000"/>
              </a:lnSpc>
              <a:spcBef>
                <a:spcPts val="1000"/>
              </a:spcBef>
              <a:spcAft>
                <a:spcPts val="0"/>
              </a:spcAft>
              <a:buClr>
                <a:srgbClr val="002060"/>
              </a:buClr>
              <a:buSzPts val="2600"/>
              <a:buChar char="•"/>
            </a:pPr>
            <a:r>
              <a:rPr lang="en-US"/>
              <a:t>Server Side: Django, Ruby on Rails</a:t>
            </a:r>
            <a:endParaRPr/>
          </a:p>
          <a:p>
            <a:pPr indent="-228600" lvl="0" marL="228600" rtl="0" algn="l">
              <a:lnSpc>
                <a:spcPct val="150000"/>
              </a:lnSpc>
              <a:spcBef>
                <a:spcPts val="1000"/>
              </a:spcBef>
              <a:spcAft>
                <a:spcPts val="0"/>
              </a:spcAft>
              <a:buClr>
                <a:srgbClr val="002060"/>
              </a:buClr>
              <a:buSzPts val="2600"/>
              <a:buChar char="•"/>
            </a:pPr>
            <a:r>
              <a:rPr lang="en-US"/>
              <a:t>Client Side: Angular, </a:t>
            </a:r>
            <a:r>
              <a:rPr lang="en-US">
                <a:solidFill>
                  <a:srgbClr val="FF0000"/>
                </a:solidFill>
              </a:rPr>
              <a:t>React</a:t>
            </a:r>
            <a:r>
              <a:rPr lang="en-US"/>
              <a:t>, Vue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p:nvPr/>
        </p:nvSpPr>
        <p:spPr>
          <a:xfrm>
            <a:off x="1800225" y="1304924"/>
            <a:ext cx="5651609" cy="5553075"/>
          </a:xfrm>
          <a:prstGeom prst="flowChartMerge">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Framework </a:t>
            </a:r>
            <a:endParaRPr/>
          </a:p>
        </p:txBody>
      </p:sp>
      <p:sp>
        <p:nvSpPr>
          <p:cNvPr id="228" name="Google Shape;228;p1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Framework</a:t>
            </a:r>
            <a:endParaRPr/>
          </a:p>
        </p:txBody>
      </p:sp>
      <p:grpSp>
        <p:nvGrpSpPr>
          <p:cNvPr id="229" name="Google Shape;229;p18"/>
          <p:cNvGrpSpPr/>
          <p:nvPr/>
        </p:nvGrpSpPr>
        <p:grpSpPr>
          <a:xfrm>
            <a:off x="2591891" y="1441052"/>
            <a:ext cx="3960217" cy="4469388"/>
            <a:chOff x="2134691" y="28287"/>
            <a:chExt cx="3960217" cy="4469388"/>
          </a:xfrm>
        </p:grpSpPr>
        <p:sp>
          <p:nvSpPr>
            <p:cNvPr id="230" name="Google Shape;230;p18"/>
            <p:cNvSpPr/>
            <p:nvPr/>
          </p:nvSpPr>
          <p:spPr>
            <a:xfrm>
              <a:off x="2284613" y="183867"/>
              <a:ext cx="3649057" cy="1267269"/>
            </a:xfrm>
            <a:prstGeom prst="ellipse">
              <a:avLst/>
            </a:prstGeom>
            <a:solidFill>
              <a:srgbClr val="BFC8E3">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3761209" y="3286980"/>
              <a:ext cx="707181" cy="452596"/>
            </a:xfrm>
            <a:prstGeom prst="downArrow">
              <a:avLst>
                <a:gd fmla="val 50000" name="adj1"/>
                <a:gd fmla="val 50000" name="adj2"/>
              </a:avLst>
            </a:prstGeom>
            <a:gradFill>
              <a:gsLst>
                <a:gs pos="0">
                  <a:srgbClr val="DBE1F1"/>
                </a:gs>
                <a:gs pos="50000">
                  <a:srgbClr val="CED6EB"/>
                </a:gs>
                <a:gs pos="100000">
                  <a:srgbClr val="C7D1E9"/>
                </a:gs>
              </a:gsLst>
              <a:lin ang="5400000" scaled="0"/>
            </a:gradFill>
            <a:ln cap="flat" cmpd="sng" w="952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2417563" y="3649057"/>
              <a:ext cx="3394472" cy="8486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txBox="1"/>
            <p:nvPr/>
          </p:nvSpPr>
          <p:spPr>
            <a:xfrm>
              <a:off x="2417563" y="3649057"/>
              <a:ext cx="3394472" cy="848618"/>
            </a:xfrm>
            <a:prstGeom prst="rect">
              <a:avLst/>
            </a:prstGeom>
            <a:noFill/>
            <a:ln>
              <a:noFill/>
            </a:ln>
          </p:spPr>
          <p:txBody>
            <a:bodyPr anchorCtr="0" anchor="ctr" bIns="213350" lIns="213350" spcFirstLastPara="1" rIns="213350" wrap="square" tIns="213350">
              <a:noAutofit/>
            </a:bodyPr>
            <a:lstStyle/>
            <a:p>
              <a:pPr indent="0" lvl="0" marL="0" marR="0" rtl="0" algn="ctr">
                <a:lnSpc>
                  <a:spcPct val="90000"/>
                </a:lnSpc>
                <a:spcBef>
                  <a:spcPts val="0"/>
                </a:spcBef>
                <a:spcAft>
                  <a:spcPts val="0"/>
                </a:spcAft>
                <a:buClr>
                  <a:schemeClr val="dk1"/>
                </a:buClr>
                <a:buSzPts val="3000"/>
                <a:buFont typeface="Arial"/>
                <a:buNone/>
              </a:pPr>
              <a:r>
                <a:rPr lang="en-US" sz="3000">
                  <a:solidFill>
                    <a:schemeClr val="dk1"/>
                  </a:solidFill>
                  <a:latin typeface="Arial"/>
                  <a:ea typeface="Arial"/>
                  <a:cs typeface="Arial"/>
                  <a:sym typeface="Arial"/>
                </a:rPr>
                <a:t>DOM</a:t>
              </a:r>
              <a:endParaRPr/>
            </a:p>
          </p:txBody>
        </p:sp>
        <p:sp>
          <p:nvSpPr>
            <p:cNvPr id="234" name="Google Shape;234;p18"/>
            <p:cNvSpPr/>
            <p:nvPr/>
          </p:nvSpPr>
          <p:spPr>
            <a:xfrm>
              <a:off x="3611286" y="1549010"/>
              <a:ext cx="1272927" cy="1272927"/>
            </a:xfrm>
            <a:prstGeom prst="ellipse">
              <a:avLst/>
            </a:prstGeom>
            <a:gradFill>
              <a:gsLst>
                <a:gs pos="0">
                  <a:srgbClr val="A6B6DE"/>
                </a:gs>
                <a:gs pos="50000">
                  <a:srgbClr val="97AAD8"/>
                </a:gs>
                <a:gs pos="100000">
                  <a:srgbClr val="859CD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txBox="1"/>
            <p:nvPr/>
          </p:nvSpPr>
          <p:spPr>
            <a:xfrm>
              <a:off x="3797702" y="1735426"/>
              <a:ext cx="900095" cy="900095"/>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CSS</a:t>
              </a:r>
              <a:endParaRPr/>
            </a:p>
          </p:txBody>
        </p:sp>
        <p:sp>
          <p:nvSpPr>
            <p:cNvPr id="236" name="Google Shape;236;p18"/>
            <p:cNvSpPr/>
            <p:nvPr/>
          </p:nvSpPr>
          <p:spPr>
            <a:xfrm>
              <a:off x="2700436" y="594032"/>
              <a:ext cx="1272927" cy="1272927"/>
            </a:xfrm>
            <a:prstGeom prst="ellipse">
              <a:avLst/>
            </a:prstGeom>
            <a:gradFill>
              <a:gsLst>
                <a:gs pos="0">
                  <a:srgbClr val="A6B6DE"/>
                </a:gs>
                <a:gs pos="50000">
                  <a:srgbClr val="97AAD8"/>
                </a:gs>
                <a:gs pos="100000">
                  <a:srgbClr val="859CD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nvSpPr>
          <p:spPr>
            <a:xfrm>
              <a:off x="2886852" y="780448"/>
              <a:ext cx="900095" cy="900095"/>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HTML</a:t>
              </a:r>
              <a:endParaRPr/>
            </a:p>
          </p:txBody>
        </p:sp>
        <p:sp>
          <p:nvSpPr>
            <p:cNvPr id="238" name="Google Shape;238;p18"/>
            <p:cNvSpPr/>
            <p:nvPr/>
          </p:nvSpPr>
          <p:spPr>
            <a:xfrm>
              <a:off x="4001650" y="286267"/>
              <a:ext cx="1272927" cy="1272927"/>
            </a:xfrm>
            <a:prstGeom prst="ellipse">
              <a:avLst/>
            </a:prstGeom>
            <a:gradFill>
              <a:gsLst>
                <a:gs pos="0">
                  <a:srgbClr val="A6B6DE"/>
                </a:gs>
                <a:gs pos="50000">
                  <a:srgbClr val="97AAD8"/>
                </a:gs>
                <a:gs pos="100000">
                  <a:srgbClr val="859CD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txBox="1"/>
            <p:nvPr/>
          </p:nvSpPr>
          <p:spPr>
            <a:xfrm>
              <a:off x="4188066" y="472683"/>
              <a:ext cx="900095" cy="900095"/>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JavaScript</a:t>
              </a:r>
              <a:endParaRPr/>
            </a:p>
          </p:txBody>
        </p:sp>
        <p:sp>
          <p:nvSpPr>
            <p:cNvPr id="240" name="Google Shape;240;p18"/>
            <p:cNvSpPr/>
            <p:nvPr/>
          </p:nvSpPr>
          <p:spPr>
            <a:xfrm>
              <a:off x="2134691" y="28287"/>
              <a:ext cx="3960217" cy="3168174"/>
            </a:xfrm>
            <a:custGeom>
              <a:rect b="b" l="l" r="r" t="t"/>
              <a:pathLst>
                <a:path extrusionOk="0" h="120000" w="120000">
                  <a:moveTo>
                    <a:pt x="584" y="34175"/>
                  </a:moveTo>
                  <a:lnTo>
                    <a:pt x="584" y="34175"/>
                  </a:lnTo>
                  <a:cubicBezTo>
                    <a:pt x="-2679" y="22567"/>
                    <a:pt x="7879" y="11072"/>
                    <a:pt x="27615" y="4745"/>
                  </a:cubicBezTo>
                  <a:cubicBezTo>
                    <a:pt x="47351" y="-1582"/>
                    <a:pt x="72649" y="-1582"/>
                    <a:pt x="92385" y="4745"/>
                  </a:cubicBezTo>
                  <a:cubicBezTo>
                    <a:pt x="112121" y="11072"/>
                    <a:pt x="122679" y="22567"/>
                    <a:pt x="119416" y="34175"/>
                  </a:cubicBezTo>
                  <a:lnTo>
                    <a:pt x="74854" y="113544"/>
                  </a:lnTo>
                  <a:cubicBezTo>
                    <a:pt x="73813" y="117246"/>
                    <a:pt x="67478" y="120000"/>
                    <a:pt x="60000" y="120000"/>
                  </a:cubicBezTo>
                  <a:cubicBezTo>
                    <a:pt x="52522" y="120000"/>
                    <a:pt x="46187" y="117246"/>
                    <a:pt x="45146" y="113544"/>
                  </a:cubicBezTo>
                  <a:close/>
                  <a:moveTo>
                    <a:pt x="4800" y="30000"/>
                  </a:moveTo>
                  <a:lnTo>
                    <a:pt x="4800" y="30000"/>
                  </a:lnTo>
                  <a:cubicBezTo>
                    <a:pt x="4800" y="43255"/>
                    <a:pt x="29514" y="54000"/>
                    <a:pt x="60000" y="54000"/>
                  </a:cubicBezTo>
                  <a:cubicBezTo>
                    <a:pt x="90486" y="54000"/>
                    <a:pt x="115200" y="43255"/>
                    <a:pt x="115200" y="30000"/>
                  </a:cubicBezTo>
                  <a:cubicBezTo>
                    <a:pt x="115200" y="16745"/>
                    <a:pt x="90486" y="6000"/>
                    <a:pt x="60000" y="6000"/>
                  </a:cubicBezTo>
                  <a:cubicBezTo>
                    <a:pt x="29514" y="6000"/>
                    <a:pt x="4800" y="16745"/>
                    <a:pt x="4800" y="30000"/>
                  </a:cubicBezTo>
                  <a:close/>
                </a:path>
              </a:pathLst>
            </a:custGeom>
            <a:solidFill>
              <a:schemeClr val="lt1">
                <a:alpha val="40000"/>
              </a:schemeClr>
            </a:solidFill>
            <a:ln cap="flat" cmpd="sng" w="9525">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Javascript Frameworks</a:t>
            </a:r>
            <a:endParaRPr/>
          </a:p>
        </p:txBody>
      </p:sp>
      <p:sp>
        <p:nvSpPr>
          <p:cNvPr id="246" name="Google Shape;246;p19"/>
          <p:cNvSpPr txBox="1"/>
          <p:nvPr>
            <p:ph idx="1" type="body"/>
          </p:nvPr>
        </p:nvSpPr>
        <p:spPr>
          <a:xfrm>
            <a:off x="361951" y="1632732"/>
            <a:ext cx="3828210" cy="4386104"/>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600"/>
              <a:buChar char="•"/>
            </a:pPr>
            <a:r>
              <a:rPr lang="en-US"/>
              <a:t>AngularJS/Angular 2</a:t>
            </a:r>
            <a:endParaRPr/>
          </a:p>
          <a:p>
            <a:pPr indent="-228600" lvl="0" marL="228600" rtl="0" algn="l">
              <a:lnSpc>
                <a:spcPct val="150000"/>
              </a:lnSpc>
              <a:spcBef>
                <a:spcPts val="1000"/>
              </a:spcBef>
              <a:spcAft>
                <a:spcPts val="0"/>
              </a:spcAft>
              <a:buClr>
                <a:srgbClr val="002060"/>
              </a:buClr>
              <a:buSzPts val="2600"/>
              <a:buChar char="•"/>
            </a:pPr>
            <a:r>
              <a:rPr lang="en-US"/>
              <a:t>ASP.net </a:t>
            </a:r>
            <a:endParaRPr/>
          </a:p>
          <a:p>
            <a:pPr indent="-228600" lvl="0" marL="228600" rtl="0" algn="l">
              <a:lnSpc>
                <a:spcPct val="150000"/>
              </a:lnSpc>
              <a:spcBef>
                <a:spcPts val="1000"/>
              </a:spcBef>
              <a:spcAft>
                <a:spcPts val="0"/>
              </a:spcAft>
              <a:buClr>
                <a:srgbClr val="002060"/>
              </a:buClr>
              <a:buSzPts val="2600"/>
              <a:buChar char="•"/>
            </a:pPr>
            <a:r>
              <a:rPr lang="en-US">
                <a:solidFill>
                  <a:srgbClr val="FF0000"/>
                </a:solidFill>
              </a:rPr>
              <a:t>React</a:t>
            </a:r>
            <a:endParaRPr/>
          </a:p>
          <a:p>
            <a:pPr indent="-228600" lvl="0" marL="228600" rtl="0" algn="l">
              <a:lnSpc>
                <a:spcPct val="150000"/>
              </a:lnSpc>
              <a:spcBef>
                <a:spcPts val="1000"/>
              </a:spcBef>
              <a:spcAft>
                <a:spcPts val="0"/>
              </a:spcAft>
              <a:buClr>
                <a:srgbClr val="002060"/>
              </a:buClr>
              <a:buSzPts val="2600"/>
              <a:buChar char="•"/>
            </a:pPr>
            <a:r>
              <a:rPr lang="en-US"/>
              <a:t>Polymer 1.0</a:t>
            </a:r>
            <a:endParaRPr/>
          </a:p>
          <a:p>
            <a:pPr indent="-228600" lvl="0" marL="228600" rtl="0" algn="l">
              <a:lnSpc>
                <a:spcPct val="150000"/>
              </a:lnSpc>
              <a:spcBef>
                <a:spcPts val="1000"/>
              </a:spcBef>
              <a:spcAft>
                <a:spcPts val="0"/>
              </a:spcAft>
              <a:buClr>
                <a:srgbClr val="002060"/>
              </a:buClr>
              <a:buSzPts val="2600"/>
              <a:buChar char="•"/>
            </a:pPr>
            <a:r>
              <a:rPr lang="en-US"/>
              <a:t>Ember.js</a:t>
            </a:r>
            <a:endParaRPr/>
          </a:p>
          <a:p>
            <a:pPr indent="-228600" lvl="0" marL="228600" rtl="0" algn="l">
              <a:lnSpc>
                <a:spcPct val="150000"/>
              </a:lnSpc>
              <a:spcBef>
                <a:spcPts val="1000"/>
              </a:spcBef>
              <a:spcAft>
                <a:spcPts val="0"/>
              </a:spcAft>
              <a:buClr>
                <a:srgbClr val="002060"/>
              </a:buClr>
              <a:buSzPts val="2600"/>
              <a:buChar char="•"/>
            </a:pPr>
            <a:r>
              <a:rPr lang="en-US"/>
              <a:t>Vue.js </a:t>
            </a:r>
            <a:endParaRPr/>
          </a:p>
        </p:txBody>
      </p:sp>
      <p:pic>
        <p:nvPicPr>
          <p:cNvPr descr="Image result for react.js" id="247" name="Google Shape;247;p19"/>
          <p:cNvPicPr preferRelativeResize="0"/>
          <p:nvPr/>
        </p:nvPicPr>
        <p:blipFill rotWithShape="1">
          <a:blip r:embed="rId3">
            <a:alphaModFix/>
          </a:blip>
          <a:srcRect b="0" l="0" r="0" t="0"/>
          <a:stretch/>
        </p:blipFill>
        <p:spPr>
          <a:xfrm>
            <a:off x="3597673" y="1573092"/>
            <a:ext cx="5715000" cy="1590675"/>
          </a:xfrm>
          <a:prstGeom prst="rect">
            <a:avLst/>
          </a:prstGeom>
          <a:noFill/>
          <a:ln>
            <a:noFill/>
          </a:ln>
        </p:spPr>
      </p:pic>
      <p:pic>
        <p:nvPicPr>
          <p:cNvPr descr="Image result for EMBER.JS" id="248" name="Google Shape;248;p19"/>
          <p:cNvPicPr preferRelativeResize="0"/>
          <p:nvPr/>
        </p:nvPicPr>
        <p:blipFill rotWithShape="1">
          <a:blip r:embed="rId4">
            <a:alphaModFix/>
          </a:blip>
          <a:srcRect b="0" l="0" r="0" t="0"/>
          <a:stretch/>
        </p:blipFill>
        <p:spPr>
          <a:xfrm>
            <a:off x="4314825" y="3243286"/>
            <a:ext cx="3951194" cy="1504901"/>
          </a:xfrm>
          <a:prstGeom prst="rect">
            <a:avLst/>
          </a:prstGeom>
          <a:noFill/>
          <a:ln>
            <a:noFill/>
          </a:ln>
        </p:spPr>
      </p:pic>
      <p:pic>
        <p:nvPicPr>
          <p:cNvPr descr="Image result for angular.js" id="249" name="Google Shape;249;p19"/>
          <p:cNvPicPr preferRelativeResize="0"/>
          <p:nvPr/>
        </p:nvPicPr>
        <p:blipFill rotWithShape="1">
          <a:blip r:embed="rId5">
            <a:alphaModFix/>
          </a:blip>
          <a:srcRect b="0" l="0" r="0" t="0"/>
          <a:stretch/>
        </p:blipFill>
        <p:spPr>
          <a:xfrm>
            <a:off x="5917170" y="4847395"/>
            <a:ext cx="3478005" cy="2086803"/>
          </a:xfrm>
          <a:prstGeom prst="rect">
            <a:avLst/>
          </a:prstGeom>
          <a:noFill/>
          <a:ln>
            <a:noFill/>
          </a:ln>
        </p:spPr>
      </p:pic>
      <p:pic>
        <p:nvPicPr>
          <p:cNvPr descr="Image result for polymer.js" id="250" name="Google Shape;250;p19"/>
          <p:cNvPicPr preferRelativeResize="0"/>
          <p:nvPr/>
        </p:nvPicPr>
        <p:blipFill rotWithShape="1">
          <a:blip r:embed="rId6">
            <a:alphaModFix/>
          </a:blip>
          <a:srcRect b="0" l="0" r="0" t="0"/>
          <a:stretch/>
        </p:blipFill>
        <p:spPr>
          <a:xfrm>
            <a:off x="4190160" y="5160270"/>
            <a:ext cx="2100262" cy="14610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idx="1" type="body"/>
          </p:nvPr>
        </p:nvSpPr>
        <p:spPr>
          <a:xfrm>
            <a:off x="1200148" y="2886075"/>
            <a:ext cx="7315201" cy="381952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400"/>
              <a:buChar char="•"/>
            </a:pPr>
            <a:r>
              <a:rPr lang="en-US" sz="2400"/>
              <a:t>Understand concept of </a:t>
            </a:r>
            <a:r>
              <a:rPr b="0" i="0" lang="en-US" sz="2400">
                <a:solidFill>
                  <a:srgbClr val="000000"/>
                </a:solidFill>
              </a:rPr>
              <a:t>React Dom, The Virtual Dom and React Elements.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MVC (Model View Controller)</a:t>
            </a:r>
            <a:endParaRPr/>
          </a:p>
        </p:txBody>
      </p:sp>
      <p:sp>
        <p:nvSpPr>
          <p:cNvPr id="256" name="Google Shape;256;p2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600"/>
              <a:buChar char="•"/>
            </a:pPr>
            <a:r>
              <a:rPr lang="en-US">
                <a:solidFill>
                  <a:srgbClr val="FF0000"/>
                </a:solidFill>
              </a:rPr>
              <a:t>A Web Application Development Framework</a:t>
            </a:r>
            <a:endParaRPr/>
          </a:p>
          <a:p>
            <a:pPr indent="-228600" lvl="0" marL="228600" rtl="0" algn="l">
              <a:lnSpc>
                <a:spcPct val="150000"/>
              </a:lnSpc>
              <a:spcBef>
                <a:spcPts val="1000"/>
              </a:spcBef>
              <a:spcAft>
                <a:spcPts val="0"/>
              </a:spcAft>
              <a:buClr>
                <a:srgbClr val="002060"/>
              </a:buClr>
              <a:buSzPts val="2600"/>
              <a:buChar char="•"/>
            </a:pPr>
            <a:r>
              <a:rPr lang="en-US"/>
              <a:t>Model (M):</a:t>
            </a:r>
            <a:endParaRPr/>
          </a:p>
          <a:p>
            <a:pPr indent="-228600" lvl="1" marL="685800" rtl="0" algn="l">
              <a:lnSpc>
                <a:spcPct val="150000"/>
              </a:lnSpc>
              <a:spcBef>
                <a:spcPts val="500"/>
              </a:spcBef>
              <a:spcAft>
                <a:spcPts val="0"/>
              </a:spcAft>
              <a:buSzPts val="2400"/>
              <a:buChar char="•"/>
            </a:pPr>
            <a:r>
              <a:rPr lang="en-US"/>
              <a:t>Where the data for the DOM is stored and handled)</a:t>
            </a:r>
            <a:endParaRPr/>
          </a:p>
          <a:p>
            <a:pPr indent="-228600" lvl="1" marL="685800" rtl="0" algn="l">
              <a:lnSpc>
                <a:spcPct val="150000"/>
              </a:lnSpc>
              <a:spcBef>
                <a:spcPts val="500"/>
              </a:spcBef>
              <a:spcAft>
                <a:spcPts val="0"/>
              </a:spcAft>
              <a:buSzPts val="2400"/>
              <a:buChar char="•"/>
            </a:pPr>
            <a:r>
              <a:rPr lang="en-US"/>
              <a:t>This is where the backend connects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MVC (Model View Controller)</a:t>
            </a:r>
            <a:endParaRPr/>
          </a:p>
        </p:txBody>
      </p:sp>
      <p:sp>
        <p:nvSpPr>
          <p:cNvPr id="262" name="Google Shape;262;p2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600"/>
              <a:buChar char="•"/>
            </a:pPr>
            <a:r>
              <a:rPr lang="en-US">
                <a:solidFill>
                  <a:srgbClr val="FF0000"/>
                </a:solidFill>
              </a:rPr>
              <a:t>View (V):</a:t>
            </a:r>
            <a:endParaRPr/>
          </a:p>
          <a:p>
            <a:pPr indent="-228600" lvl="1" marL="685800" rtl="0" algn="l">
              <a:lnSpc>
                <a:spcPct val="150000"/>
              </a:lnSpc>
              <a:spcBef>
                <a:spcPts val="500"/>
              </a:spcBef>
              <a:spcAft>
                <a:spcPts val="0"/>
              </a:spcAft>
              <a:buSzPts val="2400"/>
              <a:buChar char="•"/>
            </a:pPr>
            <a:r>
              <a:rPr lang="en-US"/>
              <a:t>Think of this like a Page which is a single DOM</a:t>
            </a:r>
            <a:endParaRPr/>
          </a:p>
          <a:p>
            <a:pPr indent="-228600" lvl="1" marL="685800" rtl="0" algn="l">
              <a:lnSpc>
                <a:spcPct val="150000"/>
              </a:lnSpc>
              <a:spcBef>
                <a:spcPts val="500"/>
              </a:spcBef>
              <a:spcAft>
                <a:spcPts val="0"/>
              </a:spcAft>
              <a:buSzPts val="2400"/>
              <a:buChar char="•"/>
            </a:pPr>
            <a:r>
              <a:rPr lang="en-US"/>
              <a:t>Where changes to the page are rendered and displayed</a:t>
            </a:r>
            <a:endParaRPr/>
          </a:p>
          <a:p>
            <a:pPr indent="-228600" lvl="0" marL="228600" rtl="0" algn="l">
              <a:lnSpc>
                <a:spcPct val="150000"/>
              </a:lnSpc>
              <a:spcBef>
                <a:spcPts val="1000"/>
              </a:spcBef>
              <a:spcAft>
                <a:spcPts val="0"/>
              </a:spcAft>
              <a:buClr>
                <a:srgbClr val="002060"/>
              </a:buClr>
              <a:buSzPts val="2600"/>
              <a:buChar char="•"/>
            </a:pPr>
            <a:r>
              <a:rPr lang="en-US">
                <a:solidFill>
                  <a:srgbClr val="FF0000"/>
                </a:solidFill>
              </a:rPr>
              <a:t>Control (C):</a:t>
            </a:r>
            <a:endParaRPr/>
          </a:p>
          <a:p>
            <a:pPr indent="-228600" lvl="1" marL="685800" rtl="0" algn="l">
              <a:lnSpc>
                <a:spcPct val="150000"/>
              </a:lnSpc>
              <a:spcBef>
                <a:spcPts val="500"/>
              </a:spcBef>
              <a:spcAft>
                <a:spcPts val="0"/>
              </a:spcAft>
              <a:buSzPts val="2400"/>
              <a:buChar char="•"/>
            </a:pPr>
            <a:r>
              <a:rPr lang="en-US"/>
              <a:t>This handles user input and interactions</a:t>
            </a:r>
            <a:endParaRPr/>
          </a:p>
          <a:p>
            <a:pPr indent="-228600" lvl="2" marL="1143000" rtl="0" algn="l">
              <a:lnSpc>
                <a:spcPct val="150000"/>
              </a:lnSpc>
              <a:spcBef>
                <a:spcPts val="500"/>
              </a:spcBef>
              <a:spcAft>
                <a:spcPts val="0"/>
              </a:spcAft>
              <a:buSzPts val="2000"/>
              <a:buChar char="•"/>
            </a:pPr>
            <a:r>
              <a:rPr lang="en-US"/>
              <a:t>Buttons</a:t>
            </a:r>
            <a:endParaRPr/>
          </a:p>
          <a:p>
            <a:pPr indent="-228600" lvl="2" marL="1143000" rtl="0" algn="l">
              <a:lnSpc>
                <a:spcPct val="150000"/>
              </a:lnSpc>
              <a:spcBef>
                <a:spcPts val="500"/>
              </a:spcBef>
              <a:spcAft>
                <a:spcPts val="0"/>
              </a:spcAft>
              <a:buSzPts val="2000"/>
              <a:buChar char="•"/>
            </a:pPr>
            <a:r>
              <a:rPr lang="en-US"/>
              <a:t>Forms</a:t>
            </a:r>
            <a:endParaRPr/>
          </a:p>
          <a:p>
            <a:pPr indent="-228600" lvl="2" marL="1143000" rtl="0" algn="l">
              <a:lnSpc>
                <a:spcPct val="150000"/>
              </a:lnSpc>
              <a:spcBef>
                <a:spcPts val="500"/>
              </a:spcBef>
              <a:spcAft>
                <a:spcPts val="0"/>
              </a:spcAft>
              <a:buSzPts val="2000"/>
              <a:buChar char="•"/>
            </a:pPr>
            <a:r>
              <a:rPr lang="en-US"/>
              <a:t>General Interface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MVC Model</a:t>
            </a:r>
            <a:endParaRPr/>
          </a:p>
        </p:txBody>
      </p:sp>
      <p:sp>
        <p:nvSpPr>
          <p:cNvPr id="268" name="Google Shape;268;p22"/>
          <p:cNvSpPr/>
          <p:nvPr/>
        </p:nvSpPr>
        <p:spPr>
          <a:xfrm>
            <a:off x="3554259" y="1909753"/>
            <a:ext cx="2035480" cy="651354"/>
          </a:xfrm>
          <a:prstGeom prst="roundRect">
            <a:avLst>
              <a:gd fmla="val 16667" name="adj"/>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Controller</a:t>
            </a:r>
            <a:endParaRPr/>
          </a:p>
        </p:txBody>
      </p:sp>
      <p:sp>
        <p:nvSpPr>
          <p:cNvPr id="269" name="Google Shape;269;p22"/>
          <p:cNvSpPr/>
          <p:nvPr/>
        </p:nvSpPr>
        <p:spPr>
          <a:xfrm>
            <a:off x="1518780" y="4186553"/>
            <a:ext cx="2035480" cy="651354"/>
          </a:xfrm>
          <a:prstGeom prst="roundRect">
            <a:avLst>
              <a:gd fmla="val 16667" name="adj"/>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Model</a:t>
            </a:r>
            <a:endParaRPr/>
          </a:p>
        </p:txBody>
      </p:sp>
      <p:sp>
        <p:nvSpPr>
          <p:cNvPr id="270" name="Google Shape;270;p22"/>
          <p:cNvSpPr/>
          <p:nvPr/>
        </p:nvSpPr>
        <p:spPr>
          <a:xfrm>
            <a:off x="5589740" y="4186553"/>
            <a:ext cx="2035480" cy="651354"/>
          </a:xfrm>
          <a:prstGeom prst="roundRect">
            <a:avLst>
              <a:gd fmla="val 16667" name="adj"/>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View</a:t>
            </a:r>
            <a:endParaRPr/>
          </a:p>
        </p:txBody>
      </p:sp>
      <p:cxnSp>
        <p:nvCxnSpPr>
          <p:cNvPr id="271" name="Google Shape;271;p22"/>
          <p:cNvCxnSpPr/>
          <p:nvPr/>
        </p:nvCxnSpPr>
        <p:spPr>
          <a:xfrm flipH="1">
            <a:off x="2190178" y="2583222"/>
            <a:ext cx="1603331" cy="1603331"/>
          </a:xfrm>
          <a:prstGeom prst="straightConnector1">
            <a:avLst/>
          </a:prstGeom>
          <a:noFill/>
          <a:ln cap="flat" cmpd="sng" w="38100">
            <a:solidFill>
              <a:schemeClr val="dk1"/>
            </a:solidFill>
            <a:prstDash val="solid"/>
            <a:miter lim="800000"/>
            <a:headEnd len="sm" w="sm" type="none"/>
            <a:tailEnd len="med" w="med" type="triangle"/>
          </a:ln>
        </p:spPr>
      </p:cxnSp>
      <p:sp>
        <p:nvSpPr>
          <p:cNvPr id="272" name="Google Shape;272;p22"/>
          <p:cNvSpPr txBox="1"/>
          <p:nvPr/>
        </p:nvSpPr>
        <p:spPr>
          <a:xfrm rot="-2706398">
            <a:off x="2523684" y="3003980"/>
            <a:ext cx="9363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Update</a:t>
            </a:r>
            <a:endParaRPr/>
          </a:p>
        </p:txBody>
      </p:sp>
      <p:cxnSp>
        <p:nvCxnSpPr>
          <p:cNvPr id="273" name="Google Shape;273;p22"/>
          <p:cNvCxnSpPr/>
          <p:nvPr/>
        </p:nvCxnSpPr>
        <p:spPr>
          <a:xfrm flipH="1">
            <a:off x="2752594" y="2561107"/>
            <a:ext cx="1603331" cy="1603331"/>
          </a:xfrm>
          <a:prstGeom prst="straightConnector1">
            <a:avLst/>
          </a:prstGeom>
          <a:noFill/>
          <a:ln cap="flat" cmpd="sng" w="19050">
            <a:solidFill>
              <a:schemeClr val="accent1"/>
            </a:solidFill>
            <a:prstDash val="solid"/>
            <a:miter lim="800000"/>
            <a:headEnd len="med" w="med" type="triangle"/>
            <a:tailEnd len="sm" w="sm" type="none"/>
          </a:ln>
        </p:spPr>
      </p:cxnSp>
      <p:sp>
        <p:nvSpPr>
          <p:cNvPr id="274" name="Google Shape;274;p22"/>
          <p:cNvSpPr txBox="1"/>
          <p:nvPr/>
        </p:nvSpPr>
        <p:spPr>
          <a:xfrm rot="-2706398">
            <a:off x="3269287" y="3260880"/>
            <a:ext cx="9363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Notify</a:t>
            </a:r>
            <a:endParaRPr/>
          </a:p>
        </p:txBody>
      </p:sp>
      <p:cxnSp>
        <p:nvCxnSpPr>
          <p:cNvPr id="275" name="Google Shape;275;p22"/>
          <p:cNvCxnSpPr/>
          <p:nvPr/>
        </p:nvCxnSpPr>
        <p:spPr>
          <a:xfrm rot="10800000">
            <a:off x="4918342" y="2583222"/>
            <a:ext cx="1473064" cy="1603331"/>
          </a:xfrm>
          <a:prstGeom prst="straightConnector1">
            <a:avLst/>
          </a:prstGeom>
          <a:noFill/>
          <a:ln cap="flat" cmpd="sng" w="19050">
            <a:solidFill>
              <a:schemeClr val="accent1"/>
            </a:solidFill>
            <a:prstDash val="solid"/>
            <a:miter lim="800000"/>
            <a:headEnd len="med" w="med" type="triangle"/>
            <a:tailEnd len="sm" w="sm" type="none"/>
          </a:ln>
        </p:spPr>
      </p:cxnSp>
      <p:sp>
        <p:nvSpPr>
          <p:cNvPr id="276" name="Google Shape;276;p22"/>
          <p:cNvSpPr txBox="1"/>
          <p:nvPr/>
        </p:nvSpPr>
        <p:spPr>
          <a:xfrm rot="2827475">
            <a:off x="5012598" y="3254138"/>
            <a:ext cx="9363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Update</a:t>
            </a:r>
            <a:endParaRPr/>
          </a:p>
        </p:txBody>
      </p:sp>
      <p:cxnSp>
        <p:nvCxnSpPr>
          <p:cNvPr id="277" name="Google Shape;277;p22"/>
          <p:cNvCxnSpPr/>
          <p:nvPr/>
        </p:nvCxnSpPr>
        <p:spPr>
          <a:xfrm rot="10800000">
            <a:off x="5428778" y="2561107"/>
            <a:ext cx="1473064" cy="1603331"/>
          </a:xfrm>
          <a:prstGeom prst="straightConnector1">
            <a:avLst/>
          </a:prstGeom>
          <a:noFill/>
          <a:ln cap="flat" cmpd="sng" w="19050">
            <a:solidFill>
              <a:schemeClr val="accent1"/>
            </a:solidFill>
            <a:prstDash val="solid"/>
            <a:miter lim="800000"/>
            <a:headEnd len="sm" w="sm" type="none"/>
            <a:tailEnd len="med" w="med" type="triangle"/>
          </a:ln>
        </p:spPr>
      </p:cxnSp>
      <p:sp>
        <p:nvSpPr>
          <p:cNvPr id="278" name="Google Shape;278;p22"/>
          <p:cNvSpPr txBox="1"/>
          <p:nvPr/>
        </p:nvSpPr>
        <p:spPr>
          <a:xfrm rot="2827475">
            <a:off x="5646881" y="3178105"/>
            <a:ext cx="14197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User Action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What is a Backend?</a:t>
            </a:r>
            <a:endParaRPr/>
          </a:p>
        </p:txBody>
      </p:sp>
      <p:sp>
        <p:nvSpPr>
          <p:cNvPr id="284" name="Google Shape;284;p2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50000"/>
              </a:lnSpc>
              <a:spcBef>
                <a:spcPts val="0"/>
              </a:spcBef>
              <a:spcAft>
                <a:spcPts val="0"/>
              </a:spcAft>
              <a:buClr>
                <a:srgbClr val="002060"/>
              </a:buClr>
              <a:buSzPts val="2600"/>
              <a:buChar char="•"/>
            </a:pPr>
            <a:r>
              <a:rPr lang="en-US"/>
              <a:t>All of the awesome that runs your application. </a:t>
            </a:r>
            <a:endParaRPr/>
          </a:p>
          <a:p>
            <a:pPr indent="-228600" lvl="0" marL="228600" rtl="0" algn="l">
              <a:lnSpc>
                <a:spcPct val="150000"/>
              </a:lnSpc>
              <a:spcBef>
                <a:spcPts val="1000"/>
              </a:spcBef>
              <a:spcAft>
                <a:spcPts val="0"/>
              </a:spcAft>
              <a:buClr>
                <a:srgbClr val="002060"/>
              </a:buClr>
              <a:buSzPts val="2600"/>
              <a:buChar char="•"/>
            </a:pPr>
            <a:r>
              <a:rPr lang="en-US"/>
              <a:t>Web API</a:t>
            </a:r>
            <a:endParaRPr/>
          </a:p>
          <a:p>
            <a:pPr indent="-228600" lvl="0" marL="228600" rtl="0" algn="l">
              <a:lnSpc>
                <a:spcPct val="150000"/>
              </a:lnSpc>
              <a:spcBef>
                <a:spcPts val="1000"/>
              </a:spcBef>
              <a:spcAft>
                <a:spcPts val="0"/>
              </a:spcAft>
              <a:buClr>
                <a:srgbClr val="002060"/>
              </a:buClr>
              <a:buSzPts val="2600"/>
              <a:buChar char="•"/>
            </a:pPr>
            <a:r>
              <a:rPr lang="en-US">
                <a:solidFill>
                  <a:srgbClr val="FF0000"/>
                </a:solidFill>
              </a:rPr>
              <a:t>Connection layer between the frontend and backend</a:t>
            </a:r>
            <a:endParaRPr/>
          </a:p>
          <a:p>
            <a:pPr indent="-228600" lvl="0" marL="228600" rtl="0" algn="l">
              <a:lnSpc>
                <a:spcPct val="150000"/>
              </a:lnSpc>
              <a:spcBef>
                <a:spcPts val="1000"/>
              </a:spcBef>
              <a:spcAft>
                <a:spcPts val="0"/>
              </a:spcAft>
              <a:buClr>
                <a:srgbClr val="002060"/>
              </a:buClr>
              <a:buSzPts val="2600"/>
              <a:buChar char="•"/>
            </a:pPr>
            <a:r>
              <a:rPr lang="en-US"/>
              <a:t>Connected through API calls (POST, GET, PUT, etc. )</a:t>
            </a:r>
            <a:endParaRPr/>
          </a:p>
          <a:p>
            <a:pPr indent="-228600" lvl="0" marL="228600" rtl="0" algn="l">
              <a:lnSpc>
                <a:spcPct val="150000"/>
              </a:lnSpc>
              <a:spcBef>
                <a:spcPts val="1000"/>
              </a:spcBef>
              <a:spcAft>
                <a:spcPts val="0"/>
              </a:spcAft>
              <a:buClr>
                <a:srgbClr val="002060"/>
              </a:buClr>
              <a:buSzPts val="2600"/>
              <a:buChar char="•"/>
            </a:pPr>
            <a:r>
              <a:rPr lang="en-US"/>
              <a:t>Transmit Content from the Backend to the Frontend commonly in JSON Blobs</a:t>
            </a:r>
            <a:endParaRPr/>
          </a:p>
          <a:p>
            <a:pPr indent="-228600" lvl="0" marL="228600" rtl="0" algn="l">
              <a:lnSpc>
                <a:spcPct val="150000"/>
              </a:lnSpc>
              <a:spcBef>
                <a:spcPts val="1000"/>
              </a:spcBef>
              <a:spcAft>
                <a:spcPts val="0"/>
              </a:spcAft>
              <a:buClr>
                <a:srgbClr val="002060"/>
              </a:buClr>
              <a:buSzPts val="2600"/>
              <a:buChar char="•"/>
            </a:pPr>
            <a:r>
              <a:rPr lang="en-US"/>
              <a:t>Service Architecture that drives everything (Where all the logic is) </a:t>
            </a:r>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What is a WebAPI?</a:t>
            </a:r>
            <a:endParaRPr/>
          </a:p>
        </p:txBody>
      </p:sp>
      <p:sp>
        <p:nvSpPr>
          <p:cNvPr id="290" name="Google Shape;290;p2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intermediate layer between front end and back-end systems</a:t>
            </a:r>
            <a:endParaRPr/>
          </a:p>
          <a:p>
            <a:pPr indent="-228600" lvl="0" marL="228600" rtl="0" algn="just">
              <a:lnSpc>
                <a:spcPct val="150000"/>
              </a:lnSpc>
              <a:spcBef>
                <a:spcPts val="1000"/>
              </a:spcBef>
              <a:spcAft>
                <a:spcPts val="0"/>
              </a:spcAft>
              <a:buSzPts val="2600"/>
              <a:buChar char="•"/>
            </a:pPr>
            <a:r>
              <a:rPr lang="en-US"/>
              <a:t>A “must have” if your APIs will be consumed by third-party services</a:t>
            </a:r>
            <a:endParaRPr/>
          </a:p>
          <a:p>
            <a:pPr indent="-228600" lvl="0" marL="228600" rtl="0" algn="just">
              <a:lnSpc>
                <a:spcPct val="150000"/>
              </a:lnSpc>
              <a:spcBef>
                <a:spcPts val="1000"/>
              </a:spcBef>
              <a:spcAft>
                <a:spcPts val="0"/>
              </a:spcAft>
              <a:buSzPts val="2600"/>
              <a:buChar char="•"/>
            </a:pPr>
            <a:r>
              <a:rPr lang="en-US"/>
              <a:t>Attention to details:</a:t>
            </a:r>
            <a:endParaRPr/>
          </a:p>
          <a:p>
            <a:pPr indent="-228600" lvl="0" marL="228600" rtl="0" algn="just">
              <a:lnSpc>
                <a:spcPct val="150000"/>
              </a:lnSpc>
              <a:spcBef>
                <a:spcPts val="1000"/>
              </a:spcBef>
              <a:spcAft>
                <a:spcPts val="0"/>
              </a:spcAft>
              <a:buSzPts val="2600"/>
              <a:buChar char="•"/>
            </a:pPr>
            <a:r>
              <a:rPr lang="en-US"/>
              <a:t>How consumable is the API (signature, content negotiation)?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What is a WebAPI?</a:t>
            </a:r>
            <a:endParaRPr/>
          </a:p>
        </p:txBody>
      </p:sp>
      <p:sp>
        <p:nvSpPr>
          <p:cNvPr id="296" name="Google Shape;296;p2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Does it comply with standards (response codes, etc.)?</a:t>
            </a:r>
            <a:endParaRPr/>
          </a:p>
          <a:p>
            <a:pPr indent="-228600" lvl="0" marL="228600" rtl="0" algn="just">
              <a:lnSpc>
                <a:spcPct val="150000"/>
              </a:lnSpc>
              <a:spcBef>
                <a:spcPts val="1000"/>
              </a:spcBef>
              <a:spcAft>
                <a:spcPts val="0"/>
              </a:spcAft>
              <a:buSzPts val="2600"/>
              <a:buChar char="•"/>
            </a:pPr>
            <a:r>
              <a:rPr lang="en-US">
                <a:solidFill>
                  <a:srgbClr val="FF0000"/>
                </a:solidFill>
              </a:rPr>
              <a:t>Is it secure? </a:t>
            </a:r>
            <a:endParaRPr/>
          </a:p>
          <a:p>
            <a:pPr indent="-228600" lvl="0" marL="228600" rtl="0" algn="just">
              <a:lnSpc>
                <a:spcPct val="150000"/>
              </a:lnSpc>
              <a:spcBef>
                <a:spcPts val="1000"/>
              </a:spcBef>
              <a:spcAft>
                <a:spcPts val="0"/>
              </a:spcAft>
              <a:buSzPts val="2600"/>
              <a:buChar char="•"/>
            </a:pPr>
            <a:r>
              <a:rPr lang="en-US">
                <a:solidFill>
                  <a:srgbClr val="FF0000"/>
                </a:solidFill>
              </a:rPr>
              <a:t>How do you handle multiple versions? </a:t>
            </a:r>
            <a:endParaRPr/>
          </a:p>
          <a:p>
            <a:pPr indent="-228600" lvl="0" marL="228600" rtl="0" algn="just">
              <a:lnSpc>
                <a:spcPct val="150000"/>
              </a:lnSpc>
              <a:spcBef>
                <a:spcPts val="1000"/>
              </a:spcBef>
              <a:spcAft>
                <a:spcPts val="0"/>
              </a:spcAft>
              <a:buSzPts val="2600"/>
              <a:buChar char="•"/>
            </a:pPr>
            <a:r>
              <a:rPr lang="en-US"/>
              <a:t>Is it truly RESTful?</a:t>
            </a:r>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Virtual dom</a:t>
            </a:r>
            <a:endParaRPr/>
          </a:p>
        </p:txBody>
      </p:sp>
      <p:sp>
        <p:nvSpPr>
          <p:cNvPr id="302" name="Google Shape;302;p2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The virtual DOM (VDOM) is a programming concept where an ideal, or “virtual”, representation of a UI is kept in memory and synced with the “real” DOM by a library such as ReactDOM. This process is called reconciliation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Virtual DOM</a:t>
            </a:r>
            <a:endParaRPr/>
          </a:p>
        </p:txBody>
      </p:sp>
      <p:sp>
        <p:nvSpPr>
          <p:cNvPr id="308" name="Google Shape;308;p2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US"/>
              <a:t>React uses Virtual DOM exists which is like a lightweight copy of the actual DOM(a virtual representation of the DOM). So for every object that exists in the original DOM, there is an object for that in React Virtual DOM. </a:t>
            </a:r>
            <a:endParaRPr/>
          </a:p>
          <a:p>
            <a:pPr indent="-228600" lvl="0" marL="228600" rtl="0" algn="just">
              <a:lnSpc>
                <a:spcPct val="150000"/>
              </a:lnSpc>
              <a:spcBef>
                <a:spcPts val="1000"/>
              </a:spcBef>
              <a:spcAft>
                <a:spcPts val="0"/>
              </a:spcAft>
              <a:buSzPts val="2600"/>
              <a:buChar char="•"/>
            </a:pPr>
            <a:r>
              <a:rPr lang="en-US"/>
              <a:t>It is exactly the same, but it does not have the power to directly change the layout of the document. Manipulating DOM is slow, but manipulating Virtual DOM is fast as nothing gets drawn on the screen.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Virtual DOM</a:t>
            </a:r>
            <a:endParaRPr/>
          </a:p>
        </p:txBody>
      </p:sp>
      <p:sp>
        <p:nvSpPr>
          <p:cNvPr id="314" name="Google Shape;314;p2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So each time there is a change in the state of our application, virtual DOM gets updated first instead of the real </a:t>
            </a:r>
            <a:r>
              <a:rPr lang="en-US">
                <a:solidFill>
                  <a:srgbClr val="FF0000"/>
                </a:solidFill>
              </a:rPr>
              <a:t>DOM. You may still wonder, “Aren’t we doing the same thing again and doubling our work? How can this be faster</a:t>
            </a:r>
            <a:r>
              <a:rPr lang="en-US"/>
              <a:t>?” Read below to understand how things will be faster using virtual DOM.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r>
              <a:rPr lang="en-US"/>
              <a:t>How Virtual DOM actually make the things faster:</a:t>
            </a:r>
            <a:endParaRPr/>
          </a:p>
        </p:txBody>
      </p:sp>
      <p:sp>
        <p:nvSpPr>
          <p:cNvPr id="320" name="Google Shape;320;p2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SzPct val="100000"/>
              <a:buChar char="•"/>
            </a:pPr>
            <a:r>
              <a:rPr lang="en-US"/>
              <a:t>When anything new is added to the application, a virtual DOM is created and it is represented as a tree. Each element in the application is a node in this tree. So, whenever there is a change in state of any element, a new Virtual DOM tree is created. </a:t>
            </a:r>
            <a:endParaRPr/>
          </a:p>
          <a:p>
            <a:pPr indent="-228600" lvl="0" marL="228600" rtl="0" algn="just">
              <a:lnSpc>
                <a:spcPct val="150000"/>
              </a:lnSpc>
              <a:spcBef>
                <a:spcPts val="1000"/>
              </a:spcBef>
              <a:spcAft>
                <a:spcPts val="0"/>
              </a:spcAft>
              <a:buSzPct val="100000"/>
              <a:buChar char="•"/>
            </a:pPr>
            <a:r>
              <a:rPr lang="en-US"/>
              <a:t>This new Virtual DOM tree is then compared with the previous Virtual DOM tree and make a note of the changes. After this, it finds the best possible ways to make these changes to the real DOM. Now only the updated elements will get rendered on the page again.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Principles of Web Design</a:t>
            </a:r>
            <a:endParaRPr/>
          </a:p>
        </p:txBody>
      </p:sp>
      <p:sp>
        <p:nvSpPr>
          <p:cNvPr id="115" name="Google Shape;115;p3"/>
          <p:cNvSpPr txBox="1"/>
          <p:nvPr>
            <p:ph idx="1" type="body"/>
          </p:nvPr>
        </p:nvSpPr>
        <p:spPr>
          <a:xfrm>
            <a:off x="361951" y="1295400"/>
            <a:ext cx="2679424" cy="4518991"/>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600"/>
              <a:buChar char="•"/>
            </a:pPr>
            <a:r>
              <a:rPr lang="en-US"/>
              <a:t>Availability</a:t>
            </a:r>
            <a:endParaRPr/>
          </a:p>
          <a:p>
            <a:pPr indent="-228600" lvl="0" marL="228600" rtl="0" algn="l">
              <a:lnSpc>
                <a:spcPct val="150000"/>
              </a:lnSpc>
              <a:spcBef>
                <a:spcPts val="1000"/>
              </a:spcBef>
              <a:spcAft>
                <a:spcPts val="0"/>
              </a:spcAft>
              <a:buClr>
                <a:srgbClr val="002060"/>
              </a:buClr>
              <a:buSzPts val="2600"/>
              <a:buChar char="•"/>
            </a:pPr>
            <a:r>
              <a:rPr lang="en-US"/>
              <a:t>Performance</a:t>
            </a:r>
            <a:endParaRPr/>
          </a:p>
          <a:p>
            <a:pPr indent="-228600" lvl="0" marL="228600" rtl="0" algn="l">
              <a:lnSpc>
                <a:spcPct val="150000"/>
              </a:lnSpc>
              <a:spcBef>
                <a:spcPts val="1000"/>
              </a:spcBef>
              <a:spcAft>
                <a:spcPts val="0"/>
              </a:spcAft>
              <a:buClr>
                <a:srgbClr val="002060"/>
              </a:buClr>
              <a:buSzPts val="2600"/>
              <a:buChar char="•"/>
            </a:pPr>
            <a:r>
              <a:rPr lang="en-US"/>
              <a:t>Reliability</a:t>
            </a:r>
            <a:endParaRPr/>
          </a:p>
          <a:p>
            <a:pPr indent="-228600" lvl="0" marL="228600" rtl="0" algn="l">
              <a:lnSpc>
                <a:spcPct val="150000"/>
              </a:lnSpc>
              <a:spcBef>
                <a:spcPts val="1000"/>
              </a:spcBef>
              <a:spcAft>
                <a:spcPts val="0"/>
              </a:spcAft>
              <a:buClr>
                <a:srgbClr val="002060"/>
              </a:buClr>
              <a:buSzPts val="2600"/>
              <a:buChar char="•"/>
            </a:pPr>
            <a:r>
              <a:rPr lang="en-US"/>
              <a:t>Scalability</a:t>
            </a:r>
            <a:endParaRPr/>
          </a:p>
          <a:p>
            <a:pPr indent="-228600" lvl="0" marL="228600" rtl="0" algn="l">
              <a:lnSpc>
                <a:spcPct val="150000"/>
              </a:lnSpc>
              <a:spcBef>
                <a:spcPts val="1000"/>
              </a:spcBef>
              <a:spcAft>
                <a:spcPts val="0"/>
              </a:spcAft>
              <a:buClr>
                <a:srgbClr val="002060"/>
              </a:buClr>
              <a:buSzPts val="2600"/>
              <a:buChar char="•"/>
            </a:pPr>
            <a:r>
              <a:rPr lang="en-US"/>
              <a:t>Manageability</a:t>
            </a:r>
            <a:endParaRPr/>
          </a:p>
          <a:p>
            <a:pPr indent="-228600" lvl="0" marL="228600" rtl="0" algn="l">
              <a:lnSpc>
                <a:spcPct val="150000"/>
              </a:lnSpc>
              <a:spcBef>
                <a:spcPts val="1000"/>
              </a:spcBef>
              <a:spcAft>
                <a:spcPts val="0"/>
              </a:spcAft>
              <a:buClr>
                <a:srgbClr val="002060"/>
              </a:buClr>
              <a:buSzPts val="2600"/>
              <a:buChar char="•"/>
            </a:pPr>
            <a:r>
              <a:rPr lang="en-US"/>
              <a:t>Cost</a:t>
            </a:r>
            <a:endParaRPr/>
          </a:p>
        </p:txBody>
      </p:sp>
      <p:pic>
        <p:nvPicPr>
          <p:cNvPr descr="Image result for availability" id="116" name="Google Shape;116;p3"/>
          <p:cNvPicPr preferRelativeResize="0"/>
          <p:nvPr/>
        </p:nvPicPr>
        <p:blipFill rotWithShape="1">
          <a:blip r:embed="rId3">
            <a:alphaModFix/>
          </a:blip>
          <a:srcRect b="0" l="0" r="0" t="0"/>
          <a:stretch/>
        </p:blipFill>
        <p:spPr>
          <a:xfrm>
            <a:off x="6870785" y="1113198"/>
            <a:ext cx="2215805" cy="2215805"/>
          </a:xfrm>
          <a:prstGeom prst="rect">
            <a:avLst/>
          </a:prstGeom>
          <a:noFill/>
          <a:ln>
            <a:noFill/>
          </a:ln>
        </p:spPr>
      </p:pic>
      <p:pic>
        <p:nvPicPr>
          <p:cNvPr descr="Image result for performance" id="117" name="Google Shape;117;p3"/>
          <p:cNvPicPr preferRelativeResize="0"/>
          <p:nvPr/>
        </p:nvPicPr>
        <p:blipFill rotWithShape="1">
          <a:blip r:embed="rId4">
            <a:alphaModFix/>
          </a:blip>
          <a:srcRect b="0" l="0" r="0" t="0"/>
          <a:stretch/>
        </p:blipFill>
        <p:spPr>
          <a:xfrm>
            <a:off x="3342547" y="1274389"/>
            <a:ext cx="3312734" cy="1893421"/>
          </a:xfrm>
          <a:prstGeom prst="rect">
            <a:avLst/>
          </a:prstGeom>
          <a:noFill/>
          <a:ln>
            <a:noFill/>
          </a:ln>
        </p:spPr>
      </p:pic>
      <p:pic>
        <p:nvPicPr>
          <p:cNvPr descr="Image result for reliability" id="118" name="Google Shape;118;p3"/>
          <p:cNvPicPr preferRelativeResize="0"/>
          <p:nvPr/>
        </p:nvPicPr>
        <p:blipFill rotWithShape="1">
          <a:blip r:embed="rId5">
            <a:alphaModFix/>
          </a:blip>
          <a:srcRect b="0" l="0" r="0" t="0"/>
          <a:stretch/>
        </p:blipFill>
        <p:spPr>
          <a:xfrm>
            <a:off x="6891959" y="3360113"/>
            <a:ext cx="2252041" cy="2252041"/>
          </a:xfrm>
          <a:prstGeom prst="rect">
            <a:avLst/>
          </a:prstGeom>
          <a:noFill/>
          <a:ln>
            <a:noFill/>
          </a:ln>
        </p:spPr>
      </p:pic>
      <p:pic>
        <p:nvPicPr>
          <p:cNvPr descr="Image result for scalability" id="119" name="Google Shape;119;p3"/>
          <p:cNvPicPr preferRelativeResize="0"/>
          <p:nvPr/>
        </p:nvPicPr>
        <p:blipFill rotWithShape="1">
          <a:blip r:embed="rId6">
            <a:alphaModFix/>
          </a:blip>
          <a:srcRect b="0" l="0" r="0" t="0"/>
          <a:stretch/>
        </p:blipFill>
        <p:spPr>
          <a:xfrm rot="187758">
            <a:off x="3728999" y="5035239"/>
            <a:ext cx="3039339" cy="1731231"/>
          </a:xfrm>
          <a:prstGeom prst="rect">
            <a:avLst/>
          </a:prstGeom>
          <a:noFill/>
          <a:ln>
            <a:noFill/>
          </a:ln>
        </p:spPr>
      </p:pic>
      <p:pic>
        <p:nvPicPr>
          <p:cNvPr descr="Image result for cost" id="120" name="Google Shape;120;p3"/>
          <p:cNvPicPr preferRelativeResize="0"/>
          <p:nvPr/>
        </p:nvPicPr>
        <p:blipFill rotWithShape="1">
          <a:blip r:embed="rId7">
            <a:alphaModFix/>
          </a:blip>
          <a:srcRect b="0" l="0" r="0" t="0"/>
          <a:stretch/>
        </p:blipFill>
        <p:spPr>
          <a:xfrm>
            <a:off x="3762644" y="3202488"/>
            <a:ext cx="1262063" cy="171640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How Virtual DOM helps React</a:t>
            </a:r>
            <a:endParaRPr/>
          </a:p>
        </p:txBody>
      </p:sp>
      <p:sp>
        <p:nvSpPr>
          <p:cNvPr id="326" name="Google Shape;326;p3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In react, everything is treated as a component be it a functional component or class component. A component can contain a state. Each time we change something in our JSX file or let’s put it in simple terms, whenever the state of any component is changed react updates it’s Virtual DOM tree.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How Virtual DOM helps React</a:t>
            </a:r>
            <a:endParaRPr/>
          </a:p>
        </p:txBody>
      </p:sp>
      <p:sp>
        <p:nvSpPr>
          <p:cNvPr id="332" name="Google Shape;332;p3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Though it may sound that it is ineffective but the cost is not much significant as updating the virtual DOM doesn’t take much time. React maintains two Virtual DOM at each time, one contains the updated Virtual DOM and one which is just the pre-update version of this updated Virtual DOM.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How Virtual DOM helps React</a:t>
            </a:r>
            <a:endParaRPr/>
          </a:p>
        </p:txBody>
      </p:sp>
      <p:sp>
        <p:nvSpPr>
          <p:cNvPr id="338" name="Google Shape;338;p3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US"/>
              <a:t> It just mean that the changes to the real DOM are sent in batches instead of sending any update for a single change in the state of a component. </a:t>
            </a:r>
            <a:endParaRPr/>
          </a:p>
          <a:p>
            <a:pPr indent="-228600" lvl="0" marL="228600" rtl="0" algn="just">
              <a:lnSpc>
                <a:spcPct val="150000"/>
              </a:lnSpc>
              <a:spcBef>
                <a:spcPts val="1000"/>
              </a:spcBef>
              <a:spcAft>
                <a:spcPts val="0"/>
              </a:spcAft>
              <a:buSzPts val="2600"/>
              <a:buChar char="•"/>
            </a:pPr>
            <a:r>
              <a:rPr lang="en-US"/>
              <a:t>We have seen that the re-rendering of the UI is the most expensive part and React manages to do this most efficiently by ensuring that the Real DOM receives batch updates to re-render the UI. This entire proces of transforming changes to the real DOM is called Reconciliation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Element</a:t>
            </a:r>
            <a:endParaRPr/>
          </a:p>
        </p:txBody>
      </p:sp>
      <p:sp>
        <p:nvSpPr>
          <p:cNvPr id="344" name="Google Shape;344;p33"/>
          <p:cNvSpPr txBox="1"/>
          <p:nvPr>
            <p:ph idx="1" type="body"/>
          </p:nvPr>
        </p:nvSpPr>
        <p:spPr>
          <a:xfrm>
            <a:off x="361950" y="1295400"/>
            <a:ext cx="8582100" cy="5400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Elements are the smallest building blocks of React apps. An element specifies what should be there in our UI. An Element is a plain object describing what we want to appear in terms of the DOM nodes.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Element</a:t>
            </a:r>
            <a:endParaRPr/>
          </a:p>
        </p:txBody>
      </p:sp>
      <p:sp>
        <p:nvSpPr>
          <p:cNvPr id="350" name="Google Shape;350;p3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Creating a React Element is Cheap compared to DOM elements.  An Element can be Created by using JSX or React without JSX</a:t>
            </a:r>
            <a:endParaRPr/>
          </a:p>
          <a:p>
            <a:pPr indent="-228600" lvl="0" marL="228600" rtl="0" algn="just">
              <a:lnSpc>
                <a:spcPct val="150000"/>
              </a:lnSpc>
              <a:spcBef>
                <a:spcPts val="1000"/>
              </a:spcBef>
              <a:spcAft>
                <a:spcPts val="0"/>
              </a:spcAft>
              <a:buSzPts val="2600"/>
              <a:buChar char="•"/>
            </a:pPr>
            <a:r>
              <a:rPr b="0" i="0" lang="en-US">
                <a:solidFill>
                  <a:srgbClr val="1990B8"/>
                </a:solidFill>
              </a:rPr>
              <a:t>const</a:t>
            </a:r>
            <a:r>
              <a:rPr b="0" i="0" lang="en-US">
                <a:solidFill>
                  <a:srgbClr val="000000"/>
                </a:solidFill>
              </a:rPr>
              <a:t> element </a:t>
            </a:r>
            <a:r>
              <a:rPr b="0" i="0" lang="en-US">
                <a:solidFill>
                  <a:srgbClr val="A67F59"/>
                </a:solidFill>
              </a:rPr>
              <a:t>=</a:t>
            </a:r>
            <a:r>
              <a:rPr b="0" i="0" lang="en-US">
                <a:solidFill>
                  <a:srgbClr val="000000"/>
                </a:solidFill>
              </a:rPr>
              <a:t> </a:t>
            </a:r>
            <a:r>
              <a:rPr b="0" i="0" lang="en-US">
                <a:solidFill>
                  <a:srgbClr val="A67F59"/>
                </a:solidFill>
              </a:rPr>
              <a:t>&lt;</a:t>
            </a:r>
            <a:r>
              <a:rPr b="0" i="0" lang="en-US">
                <a:solidFill>
                  <a:srgbClr val="000000"/>
                </a:solidFill>
              </a:rPr>
              <a:t>h1</a:t>
            </a:r>
            <a:r>
              <a:rPr b="0" i="0" lang="en-US">
                <a:solidFill>
                  <a:srgbClr val="A67F59"/>
                </a:solidFill>
              </a:rPr>
              <a:t>&gt;</a:t>
            </a:r>
            <a:r>
              <a:rPr b="0" i="0" lang="en-US">
                <a:solidFill>
                  <a:srgbClr val="000000"/>
                </a:solidFill>
              </a:rPr>
              <a:t>Hello</a:t>
            </a:r>
            <a:r>
              <a:rPr b="0" i="0" lang="en-US">
                <a:solidFill>
                  <a:srgbClr val="5F6364"/>
                </a:solidFill>
              </a:rPr>
              <a:t>,</a:t>
            </a:r>
            <a:r>
              <a:rPr b="0" i="0" lang="en-US">
                <a:solidFill>
                  <a:srgbClr val="000000"/>
                </a:solidFill>
              </a:rPr>
              <a:t> world</a:t>
            </a:r>
            <a:r>
              <a:rPr b="0" i="0" lang="en-US">
                <a:solidFill>
                  <a:srgbClr val="A67F59"/>
                </a:solidFill>
              </a:rPr>
              <a:t>&lt;/</a:t>
            </a:r>
            <a:r>
              <a:rPr b="0" i="0" lang="en-US">
                <a:solidFill>
                  <a:srgbClr val="000000"/>
                </a:solidFill>
              </a:rPr>
              <a:t>h1</a:t>
            </a:r>
            <a:r>
              <a:rPr b="0" i="0" lang="en-US">
                <a:solidFill>
                  <a:srgbClr val="A67F59"/>
                </a:solidFill>
              </a:rPr>
              <a:t>&gt;</a:t>
            </a:r>
            <a:r>
              <a:rPr b="0" i="0" lang="en-US">
                <a:solidFill>
                  <a:srgbClr val="5F6364"/>
                </a:solidFill>
              </a:rPr>
              <a:t>;</a:t>
            </a:r>
            <a:endParaRPr/>
          </a:p>
          <a:p>
            <a:pPr indent="-228600" lvl="0" marL="228600" rtl="0" algn="just">
              <a:lnSpc>
                <a:spcPct val="150000"/>
              </a:lnSpc>
              <a:spcBef>
                <a:spcPts val="1000"/>
              </a:spcBef>
              <a:spcAft>
                <a:spcPts val="0"/>
              </a:spcAft>
              <a:buSzPts val="2600"/>
              <a:buChar char="•"/>
            </a:pPr>
            <a:r>
              <a:rPr lang="en-US"/>
              <a:t>Object of type h1 and assigned it to a variable called as </a:t>
            </a:r>
            <a:r>
              <a:rPr lang="en-US">
                <a:solidFill>
                  <a:srgbClr val="FF0000"/>
                </a:solidFill>
              </a:rPr>
              <a:t>element. </a:t>
            </a:r>
            <a:r>
              <a:rPr lang="en-US"/>
              <a:t>This </a:t>
            </a:r>
            <a:r>
              <a:rPr lang="en-US">
                <a:solidFill>
                  <a:srgbClr val="FF0000"/>
                </a:solidFill>
              </a:rPr>
              <a:t>element</a:t>
            </a:r>
            <a:r>
              <a:rPr lang="en-US"/>
              <a:t> should be rendered into the Browser DOM, and for that we need a container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Element </a:t>
            </a:r>
            <a:endParaRPr/>
          </a:p>
        </p:txBody>
      </p:sp>
      <p:sp>
        <p:nvSpPr>
          <p:cNvPr id="356" name="Google Shape;356;p3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React Element - It is a simple object that describes a DOM node and its attributes or properties you can say. It is an immutable description object and you can not apply any methods on it. </a:t>
            </a:r>
            <a:endParaRPr/>
          </a:p>
          <a:p>
            <a:pPr indent="-228600" lvl="0" marL="228600" rtl="0" algn="just">
              <a:lnSpc>
                <a:spcPct val="150000"/>
              </a:lnSpc>
              <a:spcBef>
                <a:spcPts val="1000"/>
              </a:spcBef>
              <a:spcAft>
                <a:spcPts val="0"/>
              </a:spcAft>
              <a:buSzPts val="2600"/>
              <a:buChar char="•"/>
            </a:pPr>
            <a:r>
              <a:rPr lang="en-US"/>
              <a:t>React Component - It is a function or class that accepts an input and returns a React element.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Core Components of Web Applications</a:t>
            </a:r>
            <a:endParaRPr/>
          </a:p>
        </p:txBody>
      </p:sp>
      <p:sp>
        <p:nvSpPr>
          <p:cNvPr id="126" name="Google Shape;126;p4"/>
          <p:cNvSpPr txBox="1"/>
          <p:nvPr>
            <p:ph idx="1" type="body"/>
          </p:nvPr>
        </p:nvSpPr>
        <p:spPr>
          <a:xfrm>
            <a:off x="361950" y="1295401"/>
            <a:ext cx="8582025" cy="2026534"/>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000"/>
              <a:buChar char="•"/>
            </a:pPr>
            <a:r>
              <a:rPr lang="en-US" sz="2000"/>
              <a:t>UI (Front End (DOM, Framework))</a:t>
            </a:r>
            <a:endParaRPr/>
          </a:p>
          <a:p>
            <a:pPr indent="-228600" lvl="0" marL="228600" rtl="0" algn="l">
              <a:lnSpc>
                <a:spcPct val="150000"/>
              </a:lnSpc>
              <a:spcBef>
                <a:spcPts val="1000"/>
              </a:spcBef>
              <a:spcAft>
                <a:spcPts val="0"/>
              </a:spcAft>
              <a:buClr>
                <a:srgbClr val="002060"/>
              </a:buClr>
              <a:buSzPts val="2000"/>
              <a:buChar char="•"/>
            </a:pPr>
            <a:r>
              <a:rPr lang="en-US" sz="2000"/>
              <a:t>Request Layer (Web API)</a:t>
            </a:r>
            <a:endParaRPr/>
          </a:p>
          <a:p>
            <a:pPr indent="-228600" lvl="0" marL="228600" rtl="0" algn="l">
              <a:lnSpc>
                <a:spcPct val="150000"/>
              </a:lnSpc>
              <a:spcBef>
                <a:spcPts val="1000"/>
              </a:spcBef>
              <a:spcAft>
                <a:spcPts val="0"/>
              </a:spcAft>
              <a:buClr>
                <a:srgbClr val="002060"/>
              </a:buClr>
              <a:buSzPts val="2000"/>
              <a:buChar char="•"/>
            </a:pPr>
            <a:r>
              <a:rPr lang="en-US" sz="2000"/>
              <a:t>Back End (Database, Logic)</a:t>
            </a:r>
            <a:endParaRPr/>
          </a:p>
          <a:p>
            <a:pPr indent="-50800" lvl="0" marL="228600" rtl="0" algn="l">
              <a:lnSpc>
                <a:spcPct val="150000"/>
              </a:lnSpc>
              <a:spcBef>
                <a:spcPts val="1000"/>
              </a:spcBef>
              <a:spcAft>
                <a:spcPts val="0"/>
              </a:spcAft>
              <a:buClr>
                <a:srgbClr val="002060"/>
              </a:buClr>
              <a:buSzPts val="2800"/>
              <a:buNone/>
            </a:pPr>
            <a:r>
              <a:t/>
            </a:r>
            <a:endParaRPr sz="2800"/>
          </a:p>
        </p:txBody>
      </p:sp>
      <p:pic>
        <p:nvPicPr>
          <p:cNvPr id="127" name="Google Shape;127;p4"/>
          <p:cNvPicPr preferRelativeResize="0"/>
          <p:nvPr/>
        </p:nvPicPr>
        <p:blipFill rotWithShape="1">
          <a:blip r:embed="rId3">
            <a:alphaModFix/>
          </a:blip>
          <a:srcRect b="0" l="0" r="0" t="0"/>
          <a:stretch/>
        </p:blipFill>
        <p:spPr>
          <a:xfrm>
            <a:off x="361950" y="3356361"/>
            <a:ext cx="8453230" cy="33569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Front End Languages</a:t>
            </a:r>
            <a:endParaRPr/>
          </a:p>
        </p:txBody>
      </p:sp>
      <p:sp>
        <p:nvSpPr>
          <p:cNvPr id="133" name="Google Shape;133;p5"/>
          <p:cNvSpPr txBox="1"/>
          <p:nvPr>
            <p:ph idx="1" type="body"/>
          </p:nvPr>
        </p:nvSpPr>
        <p:spPr>
          <a:xfrm>
            <a:off x="361950" y="1295400"/>
            <a:ext cx="8582025" cy="541791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400"/>
              <a:buChar char="•"/>
            </a:pPr>
            <a:r>
              <a:rPr lang="en-US" sz="2400"/>
              <a:t>HTML/CSS</a:t>
            </a:r>
            <a:endParaRPr/>
          </a:p>
          <a:p>
            <a:pPr indent="-228600" lvl="0" marL="228600" rtl="0" algn="l">
              <a:lnSpc>
                <a:spcPct val="150000"/>
              </a:lnSpc>
              <a:spcBef>
                <a:spcPts val="1000"/>
              </a:spcBef>
              <a:spcAft>
                <a:spcPts val="0"/>
              </a:spcAft>
              <a:buClr>
                <a:srgbClr val="002060"/>
              </a:buClr>
              <a:buSzPts val="2400"/>
              <a:buChar char="•"/>
            </a:pPr>
            <a:r>
              <a:rPr lang="en-US" sz="2400"/>
              <a:t>JavaScript</a:t>
            </a:r>
            <a:endParaRPr/>
          </a:p>
          <a:p>
            <a:pPr indent="-228600" lvl="0" marL="228600" rtl="0" algn="l">
              <a:lnSpc>
                <a:spcPct val="150000"/>
              </a:lnSpc>
              <a:spcBef>
                <a:spcPts val="1000"/>
              </a:spcBef>
              <a:spcAft>
                <a:spcPts val="0"/>
              </a:spcAft>
              <a:buClr>
                <a:srgbClr val="002060"/>
              </a:buClr>
              <a:buSzPts val="2400"/>
              <a:buChar char="•"/>
            </a:pPr>
            <a:r>
              <a:rPr lang="en-US" sz="2400"/>
              <a:t>Java (applets)</a:t>
            </a:r>
            <a:endParaRPr/>
          </a:p>
          <a:p>
            <a:pPr indent="-228600" lvl="0" marL="228600" rtl="0" algn="l">
              <a:lnSpc>
                <a:spcPct val="150000"/>
              </a:lnSpc>
              <a:spcBef>
                <a:spcPts val="1000"/>
              </a:spcBef>
              <a:spcAft>
                <a:spcPts val="0"/>
              </a:spcAft>
              <a:buClr>
                <a:srgbClr val="002060"/>
              </a:buClr>
              <a:buSzPts val="2600"/>
              <a:buChar char="•"/>
            </a:pPr>
            <a:r>
              <a:rPr lang="en-US">
                <a:solidFill>
                  <a:srgbClr val="FF0000"/>
                </a:solidFill>
              </a:rPr>
              <a:t>What is the most popular?</a:t>
            </a:r>
            <a:endParaRPr/>
          </a:p>
          <a:p>
            <a:pPr indent="-228600" lvl="0" marL="228600" rtl="0" algn="l">
              <a:lnSpc>
                <a:spcPct val="150000"/>
              </a:lnSpc>
              <a:spcBef>
                <a:spcPts val="1000"/>
              </a:spcBef>
              <a:spcAft>
                <a:spcPts val="0"/>
              </a:spcAft>
              <a:buSzPts val="2600"/>
              <a:buFont typeface="Arial"/>
              <a:buChar char="–"/>
            </a:pPr>
            <a:r>
              <a:rPr lang="en-US"/>
              <a:t>Answer: JavaScript/HTML/CSS is the only real option for front-end native languages and is basically the standard. But there are many variations on JavaScript that are used. </a:t>
            </a:r>
            <a:endParaRPr/>
          </a:p>
          <a:p>
            <a:pPr indent="-63500" lvl="0" marL="228600" rtl="0" algn="l">
              <a:lnSpc>
                <a:spcPct val="150000"/>
              </a:lnSpc>
              <a:spcBef>
                <a:spcPts val="1000"/>
              </a:spcBef>
              <a:spcAft>
                <a:spcPts val="0"/>
              </a:spcAft>
              <a:buClr>
                <a:srgbClr val="002060"/>
              </a:buClr>
              <a:buSzPts val="2600"/>
              <a:buNone/>
            </a:pPr>
            <a:r>
              <a:t/>
            </a:r>
            <a:endParaRPr/>
          </a:p>
          <a:p>
            <a:pPr indent="-63500" lvl="0" marL="228600" rtl="0" algn="l">
              <a:lnSpc>
                <a:spcPct val="150000"/>
              </a:lnSpc>
              <a:spcBef>
                <a:spcPts val="1000"/>
              </a:spcBef>
              <a:spcAft>
                <a:spcPts val="0"/>
              </a:spcAft>
              <a:buClr>
                <a:srgbClr val="002060"/>
              </a:buClr>
              <a:buSzPts val="2600"/>
              <a:buNone/>
            </a:pPr>
            <a:r>
              <a:t/>
            </a:r>
            <a:endParaRPr/>
          </a:p>
        </p:txBody>
      </p:sp>
      <p:pic>
        <p:nvPicPr>
          <p:cNvPr descr="Image result for javascript" id="134" name="Google Shape;134;p5"/>
          <p:cNvPicPr preferRelativeResize="0"/>
          <p:nvPr/>
        </p:nvPicPr>
        <p:blipFill rotWithShape="1">
          <a:blip r:embed="rId3">
            <a:alphaModFix/>
          </a:blip>
          <a:srcRect b="0" l="0" r="0" t="0"/>
          <a:stretch/>
        </p:blipFill>
        <p:spPr>
          <a:xfrm>
            <a:off x="4421125" y="1228725"/>
            <a:ext cx="4608575" cy="27003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6"/>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6"/>
          <p:cNvSpPr/>
          <p:nvPr/>
        </p:nvSpPr>
        <p:spPr>
          <a:xfrm>
            <a:off x="0" y="0"/>
            <a:ext cx="4572000" cy="6865473"/>
          </a:xfrm>
          <a:prstGeom prst="rect">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6"/>
          <p:cNvSpPr txBox="1"/>
          <p:nvPr>
            <p:ph type="title"/>
          </p:nvPr>
        </p:nvSpPr>
        <p:spPr>
          <a:xfrm>
            <a:off x="306341" y="327710"/>
            <a:ext cx="4080464" cy="147466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en-US" sz="2800">
                <a:solidFill>
                  <a:schemeClr val="dk1"/>
                </a:solidFill>
              </a:rPr>
              <a:t>DOM (Document Object Model)</a:t>
            </a:r>
            <a:endParaRPr/>
          </a:p>
        </p:txBody>
      </p:sp>
      <p:sp>
        <p:nvSpPr>
          <p:cNvPr id="142" name="Google Shape;142;p6"/>
          <p:cNvSpPr txBox="1"/>
          <p:nvPr>
            <p:ph idx="1" type="body"/>
          </p:nvPr>
        </p:nvSpPr>
        <p:spPr>
          <a:xfrm>
            <a:off x="306341" y="2238991"/>
            <a:ext cx="4080464" cy="4103934"/>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150000"/>
              </a:lnSpc>
              <a:spcBef>
                <a:spcPts val="0"/>
              </a:spcBef>
              <a:spcAft>
                <a:spcPts val="0"/>
              </a:spcAft>
              <a:buSzPct val="100000"/>
              <a:buChar char="•"/>
            </a:pPr>
            <a:r>
              <a:rPr lang="en-US" sz="2400"/>
              <a:t>Document Object Model makes every addressable item in a web application an Object that can be manipulated for color, transparency, position, sound and behaviors.</a:t>
            </a:r>
            <a:endParaRPr/>
          </a:p>
          <a:p>
            <a:pPr indent="-228600" lvl="0" marL="228600" rtl="0" algn="just">
              <a:lnSpc>
                <a:spcPct val="150000"/>
              </a:lnSpc>
              <a:spcBef>
                <a:spcPts val="1000"/>
              </a:spcBef>
              <a:spcAft>
                <a:spcPts val="0"/>
              </a:spcAft>
              <a:buSzPct val="100000"/>
              <a:buChar char="•"/>
            </a:pPr>
            <a:r>
              <a:rPr lang="en-US" sz="2400"/>
              <a:t>Every HTML Tag is a DOM object</a:t>
            </a:r>
            <a:endParaRPr sz="2400"/>
          </a:p>
        </p:txBody>
      </p:sp>
      <p:pic>
        <p:nvPicPr>
          <p:cNvPr descr="Image result for document object model" id="143" name="Google Shape;143;p6"/>
          <p:cNvPicPr preferRelativeResize="0"/>
          <p:nvPr/>
        </p:nvPicPr>
        <p:blipFill rotWithShape="1">
          <a:blip r:embed="rId3">
            <a:alphaModFix/>
          </a:blip>
          <a:srcRect b="0" l="0" r="0" t="0"/>
          <a:stretch/>
        </p:blipFill>
        <p:spPr>
          <a:xfrm>
            <a:off x="4801929" y="2498205"/>
            <a:ext cx="4112142" cy="22506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DOM (Document Object Model)</a:t>
            </a:r>
            <a:endParaRPr/>
          </a:p>
        </p:txBody>
      </p:sp>
      <p:grpSp>
        <p:nvGrpSpPr>
          <p:cNvPr id="149" name="Google Shape;149;p7"/>
          <p:cNvGrpSpPr/>
          <p:nvPr/>
        </p:nvGrpSpPr>
        <p:grpSpPr>
          <a:xfrm>
            <a:off x="2299712" y="1414895"/>
            <a:ext cx="4725590" cy="5247425"/>
            <a:chOff x="1937762" y="119495"/>
            <a:chExt cx="4725590" cy="5247425"/>
          </a:xfrm>
        </p:grpSpPr>
        <p:sp>
          <p:nvSpPr>
            <p:cNvPr id="150" name="Google Shape;150;p7"/>
            <p:cNvSpPr/>
            <p:nvPr/>
          </p:nvSpPr>
          <p:spPr>
            <a:xfrm>
              <a:off x="2107114" y="219402"/>
              <a:ext cx="4354294" cy="1512189"/>
            </a:xfrm>
            <a:prstGeom prst="ellipse">
              <a:avLst/>
            </a:prstGeom>
            <a:solidFill>
              <a:srgbClr val="BFC8E3">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3869084" y="3922240"/>
              <a:ext cx="843855" cy="540067"/>
            </a:xfrm>
            <a:prstGeom prst="downArrow">
              <a:avLst>
                <a:gd fmla="val 50000" name="adj1"/>
                <a:gd fmla="val 50000" name="adj2"/>
              </a:avLst>
            </a:prstGeom>
            <a:gradFill>
              <a:gsLst>
                <a:gs pos="0">
                  <a:srgbClr val="DBE1F1"/>
                </a:gs>
                <a:gs pos="50000">
                  <a:srgbClr val="CED6EB"/>
                </a:gs>
                <a:gs pos="100000">
                  <a:srgbClr val="C7D1E9"/>
                </a:gs>
              </a:gsLst>
              <a:lin ang="5400000" scaled="0"/>
            </a:gradFill>
            <a:ln cap="flat" cmpd="sng" w="952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2265759" y="4354294"/>
              <a:ext cx="4050506" cy="101262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txBox="1"/>
            <p:nvPr/>
          </p:nvSpPr>
          <p:spPr>
            <a:xfrm>
              <a:off x="2265759" y="4354294"/>
              <a:ext cx="4050506" cy="1012626"/>
            </a:xfrm>
            <a:prstGeom prst="rect">
              <a:avLst/>
            </a:prstGeom>
            <a:noFill/>
            <a:ln>
              <a:noFill/>
            </a:ln>
          </p:spPr>
          <p:txBody>
            <a:bodyPr anchorCtr="0" anchor="ctr" bIns="256025" lIns="256025" spcFirstLastPara="1" rIns="256025" wrap="square" tIns="256025">
              <a:noAutofit/>
            </a:bodyPr>
            <a:lstStyle/>
            <a:p>
              <a:pPr indent="0" lvl="0" marL="0" marR="0" rtl="0" algn="ct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DOM</a:t>
              </a:r>
              <a:endParaRPr/>
            </a:p>
          </p:txBody>
        </p:sp>
        <p:sp>
          <p:nvSpPr>
            <p:cNvPr id="154" name="Google Shape;154;p7"/>
            <p:cNvSpPr/>
            <p:nvPr/>
          </p:nvSpPr>
          <p:spPr>
            <a:xfrm>
              <a:off x="3690187" y="1848381"/>
              <a:ext cx="1518939" cy="1518939"/>
            </a:xfrm>
            <a:prstGeom prst="ellipse">
              <a:avLst/>
            </a:prstGeom>
            <a:gradFill>
              <a:gsLst>
                <a:gs pos="0">
                  <a:srgbClr val="A6B6DE"/>
                </a:gs>
                <a:gs pos="50000">
                  <a:srgbClr val="97AAD8"/>
                </a:gs>
                <a:gs pos="100000">
                  <a:srgbClr val="859CD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txBox="1"/>
            <p:nvPr/>
          </p:nvSpPr>
          <p:spPr>
            <a:xfrm>
              <a:off x="3912630" y="2070824"/>
              <a:ext cx="1074053" cy="1074053"/>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chemeClr val="dk1"/>
                </a:buClr>
                <a:buSzPts val="1700"/>
                <a:buFont typeface="Arial"/>
                <a:buNone/>
              </a:pPr>
              <a:r>
                <a:rPr lang="en-US" sz="1700">
                  <a:solidFill>
                    <a:schemeClr val="dk1"/>
                  </a:solidFill>
                  <a:latin typeface="Arial"/>
                  <a:ea typeface="Arial"/>
                  <a:cs typeface="Arial"/>
                  <a:sym typeface="Arial"/>
                </a:rPr>
                <a:t>CSS</a:t>
              </a:r>
              <a:endParaRPr/>
            </a:p>
          </p:txBody>
        </p:sp>
        <p:sp>
          <p:nvSpPr>
            <p:cNvPr id="156" name="Google Shape;156;p7"/>
            <p:cNvSpPr/>
            <p:nvPr/>
          </p:nvSpPr>
          <p:spPr>
            <a:xfrm>
              <a:off x="2603301" y="708838"/>
              <a:ext cx="1518939" cy="1518939"/>
            </a:xfrm>
            <a:prstGeom prst="ellipse">
              <a:avLst/>
            </a:prstGeom>
            <a:gradFill>
              <a:gsLst>
                <a:gs pos="0">
                  <a:srgbClr val="A6B6DE"/>
                </a:gs>
                <a:gs pos="50000">
                  <a:srgbClr val="97AAD8"/>
                </a:gs>
                <a:gs pos="100000">
                  <a:srgbClr val="859CD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txBox="1"/>
            <p:nvPr/>
          </p:nvSpPr>
          <p:spPr>
            <a:xfrm>
              <a:off x="2825744" y="931281"/>
              <a:ext cx="1074053" cy="1074053"/>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chemeClr val="dk1"/>
                </a:buClr>
                <a:buSzPts val="1700"/>
                <a:buFont typeface="Arial"/>
                <a:buNone/>
              </a:pPr>
              <a:r>
                <a:rPr lang="en-US" sz="1700">
                  <a:solidFill>
                    <a:schemeClr val="dk1"/>
                  </a:solidFill>
                  <a:latin typeface="Arial"/>
                  <a:ea typeface="Arial"/>
                  <a:cs typeface="Arial"/>
                  <a:sym typeface="Arial"/>
                </a:rPr>
                <a:t>HTML</a:t>
              </a:r>
              <a:endParaRPr/>
            </a:p>
          </p:txBody>
        </p:sp>
        <p:sp>
          <p:nvSpPr>
            <p:cNvPr id="158" name="Google Shape;158;p7"/>
            <p:cNvSpPr/>
            <p:nvPr/>
          </p:nvSpPr>
          <p:spPr>
            <a:xfrm>
              <a:off x="4155995" y="341592"/>
              <a:ext cx="1518939" cy="1518939"/>
            </a:xfrm>
            <a:prstGeom prst="ellipse">
              <a:avLst/>
            </a:prstGeom>
            <a:gradFill>
              <a:gsLst>
                <a:gs pos="0">
                  <a:srgbClr val="A6B6DE"/>
                </a:gs>
                <a:gs pos="50000">
                  <a:srgbClr val="97AAD8"/>
                </a:gs>
                <a:gs pos="100000">
                  <a:srgbClr val="859CD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txBox="1"/>
            <p:nvPr/>
          </p:nvSpPr>
          <p:spPr>
            <a:xfrm>
              <a:off x="4378438" y="564035"/>
              <a:ext cx="1074053" cy="1074053"/>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chemeClr val="dk1"/>
                </a:buClr>
                <a:buSzPts val="1700"/>
                <a:buFont typeface="Arial"/>
                <a:buNone/>
              </a:pPr>
              <a:r>
                <a:rPr lang="en-US" sz="1700">
                  <a:solidFill>
                    <a:schemeClr val="dk1"/>
                  </a:solidFill>
                  <a:latin typeface="Arial"/>
                  <a:ea typeface="Arial"/>
                  <a:cs typeface="Arial"/>
                  <a:sym typeface="Arial"/>
                </a:rPr>
                <a:t>JavaScript</a:t>
              </a:r>
              <a:endParaRPr/>
            </a:p>
          </p:txBody>
        </p:sp>
        <p:sp>
          <p:nvSpPr>
            <p:cNvPr id="160" name="Google Shape;160;p7"/>
            <p:cNvSpPr/>
            <p:nvPr/>
          </p:nvSpPr>
          <p:spPr>
            <a:xfrm>
              <a:off x="1937762" y="119495"/>
              <a:ext cx="4725590" cy="3780472"/>
            </a:xfrm>
            <a:custGeom>
              <a:rect b="b" l="l" r="r" t="t"/>
              <a:pathLst>
                <a:path extrusionOk="0" h="120000" w="120000">
                  <a:moveTo>
                    <a:pt x="584" y="34175"/>
                  </a:moveTo>
                  <a:lnTo>
                    <a:pt x="584" y="34175"/>
                  </a:lnTo>
                  <a:cubicBezTo>
                    <a:pt x="-2679" y="22567"/>
                    <a:pt x="7879" y="11072"/>
                    <a:pt x="27615" y="4745"/>
                  </a:cubicBezTo>
                  <a:cubicBezTo>
                    <a:pt x="47351" y="-1582"/>
                    <a:pt x="72649" y="-1582"/>
                    <a:pt x="92385" y="4745"/>
                  </a:cubicBezTo>
                  <a:cubicBezTo>
                    <a:pt x="112121" y="11072"/>
                    <a:pt x="122679" y="22567"/>
                    <a:pt x="119416" y="34175"/>
                  </a:cubicBezTo>
                  <a:lnTo>
                    <a:pt x="74854" y="113544"/>
                  </a:lnTo>
                  <a:cubicBezTo>
                    <a:pt x="73813" y="117246"/>
                    <a:pt x="67478" y="120000"/>
                    <a:pt x="60000" y="120000"/>
                  </a:cubicBezTo>
                  <a:cubicBezTo>
                    <a:pt x="52522" y="120000"/>
                    <a:pt x="46187" y="117246"/>
                    <a:pt x="45146" y="113544"/>
                  </a:cubicBezTo>
                  <a:close/>
                  <a:moveTo>
                    <a:pt x="4800" y="30000"/>
                  </a:moveTo>
                  <a:lnTo>
                    <a:pt x="4800" y="30000"/>
                  </a:lnTo>
                  <a:cubicBezTo>
                    <a:pt x="4800" y="43255"/>
                    <a:pt x="29514" y="54000"/>
                    <a:pt x="60000" y="54000"/>
                  </a:cubicBezTo>
                  <a:cubicBezTo>
                    <a:pt x="90486" y="54000"/>
                    <a:pt x="115200" y="43255"/>
                    <a:pt x="115200" y="30000"/>
                  </a:cubicBezTo>
                  <a:cubicBezTo>
                    <a:pt x="115200" y="16745"/>
                    <a:pt x="90486" y="6000"/>
                    <a:pt x="60000" y="6000"/>
                  </a:cubicBezTo>
                  <a:cubicBezTo>
                    <a:pt x="29514" y="6000"/>
                    <a:pt x="4800" y="16745"/>
                    <a:pt x="4800" y="30000"/>
                  </a:cubicBezTo>
                  <a:close/>
                </a:path>
              </a:pathLst>
            </a:custGeom>
            <a:solidFill>
              <a:schemeClr val="lt1">
                <a:alpha val="40000"/>
              </a:schemeClr>
            </a:solidFill>
            <a:ln cap="flat" cmpd="sng" w="9525">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Document Object Model</a:t>
            </a:r>
            <a:endParaRPr/>
          </a:p>
        </p:txBody>
      </p:sp>
      <p:sp>
        <p:nvSpPr>
          <p:cNvPr id="166" name="Google Shape;166;p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800"/>
              <a:buNone/>
            </a:pPr>
            <a:r>
              <a:rPr lang="en-US" sz="2800"/>
              <a:t>According to W3C </a:t>
            </a:r>
            <a:r>
              <a:rPr lang="en-US" sz="2800">
                <a:solidFill>
                  <a:srgbClr val="FF0000"/>
                </a:solidFill>
              </a:rPr>
              <a:t>- "The W3C Document Object Model (DOM) is </a:t>
            </a:r>
            <a:r>
              <a:rPr lang="en-US" sz="2800"/>
              <a:t>a platform and language-neutral interface that allows programs and scripts to dynamically access and update the content, structure, and style of a document."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Document Object Model</a:t>
            </a:r>
            <a:endParaRPr/>
          </a:p>
        </p:txBody>
      </p:sp>
      <p:sp>
        <p:nvSpPr>
          <p:cNvPr id="172" name="Google Shape;172;p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The document object represents the whole html document.</a:t>
            </a:r>
            <a:endParaRPr/>
          </a:p>
          <a:p>
            <a:pPr indent="-228600" lvl="0" marL="228600" rtl="0" algn="just">
              <a:lnSpc>
                <a:spcPct val="150000"/>
              </a:lnSpc>
              <a:spcBef>
                <a:spcPts val="1000"/>
              </a:spcBef>
              <a:spcAft>
                <a:spcPts val="0"/>
              </a:spcAft>
              <a:buSzPts val="2600"/>
              <a:buChar char="•"/>
            </a:pPr>
            <a:r>
              <a:rPr lang="en-US">
                <a:solidFill>
                  <a:srgbClr val="FF0000"/>
                </a:solidFill>
              </a:rPr>
              <a:t>When html document is loaded in the browser, it becomes a document object</a:t>
            </a:r>
            <a:r>
              <a:rPr lang="en-US"/>
              <a:t>. It is the root element that represents the html document. It has properties and methods. By the help of document object, we can add dynamic content to our web page.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