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GTGCbjV6N5xCArZBOgd6y4KA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5" name="Shape 15"/>
        <p:cNvGrpSpPr/>
        <p:nvPr/>
      </p:nvGrpSpPr>
      <p:grpSpPr>
        <a:xfrm>
          <a:off x="0" y="0"/>
          <a:ext cx="0" cy="0"/>
          <a:chOff x="0" y="0"/>
          <a:chExt cx="0" cy="0"/>
        </a:xfrm>
      </p:grpSpPr>
      <p:pic>
        <p:nvPicPr>
          <p:cNvPr descr="Why is Web Technology Important? - Eternal Organizer" id="16" name="Google Shape;16;p34"/>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7" name="Google Shape;17;p34"/>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34"/>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4"/>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20" name="Google Shape;20;p34"/>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21" name="Google Shape;21;p34"/>
          <p:cNvGrpSpPr/>
          <p:nvPr/>
        </p:nvGrpSpPr>
        <p:grpSpPr>
          <a:xfrm>
            <a:off x="9542" y="1773019"/>
            <a:ext cx="5251703" cy="1446550"/>
            <a:chOff x="1109436" y="3091879"/>
            <a:chExt cx="4449031" cy="1446550"/>
          </a:xfrm>
        </p:grpSpPr>
        <p:sp>
          <p:nvSpPr>
            <p:cNvPr id="22" name="Google Shape;22;p34"/>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4"/>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4" name="Google Shape;24;p34"/>
          <p:cNvGrpSpPr/>
          <p:nvPr/>
        </p:nvGrpSpPr>
        <p:grpSpPr>
          <a:xfrm>
            <a:off x="195423" y="5604518"/>
            <a:ext cx="3947738" cy="546850"/>
            <a:chOff x="426720" y="4559594"/>
            <a:chExt cx="4084544" cy="546850"/>
          </a:xfrm>
        </p:grpSpPr>
        <p:sp>
          <p:nvSpPr>
            <p:cNvPr id="25" name="Google Shape;25;p34"/>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34"/>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4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4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4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6"/>
          <p:cNvSpPr/>
          <p:nvPr>
            <p:ph idx="2" type="pic"/>
          </p:nvPr>
        </p:nvSpPr>
        <p:spPr>
          <a:xfrm>
            <a:off x="3887391" y="987426"/>
            <a:ext cx="4629150" cy="4873625"/>
          </a:xfrm>
          <a:prstGeom prst="rect">
            <a:avLst/>
          </a:prstGeom>
          <a:noFill/>
          <a:ln>
            <a:noFill/>
          </a:ln>
        </p:spPr>
      </p:sp>
      <p:sp>
        <p:nvSpPr>
          <p:cNvPr id="84" name="Google Shape;84;p4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7" name="Shape 27"/>
        <p:cNvGrpSpPr/>
        <p:nvPr/>
      </p:nvGrpSpPr>
      <p:grpSpPr>
        <a:xfrm>
          <a:off x="0" y="0"/>
          <a:ext cx="0" cy="0"/>
          <a:chOff x="0" y="0"/>
          <a:chExt cx="0" cy="0"/>
        </a:xfrm>
      </p:grpSpPr>
      <p:sp>
        <p:nvSpPr>
          <p:cNvPr id="28" name="Google Shape;28;p35"/>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35"/>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30" name="Google Shape;30;p35"/>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31" name="Google Shape;31;p35"/>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32" name="Google Shape;32;p35"/>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33" name="Shape 33"/>
        <p:cNvGrpSpPr/>
        <p:nvPr/>
      </p:nvGrpSpPr>
      <p:grpSpPr>
        <a:xfrm>
          <a:off x="0" y="0"/>
          <a:ext cx="0" cy="0"/>
          <a:chOff x="0" y="0"/>
          <a:chExt cx="0" cy="0"/>
        </a:xfrm>
      </p:grpSpPr>
      <p:sp>
        <p:nvSpPr>
          <p:cNvPr id="34" name="Google Shape;34;p36"/>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3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8" name="Shape 38"/>
        <p:cNvGrpSpPr/>
        <p:nvPr/>
      </p:nvGrpSpPr>
      <p:grpSpPr>
        <a:xfrm>
          <a:off x="0" y="0"/>
          <a:ext cx="0" cy="0"/>
          <a:chOff x="0" y="0"/>
          <a:chExt cx="0" cy="0"/>
        </a:xfrm>
      </p:grpSpPr>
      <p:sp>
        <p:nvSpPr>
          <p:cNvPr id="39" name="Google Shape;39;p37"/>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40" name="Shape 40"/>
        <p:cNvGrpSpPr/>
        <p:nvPr/>
      </p:nvGrpSpPr>
      <p:grpSpPr>
        <a:xfrm>
          <a:off x="0" y="0"/>
          <a:ext cx="0" cy="0"/>
          <a:chOff x="0" y="0"/>
          <a:chExt cx="0" cy="0"/>
        </a:xfrm>
      </p:grpSpPr>
      <p:sp>
        <p:nvSpPr>
          <p:cNvPr id="41" name="Google Shape;41;p38"/>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38"/>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38"/>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4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 1</a:t>
            </a:r>
            <a:endParaRPr/>
          </a:p>
        </p:txBody>
      </p:sp>
      <p:sp>
        <p:nvSpPr>
          <p:cNvPr id="164" name="Google Shape;164;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Here are two examples. The first uses JSX and the second does not:</a:t>
            </a:r>
            <a:endParaRPr/>
          </a:p>
          <a:p>
            <a:pPr indent="-228600" lvl="0" marL="228600" rtl="0" algn="just">
              <a:lnSpc>
                <a:spcPct val="150000"/>
              </a:lnSpc>
              <a:spcBef>
                <a:spcPts val="1000"/>
              </a:spcBef>
              <a:spcAft>
                <a:spcPts val="0"/>
              </a:spcAft>
              <a:buSzPts val="2300"/>
              <a:buFont typeface="Arial"/>
              <a:buChar char="–"/>
            </a:pPr>
            <a:r>
              <a:rPr lang="en-US" sz="2300">
                <a:solidFill>
                  <a:srgbClr val="FF0000"/>
                </a:solidFill>
              </a:rPr>
              <a:t>const myelement = &lt;h1&gt;I Love JSX!&lt;/h1&gt;;</a:t>
            </a:r>
            <a:endParaRPr sz="2300"/>
          </a:p>
          <a:p>
            <a:pPr indent="-228600" lvl="0" marL="228600" rtl="0" algn="just">
              <a:lnSpc>
                <a:spcPct val="150000"/>
              </a:lnSpc>
              <a:spcBef>
                <a:spcPts val="1000"/>
              </a:spcBef>
              <a:spcAft>
                <a:spcPts val="0"/>
              </a:spcAft>
              <a:buSzPts val="2300"/>
              <a:buFont typeface="Arial"/>
              <a:buChar char="–"/>
            </a:pPr>
            <a:r>
              <a:rPr lang="en-US" sz="2300">
                <a:solidFill>
                  <a:srgbClr val="FF0000"/>
                </a:solidFill>
              </a:rPr>
              <a:t>ReactDOM.render(myelement,document.getElementById('root'));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 2</a:t>
            </a:r>
            <a:endParaRPr/>
          </a:p>
        </p:txBody>
      </p:sp>
      <p:sp>
        <p:nvSpPr>
          <p:cNvPr id="170" name="Google Shape;170;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solidFill>
                  <a:srgbClr val="FF0000"/>
                </a:solidFill>
              </a:rPr>
              <a:t>const myelement = React.createElement('h1', {}, 'I do not use JSX!');</a:t>
            </a:r>
            <a:endParaRPr/>
          </a:p>
          <a:p>
            <a:pPr indent="-228600" lvl="0" marL="228600" rtl="0" algn="l">
              <a:lnSpc>
                <a:spcPct val="150000"/>
              </a:lnSpc>
              <a:spcBef>
                <a:spcPts val="1000"/>
              </a:spcBef>
              <a:spcAft>
                <a:spcPts val="0"/>
              </a:spcAft>
              <a:buSzPts val="2000"/>
              <a:buFont typeface="Arial"/>
              <a:buChar char="–"/>
            </a:pPr>
            <a:r>
              <a:rPr lang="en-US" sz="2000">
                <a:solidFill>
                  <a:srgbClr val="FF0000"/>
                </a:solidFill>
              </a:rPr>
              <a:t>ReactDOM.render(myelement, document.getElementById('root'));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12"/>
          <p:cNvSpPr/>
          <p:nvPr/>
        </p:nvSpPr>
        <p:spPr>
          <a:xfrm>
            <a:off x="0" y="0"/>
            <a:ext cx="9144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12"/>
          <p:cNvSpPr txBox="1"/>
          <p:nvPr>
            <p:ph type="title"/>
          </p:nvPr>
        </p:nvSpPr>
        <p:spPr>
          <a:xfrm>
            <a:off x="628650" y="459863"/>
            <a:ext cx="7886700" cy="1004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Arial"/>
              <a:buNone/>
            </a:pPr>
            <a:r>
              <a:rPr lang="en-US" sz="4000">
                <a:solidFill>
                  <a:srgbClr val="FFFFFF"/>
                </a:solidFill>
              </a:rPr>
              <a:t>Observation </a:t>
            </a:r>
            <a:endParaRPr/>
          </a:p>
        </p:txBody>
      </p:sp>
      <p:sp>
        <p:nvSpPr>
          <p:cNvPr id="177" name="Google Shape;177;p12"/>
          <p:cNvSpPr/>
          <p:nvPr/>
        </p:nvSpPr>
        <p:spPr>
          <a:xfrm>
            <a:off x="434622" y="1587970"/>
            <a:ext cx="8274756" cy="4768380"/>
          </a:xfrm>
          <a:prstGeom prst="roundRect">
            <a:avLst>
              <a:gd fmla="val 3174" name="adj"/>
            </a:avLst>
          </a:prstGeom>
          <a:solidFill>
            <a:schemeClr val="l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8" name="Google Shape;178;p12"/>
          <p:cNvGrpSpPr/>
          <p:nvPr/>
        </p:nvGrpSpPr>
        <p:grpSpPr>
          <a:xfrm>
            <a:off x="628650" y="2508003"/>
            <a:ext cx="7886700" cy="2937153"/>
            <a:chOff x="0" y="707092"/>
            <a:chExt cx="7886700" cy="2937153"/>
          </a:xfrm>
        </p:grpSpPr>
        <p:sp>
          <p:nvSpPr>
            <p:cNvPr id="179" name="Google Shape;179;p12"/>
            <p:cNvSpPr/>
            <p:nvPr/>
          </p:nvSpPr>
          <p:spPr>
            <a:xfrm>
              <a:off x="0" y="707092"/>
              <a:ext cx="7886700" cy="1305401"/>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a:off x="394883" y="1000807"/>
              <a:ext cx="717970" cy="71797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p:nvPr/>
          </p:nvSpPr>
          <p:spPr>
            <a:xfrm>
              <a:off x="1507738" y="707092"/>
              <a:ext cx="637896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txBox="1"/>
            <p:nvPr/>
          </p:nvSpPr>
          <p:spPr>
            <a:xfrm>
              <a:off x="1507738" y="707092"/>
              <a:ext cx="63789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90000"/>
                </a:lnSpc>
                <a:spcBef>
                  <a:spcPts val="0"/>
                </a:spcBef>
                <a:spcAft>
                  <a:spcPts val="0"/>
                </a:spcAft>
                <a:buClr>
                  <a:schemeClr val="dk1"/>
                </a:buClr>
                <a:buSzPts val="2500"/>
                <a:buFont typeface="Arial"/>
                <a:buNone/>
              </a:pPr>
              <a:r>
                <a:rPr lang="en-US" sz="2500">
                  <a:solidFill>
                    <a:schemeClr val="dk1"/>
                  </a:solidFill>
                  <a:latin typeface="Arial"/>
                  <a:ea typeface="Arial"/>
                  <a:cs typeface="Arial"/>
                  <a:sym typeface="Arial"/>
                </a:rPr>
                <a:t>As you can see in the first example, JSX allows us to write HTML directly within the JavaScript code.</a:t>
              </a:r>
              <a:endParaRPr/>
            </a:p>
          </p:txBody>
        </p:sp>
        <p:sp>
          <p:nvSpPr>
            <p:cNvPr id="183" name="Google Shape;183;p12"/>
            <p:cNvSpPr/>
            <p:nvPr/>
          </p:nvSpPr>
          <p:spPr>
            <a:xfrm>
              <a:off x="0" y="2309028"/>
              <a:ext cx="7886700" cy="1305401"/>
            </a:xfrm>
            <a:prstGeom prst="roundRect">
              <a:avLst>
                <a:gd fmla="val 10000" name="adj"/>
              </a:avLst>
            </a:prstGeom>
            <a:solidFill>
              <a:srgbClr val="2A32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
            <p:cNvSpPr/>
            <p:nvPr/>
          </p:nvSpPr>
          <p:spPr>
            <a:xfrm>
              <a:off x="394883" y="2632559"/>
              <a:ext cx="717970" cy="71797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p:nvPr/>
          </p:nvSpPr>
          <p:spPr>
            <a:xfrm>
              <a:off x="1507738" y="2338844"/>
              <a:ext cx="637896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
            <p:cNvSpPr txBox="1"/>
            <p:nvPr/>
          </p:nvSpPr>
          <p:spPr>
            <a:xfrm>
              <a:off x="1507738" y="2338844"/>
              <a:ext cx="63789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90000"/>
                </a:lnSpc>
                <a:spcBef>
                  <a:spcPts val="0"/>
                </a:spcBef>
                <a:spcAft>
                  <a:spcPts val="0"/>
                </a:spcAft>
                <a:buClr>
                  <a:schemeClr val="dk1"/>
                </a:buClr>
                <a:buSzPts val="2500"/>
                <a:buFont typeface="Arial"/>
                <a:buNone/>
              </a:pPr>
              <a:r>
                <a:rPr lang="en-US" sz="2500">
                  <a:solidFill>
                    <a:schemeClr val="dk1"/>
                  </a:solidFill>
                  <a:latin typeface="Arial"/>
                  <a:ea typeface="Arial"/>
                  <a:cs typeface="Arial"/>
                  <a:sym typeface="Arial"/>
                </a:rPr>
                <a:t>JSX is an extension of the JavaScript language based on ES6, and is translated into regular JavaScript at runtime.</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Expressions in JSX</a:t>
            </a:r>
            <a:endParaRPr/>
          </a:p>
        </p:txBody>
      </p:sp>
      <p:sp>
        <p:nvSpPr>
          <p:cNvPr id="192" name="Google Shape;192;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With JSX you can write expressions inside curly braces { }.</a:t>
            </a:r>
            <a:endParaRPr/>
          </a:p>
          <a:p>
            <a:pPr indent="-228600" lvl="0" marL="228600" rtl="0" algn="l">
              <a:lnSpc>
                <a:spcPct val="150000"/>
              </a:lnSpc>
              <a:spcBef>
                <a:spcPts val="1000"/>
              </a:spcBef>
              <a:spcAft>
                <a:spcPts val="0"/>
              </a:spcAft>
              <a:buClr>
                <a:srgbClr val="002060"/>
              </a:buClr>
              <a:buSzPts val="2600"/>
              <a:buChar char="•"/>
            </a:pPr>
            <a:r>
              <a:rPr lang="en-US"/>
              <a:t>The expression can be a React variable, or property, or any other valid JavaScript expression. JSX will execute the expression and return the result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198" name="Google Shape;198;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Execute the expression 5 + 5:</a:t>
            </a:r>
            <a:endParaRPr/>
          </a:p>
          <a:p>
            <a:pPr indent="-228600" lvl="0" marL="228600" rtl="0" algn="l">
              <a:lnSpc>
                <a:spcPct val="150000"/>
              </a:lnSpc>
              <a:spcBef>
                <a:spcPts val="1000"/>
              </a:spcBef>
              <a:spcAft>
                <a:spcPts val="0"/>
              </a:spcAft>
              <a:buClr>
                <a:srgbClr val="002060"/>
              </a:buClr>
              <a:buSzPts val="2600"/>
              <a:buChar char="•"/>
            </a:pPr>
            <a:r>
              <a:rPr lang="en-US"/>
              <a:t>const myelement = &lt;h1&gt;React is {5 + 5} times better with JSX&lt;/h1&gt;;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5"/>
          <p:cNvSpPr/>
          <p:nvPr/>
        </p:nvSpPr>
        <p:spPr>
          <a:xfrm>
            <a:off x="2286"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15"/>
          <p:cNvSpPr/>
          <p:nvPr/>
        </p:nvSpPr>
        <p:spPr>
          <a:xfrm>
            <a:off x="0" y="0"/>
            <a:ext cx="3125454"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15"/>
          <p:cNvSpPr txBox="1"/>
          <p:nvPr>
            <p:ph type="title"/>
          </p:nvPr>
        </p:nvSpPr>
        <p:spPr>
          <a:xfrm>
            <a:off x="0" y="1153572"/>
            <a:ext cx="2915425" cy="44611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Arial"/>
              <a:buNone/>
            </a:pPr>
            <a:r>
              <a:rPr lang="en-US">
                <a:solidFill>
                  <a:srgbClr val="FFFFFF"/>
                </a:solidFill>
              </a:rPr>
              <a:t>React Components</a:t>
            </a:r>
            <a:endParaRPr/>
          </a:p>
        </p:txBody>
      </p:sp>
      <p:sp>
        <p:nvSpPr>
          <p:cNvPr id="206" name="Google Shape;206;p15"/>
          <p:cNvSpPr/>
          <p:nvPr/>
        </p:nvSpPr>
        <p:spPr>
          <a:xfrm flipH="1" rot="10800000">
            <a:off x="5662801" y="2455479"/>
            <a:ext cx="3062575"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5"/>
          <p:cNvSpPr txBox="1"/>
          <p:nvPr>
            <p:ph idx="1" type="body"/>
          </p:nvPr>
        </p:nvSpPr>
        <p:spPr>
          <a:xfrm>
            <a:off x="3125454" y="591344"/>
            <a:ext cx="5471894" cy="5585619"/>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40000"/>
              </a:lnSpc>
              <a:spcBef>
                <a:spcPts val="0"/>
              </a:spcBef>
              <a:spcAft>
                <a:spcPts val="0"/>
              </a:spcAft>
              <a:buSzPts val="2200"/>
              <a:buChar char="•"/>
            </a:pPr>
            <a:r>
              <a:rPr lang="en-US" sz="2200"/>
              <a:t>Components are like functions that return HTML elements.</a:t>
            </a:r>
            <a:endParaRPr/>
          </a:p>
          <a:p>
            <a:pPr indent="-228600" lvl="0" marL="228600" rtl="0" algn="just">
              <a:lnSpc>
                <a:spcPct val="140000"/>
              </a:lnSpc>
              <a:spcBef>
                <a:spcPts val="1000"/>
              </a:spcBef>
              <a:spcAft>
                <a:spcPts val="0"/>
              </a:spcAft>
              <a:buSzPts val="2200"/>
              <a:buChar char="•"/>
            </a:pPr>
            <a:r>
              <a:rPr lang="en-US" sz="2200"/>
              <a:t>Components are independent and reusable bits of code. They serve the same purpose as JavaScript functions, but work in isolation and return HTML.</a:t>
            </a:r>
            <a:endParaRPr/>
          </a:p>
          <a:p>
            <a:pPr indent="-228600" lvl="0" marL="228600" rtl="0" algn="just">
              <a:lnSpc>
                <a:spcPct val="140000"/>
              </a:lnSpc>
              <a:spcBef>
                <a:spcPts val="1000"/>
              </a:spcBef>
              <a:spcAft>
                <a:spcPts val="0"/>
              </a:spcAft>
              <a:buSzPts val="2200"/>
              <a:buChar char="•"/>
            </a:pPr>
            <a:r>
              <a:rPr lang="en-US" sz="2200"/>
              <a:t>Components come in two types, Class components and Function components.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16"/>
          <p:cNvSpPr/>
          <p:nvPr/>
        </p:nvSpPr>
        <p:spPr>
          <a:xfrm>
            <a:off x="1143"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3" name="Google Shape;213;p16"/>
          <p:cNvSpPr/>
          <p:nvPr/>
        </p:nvSpPr>
        <p:spPr>
          <a:xfrm>
            <a:off x="0" y="0"/>
            <a:ext cx="3531870" cy="6858000"/>
          </a:xfrm>
          <a:prstGeom prst="rect">
            <a:avLst/>
          </a:prstGeom>
          <a:solidFill>
            <a:schemeClr val="dk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4" name="Google Shape;214;p16"/>
          <p:cNvSpPr/>
          <p:nvPr/>
        </p:nvSpPr>
        <p:spPr>
          <a:xfrm>
            <a:off x="0" y="0"/>
            <a:ext cx="2463248"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5" name="Google Shape;215;p16"/>
          <p:cNvSpPr txBox="1"/>
          <p:nvPr>
            <p:ph type="title"/>
          </p:nvPr>
        </p:nvSpPr>
        <p:spPr>
          <a:xfrm>
            <a:off x="603504" y="640080"/>
            <a:ext cx="2462022" cy="5257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lang="en-US" sz="3200">
                <a:solidFill>
                  <a:schemeClr val="lt1"/>
                </a:solidFill>
              </a:rPr>
              <a:t>Create Your First Component</a:t>
            </a:r>
            <a:endParaRPr/>
          </a:p>
        </p:txBody>
      </p:sp>
      <p:sp>
        <p:nvSpPr>
          <p:cNvPr id="216" name="Google Shape;216;p16"/>
          <p:cNvSpPr txBox="1"/>
          <p:nvPr>
            <p:ph idx="1" type="body"/>
          </p:nvPr>
        </p:nvSpPr>
        <p:spPr>
          <a:xfrm>
            <a:off x="3667887" y="640080"/>
            <a:ext cx="5307148" cy="5919745"/>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40000"/>
              </a:lnSpc>
              <a:spcBef>
                <a:spcPts val="0"/>
              </a:spcBef>
              <a:spcAft>
                <a:spcPts val="0"/>
              </a:spcAft>
              <a:buSzPts val="2000"/>
              <a:buChar char="•"/>
            </a:pPr>
            <a:r>
              <a:rPr lang="en-US" sz="2000"/>
              <a:t>When creating a React component, the component's name MUST start with an upper case letter.</a:t>
            </a:r>
            <a:endParaRPr/>
          </a:p>
          <a:p>
            <a:pPr indent="-228600" lvl="0" marL="228600" rtl="0" algn="just">
              <a:lnSpc>
                <a:spcPct val="140000"/>
              </a:lnSpc>
              <a:spcBef>
                <a:spcPts val="1000"/>
              </a:spcBef>
              <a:spcAft>
                <a:spcPts val="0"/>
              </a:spcAft>
              <a:buClr>
                <a:srgbClr val="818181"/>
              </a:buClr>
              <a:buSzPts val="2000"/>
              <a:buChar char="•"/>
            </a:pPr>
            <a:r>
              <a:rPr lang="en-US" sz="2000">
                <a:solidFill>
                  <a:schemeClr val="lt2"/>
                </a:solidFill>
              </a:rPr>
              <a:t>A class component must include the extends React.Component statement. This statement creates an inheritance to React.Component, and gives your component access to React.Component's functions.</a:t>
            </a:r>
            <a:endParaRPr/>
          </a:p>
          <a:p>
            <a:pPr indent="-228600" lvl="0" marL="228600" rtl="0" algn="just">
              <a:lnSpc>
                <a:spcPct val="140000"/>
              </a:lnSpc>
              <a:spcBef>
                <a:spcPts val="1000"/>
              </a:spcBef>
              <a:spcAft>
                <a:spcPts val="0"/>
              </a:spcAft>
              <a:buClr>
                <a:srgbClr val="818181"/>
              </a:buClr>
              <a:buSzPts val="2000"/>
              <a:buChar char="•"/>
            </a:pPr>
            <a:r>
              <a:rPr lang="en-US" sz="2000">
                <a:solidFill>
                  <a:schemeClr val="lt2"/>
                </a:solidFill>
              </a:rPr>
              <a:t>The component also requires a render() method, this method returns HTML.</a:t>
            </a:r>
            <a:endParaRPr sz="20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17"/>
          <p:cNvSpPr/>
          <p:nvPr/>
        </p:nvSpPr>
        <p:spPr>
          <a:xfrm>
            <a:off x="1143"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2" name="Google Shape;222;p17"/>
          <p:cNvSpPr/>
          <p:nvPr/>
        </p:nvSpPr>
        <p:spPr>
          <a:xfrm>
            <a:off x="0" y="0"/>
            <a:ext cx="3531870" cy="6858000"/>
          </a:xfrm>
          <a:prstGeom prst="rect">
            <a:avLst/>
          </a:prstGeom>
          <a:solidFill>
            <a:schemeClr val="dk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3" name="Google Shape;223;p17"/>
          <p:cNvSpPr/>
          <p:nvPr/>
        </p:nvSpPr>
        <p:spPr>
          <a:xfrm>
            <a:off x="0" y="0"/>
            <a:ext cx="2463248"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4" name="Google Shape;224;p17"/>
          <p:cNvSpPr txBox="1"/>
          <p:nvPr>
            <p:ph type="title"/>
          </p:nvPr>
        </p:nvSpPr>
        <p:spPr>
          <a:xfrm>
            <a:off x="603504" y="640080"/>
            <a:ext cx="2462022" cy="5257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lang="en-US" sz="3200">
                <a:solidFill>
                  <a:schemeClr val="lt1"/>
                </a:solidFill>
              </a:rPr>
              <a:t>Create Your First Component</a:t>
            </a:r>
            <a:endParaRPr/>
          </a:p>
        </p:txBody>
      </p:sp>
      <p:sp>
        <p:nvSpPr>
          <p:cNvPr id="225" name="Google Shape;225;p17"/>
          <p:cNvSpPr txBox="1"/>
          <p:nvPr>
            <p:ph idx="1" type="body"/>
          </p:nvPr>
        </p:nvSpPr>
        <p:spPr>
          <a:xfrm>
            <a:off x="3667887" y="640080"/>
            <a:ext cx="5307148" cy="5919745"/>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40000"/>
              </a:lnSpc>
              <a:spcBef>
                <a:spcPts val="0"/>
              </a:spcBef>
              <a:spcAft>
                <a:spcPts val="0"/>
              </a:spcAft>
              <a:buClr>
                <a:srgbClr val="818181"/>
              </a:buClr>
              <a:buSzPts val="2000"/>
              <a:buChar char="•"/>
            </a:pPr>
            <a:r>
              <a:rPr lang="en-US" sz="2000">
                <a:solidFill>
                  <a:schemeClr val="lt2"/>
                </a:solidFill>
              </a:rPr>
              <a:t>When creating a React component, the component's name MUST start with an upper case letter.</a:t>
            </a:r>
            <a:endParaRPr/>
          </a:p>
          <a:p>
            <a:pPr indent="-228600" lvl="0" marL="228600" rtl="0" algn="just">
              <a:lnSpc>
                <a:spcPct val="140000"/>
              </a:lnSpc>
              <a:spcBef>
                <a:spcPts val="1000"/>
              </a:spcBef>
              <a:spcAft>
                <a:spcPts val="0"/>
              </a:spcAft>
              <a:buSzPts val="2000"/>
              <a:buChar char="•"/>
            </a:pPr>
            <a:r>
              <a:rPr lang="en-US" sz="2000"/>
              <a:t>A class component must include the extends React.Component statement. This statement creates an inheritance to React.Component, and gives your component access to React.Component's functions.</a:t>
            </a:r>
            <a:endParaRPr/>
          </a:p>
          <a:p>
            <a:pPr indent="-228600" lvl="0" marL="228600" rtl="0" algn="just">
              <a:lnSpc>
                <a:spcPct val="140000"/>
              </a:lnSpc>
              <a:spcBef>
                <a:spcPts val="1000"/>
              </a:spcBef>
              <a:spcAft>
                <a:spcPts val="0"/>
              </a:spcAft>
              <a:buClr>
                <a:srgbClr val="818181"/>
              </a:buClr>
              <a:buSzPts val="2000"/>
              <a:buChar char="•"/>
            </a:pPr>
            <a:r>
              <a:rPr lang="en-US" sz="2000">
                <a:solidFill>
                  <a:schemeClr val="lt2"/>
                </a:solidFill>
              </a:rPr>
              <a:t>The component also requires a render() method, this method returns HTML.</a:t>
            </a:r>
            <a:endParaRPr sz="20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8"/>
          <p:cNvSpPr/>
          <p:nvPr/>
        </p:nvSpPr>
        <p:spPr>
          <a:xfrm>
            <a:off x="1143"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1" name="Google Shape;231;p18"/>
          <p:cNvSpPr/>
          <p:nvPr/>
        </p:nvSpPr>
        <p:spPr>
          <a:xfrm>
            <a:off x="0" y="0"/>
            <a:ext cx="3531870" cy="6858000"/>
          </a:xfrm>
          <a:prstGeom prst="rect">
            <a:avLst/>
          </a:prstGeom>
          <a:solidFill>
            <a:schemeClr val="dk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2" name="Google Shape;232;p18"/>
          <p:cNvSpPr/>
          <p:nvPr/>
        </p:nvSpPr>
        <p:spPr>
          <a:xfrm>
            <a:off x="0" y="0"/>
            <a:ext cx="2463248"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3" name="Google Shape;233;p18"/>
          <p:cNvSpPr txBox="1"/>
          <p:nvPr>
            <p:ph type="title"/>
          </p:nvPr>
        </p:nvSpPr>
        <p:spPr>
          <a:xfrm>
            <a:off x="603504" y="640080"/>
            <a:ext cx="2462022" cy="5257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lang="en-US" sz="3200">
                <a:solidFill>
                  <a:schemeClr val="lt1"/>
                </a:solidFill>
              </a:rPr>
              <a:t>Create Your First Component</a:t>
            </a:r>
            <a:endParaRPr/>
          </a:p>
        </p:txBody>
      </p:sp>
      <p:sp>
        <p:nvSpPr>
          <p:cNvPr id="234" name="Google Shape;234;p18"/>
          <p:cNvSpPr txBox="1"/>
          <p:nvPr>
            <p:ph idx="1" type="body"/>
          </p:nvPr>
        </p:nvSpPr>
        <p:spPr>
          <a:xfrm>
            <a:off x="3667887" y="640080"/>
            <a:ext cx="5307148" cy="5919745"/>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40000"/>
              </a:lnSpc>
              <a:spcBef>
                <a:spcPts val="0"/>
              </a:spcBef>
              <a:spcAft>
                <a:spcPts val="0"/>
              </a:spcAft>
              <a:buClr>
                <a:srgbClr val="818181"/>
              </a:buClr>
              <a:buSzPts val="2000"/>
              <a:buChar char="•"/>
            </a:pPr>
            <a:r>
              <a:rPr lang="en-US" sz="2000">
                <a:solidFill>
                  <a:schemeClr val="lt2"/>
                </a:solidFill>
              </a:rPr>
              <a:t>When creating a React component, the component's name MUST start with an upper case letter.</a:t>
            </a:r>
            <a:endParaRPr/>
          </a:p>
          <a:p>
            <a:pPr indent="-228600" lvl="0" marL="228600" rtl="0" algn="just">
              <a:lnSpc>
                <a:spcPct val="140000"/>
              </a:lnSpc>
              <a:spcBef>
                <a:spcPts val="1000"/>
              </a:spcBef>
              <a:spcAft>
                <a:spcPts val="0"/>
              </a:spcAft>
              <a:buClr>
                <a:srgbClr val="818181"/>
              </a:buClr>
              <a:buSzPts val="2000"/>
              <a:buChar char="•"/>
            </a:pPr>
            <a:r>
              <a:rPr lang="en-US" sz="2000">
                <a:solidFill>
                  <a:schemeClr val="lt2"/>
                </a:solidFill>
              </a:rPr>
              <a:t>A class component must include the extends React.Component statement. This statement creates an inheritance to React.Component, and gives your component access to React.Component's functions.</a:t>
            </a:r>
            <a:endParaRPr/>
          </a:p>
          <a:p>
            <a:pPr indent="-228600" lvl="0" marL="228600" rtl="0" algn="just">
              <a:lnSpc>
                <a:spcPct val="140000"/>
              </a:lnSpc>
              <a:spcBef>
                <a:spcPts val="1000"/>
              </a:spcBef>
              <a:spcAft>
                <a:spcPts val="0"/>
              </a:spcAft>
              <a:buSzPts val="2000"/>
              <a:buChar char="•"/>
            </a:pPr>
            <a:r>
              <a:rPr lang="en-US" sz="2000"/>
              <a:t>The component also requires a render() method, this method returns HTML.</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40" name="Google Shape;240;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Create a Class component called Car</a:t>
            </a:r>
            <a:endParaRPr/>
          </a:p>
          <a:p>
            <a:pPr indent="0" lvl="0" marL="0" rtl="0" algn="l">
              <a:lnSpc>
                <a:spcPct val="150000"/>
              </a:lnSpc>
              <a:spcBef>
                <a:spcPts val="1000"/>
              </a:spcBef>
              <a:spcAft>
                <a:spcPts val="0"/>
              </a:spcAft>
              <a:buSzPts val="2600"/>
              <a:buNone/>
            </a:pPr>
            <a:r>
              <a:rPr lang="en-US"/>
              <a:t>class </a:t>
            </a:r>
            <a:r>
              <a:rPr lang="en-US">
                <a:solidFill>
                  <a:srgbClr val="FF0000"/>
                </a:solidFill>
              </a:rPr>
              <a:t>Car</a:t>
            </a:r>
            <a:r>
              <a:rPr lang="en-US"/>
              <a:t> extends React.Component</a:t>
            </a:r>
            <a:endParaRPr/>
          </a:p>
          <a:p>
            <a:pPr indent="0" lvl="0" marL="0" rtl="0" algn="l">
              <a:lnSpc>
                <a:spcPct val="150000"/>
              </a:lnSpc>
              <a:spcBef>
                <a:spcPts val="1000"/>
              </a:spcBef>
              <a:spcAft>
                <a:spcPts val="0"/>
              </a:spcAft>
              <a:buSzPts val="2600"/>
              <a:buNone/>
            </a:pPr>
            <a:r>
              <a:rPr lang="en-US"/>
              <a:t> {</a:t>
            </a:r>
            <a:endParaRPr/>
          </a:p>
          <a:p>
            <a:pPr indent="0" lvl="0" marL="0" rtl="0" algn="l">
              <a:lnSpc>
                <a:spcPct val="150000"/>
              </a:lnSpc>
              <a:spcBef>
                <a:spcPts val="1000"/>
              </a:spcBef>
              <a:spcAft>
                <a:spcPts val="0"/>
              </a:spcAft>
              <a:buSzPts val="2600"/>
              <a:buNone/>
            </a:pPr>
            <a:r>
              <a:rPr lang="en-US"/>
              <a:t>  render() {</a:t>
            </a:r>
            <a:endParaRPr/>
          </a:p>
          <a:p>
            <a:pPr indent="0" lvl="0" marL="0" rtl="0" algn="l">
              <a:lnSpc>
                <a:spcPct val="150000"/>
              </a:lnSpc>
              <a:spcBef>
                <a:spcPts val="1000"/>
              </a:spcBef>
              <a:spcAft>
                <a:spcPts val="0"/>
              </a:spcAft>
              <a:buSzPts val="2600"/>
              <a:buNone/>
            </a:pPr>
            <a:r>
              <a:rPr lang="en-US"/>
              <a:t>    return &lt;h2&gt;Hi, I am a Car!&lt;/h2&gt;;</a:t>
            </a:r>
            <a:endParaRPr/>
          </a:p>
          <a:p>
            <a:pPr indent="0" lvl="0" marL="0" rtl="0" algn="l">
              <a:lnSpc>
                <a:spcPct val="150000"/>
              </a:lnSpc>
              <a:spcBef>
                <a:spcPts val="1000"/>
              </a:spcBef>
              <a:spcAft>
                <a:spcPts val="0"/>
              </a:spcAft>
              <a:buSzPts val="2600"/>
              <a:buNone/>
            </a:pPr>
            <a:r>
              <a:rPr lang="en-US"/>
              <a:t>  }</a:t>
            </a:r>
            <a:endParaRPr/>
          </a:p>
          <a:p>
            <a:pPr indent="0" lvl="0" marL="0" rtl="0" algn="l">
              <a:lnSpc>
                <a:spcPct val="150000"/>
              </a:lnSpc>
              <a:spcBef>
                <a:spcPts val="1000"/>
              </a:spcBef>
              <a:spcAft>
                <a:spcPts val="0"/>
              </a:spcAft>
              <a:buSzPts val="2600"/>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400"/>
              <a:buChar char="•"/>
            </a:pPr>
            <a:r>
              <a:rPr lang="en-US" sz="2400"/>
              <a:t>Understand concept of  creating and rendering React Components.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Function Component</a:t>
            </a:r>
            <a:endParaRPr/>
          </a:p>
        </p:txBody>
      </p:sp>
      <p:sp>
        <p:nvSpPr>
          <p:cNvPr id="246" name="Google Shape;246;p20"/>
          <p:cNvSpPr txBox="1"/>
          <p:nvPr>
            <p:ph idx="1" type="body"/>
          </p:nvPr>
        </p:nvSpPr>
        <p:spPr>
          <a:xfrm>
            <a:off x="361951" y="1295400"/>
            <a:ext cx="8434180"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t>A Function component also returns HTML, and behaves much the same way as a Class component, but Function components can be written using much less code, are easier to understand.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52" name="Google Shape;252;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solidFill>
                  <a:srgbClr val="FF0000"/>
                </a:solidFill>
              </a:rPr>
              <a:t>Create a Function component called Car</a:t>
            </a:r>
            <a:endParaRPr/>
          </a:p>
          <a:p>
            <a:pPr indent="0" lvl="0" marL="0" rtl="0" algn="l">
              <a:lnSpc>
                <a:spcPct val="150000"/>
              </a:lnSpc>
              <a:spcBef>
                <a:spcPts val="1000"/>
              </a:spcBef>
              <a:spcAft>
                <a:spcPts val="0"/>
              </a:spcAft>
              <a:buSzPts val="2600"/>
              <a:buNone/>
            </a:pPr>
            <a:r>
              <a:rPr lang="en-US"/>
              <a:t>function Car() </a:t>
            </a:r>
            <a:endParaRPr/>
          </a:p>
          <a:p>
            <a:pPr indent="0" lvl="0" marL="0" rtl="0" algn="l">
              <a:lnSpc>
                <a:spcPct val="150000"/>
              </a:lnSpc>
              <a:spcBef>
                <a:spcPts val="1000"/>
              </a:spcBef>
              <a:spcAft>
                <a:spcPts val="0"/>
              </a:spcAft>
              <a:buSzPts val="2600"/>
              <a:buNone/>
            </a:pPr>
            <a:r>
              <a:rPr lang="en-US"/>
              <a:t>{</a:t>
            </a:r>
            <a:endParaRPr/>
          </a:p>
          <a:p>
            <a:pPr indent="0" lvl="0" marL="0" rtl="0" algn="l">
              <a:lnSpc>
                <a:spcPct val="150000"/>
              </a:lnSpc>
              <a:spcBef>
                <a:spcPts val="1000"/>
              </a:spcBef>
              <a:spcAft>
                <a:spcPts val="0"/>
              </a:spcAft>
              <a:buSzPts val="2600"/>
              <a:buNone/>
            </a:pPr>
            <a:r>
              <a:rPr lang="en-US"/>
              <a:t>  return &lt;h2&gt;Hi, I am a Car!&lt;/h2&gt;;</a:t>
            </a:r>
            <a:endParaRPr/>
          </a:p>
          <a:p>
            <a:pPr indent="0" lvl="0" marL="0" rtl="0" algn="l">
              <a:lnSpc>
                <a:spcPct val="150000"/>
              </a:lnSpc>
              <a:spcBef>
                <a:spcPts val="1000"/>
              </a:spcBef>
              <a:spcAft>
                <a:spcPts val="0"/>
              </a:spcAft>
              <a:buSzPts val="2600"/>
              <a:buNone/>
            </a:pPr>
            <a:r>
              <a:rPr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Rendering a Component</a:t>
            </a:r>
            <a:endParaRPr/>
          </a:p>
        </p:txBody>
      </p:sp>
      <p:sp>
        <p:nvSpPr>
          <p:cNvPr id="258" name="Google Shape;258;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Now your React application has a component called Car, which returns an &lt;h2&gt; element.</a:t>
            </a:r>
            <a:endParaRPr/>
          </a:p>
          <a:p>
            <a:pPr indent="-228600" lvl="0" marL="228600" rtl="0" algn="just">
              <a:lnSpc>
                <a:spcPct val="150000"/>
              </a:lnSpc>
              <a:spcBef>
                <a:spcPts val="1000"/>
              </a:spcBef>
              <a:spcAft>
                <a:spcPts val="0"/>
              </a:spcAft>
              <a:buSzPts val="2600"/>
              <a:buChar char="•"/>
            </a:pPr>
            <a:r>
              <a:rPr lang="en-US"/>
              <a:t>To use this component in your application, use similar syntax as normal HTML: &lt;Car /&gt;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Should You Use React?</a:t>
            </a:r>
            <a:endParaRPr/>
          </a:p>
        </p:txBody>
      </p:sp>
      <p:sp>
        <p:nvSpPr>
          <p:cNvPr id="264" name="Google Shape;264;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SzPct val="100000"/>
              <a:buNone/>
            </a:pPr>
            <a:r>
              <a:rPr lang="en-US">
                <a:solidFill>
                  <a:srgbClr val="FF0000"/>
                </a:solidFill>
              </a:rPr>
              <a:t>React is Flexible:</a:t>
            </a:r>
            <a:endParaRPr/>
          </a:p>
          <a:p>
            <a:pPr indent="-228600" lvl="0" marL="228600" rtl="0" algn="just">
              <a:lnSpc>
                <a:spcPct val="150000"/>
              </a:lnSpc>
              <a:spcBef>
                <a:spcPts val="1000"/>
              </a:spcBef>
              <a:spcAft>
                <a:spcPts val="0"/>
              </a:spcAft>
              <a:buSzPct val="100000"/>
              <a:buChar char="•"/>
            </a:pPr>
            <a:r>
              <a:rPr lang="en-US"/>
              <a:t>React is remarkably flexible. Once you have learned it, you can use it on a vast variety of platforms to build quality user interfaces. React is a library, NOT a framework. Its library approach has allowed React to evolve into such a remarkable tool.</a:t>
            </a:r>
            <a:endParaRPr/>
          </a:p>
          <a:p>
            <a:pPr indent="-228600" lvl="0" marL="228600" rtl="0" algn="just">
              <a:lnSpc>
                <a:spcPct val="150000"/>
              </a:lnSpc>
              <a:spcBef>
                <a:spcPts val="1000"/>
              </a:spcBef>
              <a:spcAft>
                <a:spcPts val="0"/>
              </a:spcAft>
              <a:buSzPct val="100000"/>
              <a:buChar char="•"/>
            </a:pPr>
            <a:r>
              <a:rPr lang="en-US"/>
              <a:t>React was created with a single focus: to create components for web applications. A React component can be anything in your web application like a Button, Text, Label, or Grid.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Has a Great Developer Experience</a:t>
            </a:r>
            <a:endParaRPr/>
          </a:p>
        </p:txBody>
      </p:sp>
      <p:sp>
        <p:nvSpPr>
          <p:cNvPr id="270" name="Google Shape;270;p24"/>
          <p:cNvSpPr txBox="1"/>
          <p:nvPr>
            <p:ph idx="1" type="body"/>
          </p:nvPr>
        </p:nvSpPr>
        <p:spPr>
          <a:xfrm>
            <a:off x="361950" y="1295400"/>
            <a:ext cx="8354667"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You will fall in love with React when they start coding in it. Rapid development and React's small API combined creates a fantastic developer experience.</a:t>
            </a:r>
            <a:endParaRPr/>
          </a:p>
          <a:p>
            <a:pPr indent="-228600" lvl="0" marL="228600" rtl="0" algn="just">
              <a:lnSpc>
                <a:spcPct val="150000"/>
              </a:lnSpc>
              <a:spcBef>
                <a:spcPts val="1000"/>
              </a:spcBef>
              <a:spcAft>
                <a:spcPts val="0"/>
              </a:spcAft>
              <a:buSzPts val="2600"/>
              <a:buChar char="•"/>
            </a:pPr>
            <a:r>
              <a:rPr lang="en-US"/>
              <a:t>React's API is very simple to learn. It has very few concepts to learn.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Has Facebook's Support/Resources</a:t>
            </a:r>
            <a:endParaRPr/>
          </a:p>
        </p:txBody>
      </p:sp>
      <p:sp>
        <p:nvSpPr>
          <p:cNvPr id="276" name="Google Shape;276;p25"/>
          <p:cNvSpPr txBox="1"/>
          <p:nvPr>
            <p:ph idx="1" type="body"/>
          </p:nvPr>
        </p:nvSpPr>
        <p:spPr>
          <a:xfrm>
            <a:off x="361950" y="1295400"/>
            <a:ext cx="8454059"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React is heavily used in the Facebook app, website, and in Instagram. That's why Facebook is deeply committed to it. They use over 50k React components in their production environment. The top four React contributors on GitHub are full-time Facebook employees.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Has Facebook's Support/Resources</a:t>
            </a:r>
            <a:endParaRPr/>
          </a:p>
        </p:txBody>
      </p:sp>
      <p:sp>
        <p:nvSpPr>
          <p:cNvPr id="282" name="Google Shape;282;p26"/>
          <p:cNvSpPr txBox="1"/>
          <p:nvPr>
            <p:ph idx="1" type="body"/>
          </p:nvPr>
        </p:nvSpPr>
        <p:spPr>
          <a:xfrm>
            <a:off x="361950" y="1295400"/>
            <a:ext cx="8404363"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Also, the React team maintains a blog that consistently gives you details for each release.</a:t>
            </a:r>
            <a:endParaRPr/>
          </a:p>
          <a:p>
            <a:pPr indent="-228600" lvl="0" marL="228600" rtl="0" algn="just">
              <a:lnSpc>
                <a:spcPct val="150000"/>
              </a:lnSpc>
              <a:spcBef>
                <a:spcPts val="1000"/>
              </a:spcBef>
              <a:spcAft>
                <a:spcPts val="0"/>
              </a:spcAft>
              <a:buSzPts val="2600"/>
              <a:buChar char="•"/>
            </a:pPr>
            <a:r>
              <a:rPr lang="en-US"/>
              <a:t>Because of the deep commitment by Facebook to React in production, when breaking change occur in React, Facebook consistently provides Codemod that automates the change.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React Has Broader Community Support, Too</a:t>
            </a:r>
            <a:endParaRPr/>
          </a:p>
        </p:txBody>
      </p:sp>
      <p:sp>
        <p:nvSpPr>
          <p:cNvPr id="288" name="Google Shape;288;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Since 2015, React's popularity has grown steadily. It has a massive active community and its GitHub Repository has over 164k Stars. It is one of the Top 5 Repositories on GitHub.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Has Great Performance</a:t>
            </a:r>
            <a:endParaRPr/>
          </a:p>
        </p:txBody>
      </p:sp>
      <p:sp>
        <p:nvSpPr>
          <p:cNvPr id="294" name="Google Shape;294;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The React team realized that JavaScript is fast, but updating the DOM makes it slow. React minimizes DOM changes. And it has figured out the most efficient and intelligent way to update DOM.</a:t>
            </a:r>
            <a:endParaRPr/>
          </a:p>
          <a:p>
            <a:pPr indent="-228600" lvl="0" marL="228600" rtl="0" algn="just">
              <a:lnSpc>
                <a:spcPct val="150000"/>
              </a:lnSpc>
              <a:spcBef>
                <a:spcPts val="1000"/>
              </a:spcBef>
              <a:spcAft>
                <a:spcPts val="0"/>
              </a:spcAft>
              <a:buSzPts val="2600"/>
              <a:buChar char="•"/>
            </a:pPr>
            <a:r>
              <a:rPr lang="en-US"/>
              <a:t>Before React, most frameworks and libraries would update the DOM unintelligently to reflect a new state. This resulted in changes to a significant portion of the page.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is Easy to Test</a:t>
            </a:r>
            <a:endParaRPr/>
          </a:p>
        </p:txBody>
      </p:sp>
      <p:sp>
        <p:nvSpPr>
          <p:cNvPr id="300" name="Google Shape;300;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70000"/>
              </a:lnSpc>
              <a:spcBef>
                <a:spcPts val="0"/>
              </a:spcBef>
              <a:spcAft>
                <a:spcPts val="0"/>
              </a:spcAft>
              <a:buSzPts val="2600"/>
              <a:buChar char="•"/>
            </a:pPr>
            <a:r>
              <a:rPr lang="en-US">
                <a:solidFill>
                  <a:srgbClr val="FF0000"/>
                </a:solidFill>
              </a:rPr>
              <a:t>React's design</a:t>
            </a:r>
            <a:r>
              <a:rPr lang="en-US"/>
              <a:t> is very user friendly for testing.</a:t>
            </a:r>
            <a:endParaRPr/>
          </a:p>
          <a:p>
            <a:pPr indent="-228600" lvl="0" marL="228600" rtl="0" algn="just">
              <a:lnSpc>
                <a:spcPct val="170000"/>
              </a:lnSpc>
              <a:spcBef>
                <a:spcPts val="1000"/>
              </a:spcBef>
              <a:spcAft>
                <a:spcPts val="0"/>
              </a:spcAft>
              <a:buSzPts val="2600"/>
              <a:buChar char="•"/>
            </a:pPr>
            <a:r>
              <a:rPr lang="en-US">
                <a:solidFill>
                  <a:srgbClr val="FF0000"/>
                </a:solidFill>
              </a:rPr>
              <a:t>Traditional UI browser </a:t>
            </a:r>
            <a:r>
              <a:rPr lang="en-US"/>
              <a:t>testing is a hassle to setup. On the other hand, you require very little or no configuration for testing in React.</a:t>
            </a:r>
            <a:endParaRPr/>
          </a:p>
          <a:p>
            <a:pPr indent="-228600" lvl="0" marL="228600" rtl="0" algn="just">
              <a:lnSpc>
                <a:spcPct val="170000"/>
              </a:lnSpc>
              <a:spcBef>
                <a:spcPts val="1000"/>
              </a:spcBef>
              <a:spcAft>
                <a:spcPts val="0"/>
              </a:spcAft>
              <a:buSzPts val="2600"/>
              <a:buChar char="•"/>
            </a:pPr>
            <a:r>
              <a:rPr lang="en-US">
                <a:solidFill>
                  <a:srgbClr val="FF0000"/>
                </a:solidFill>
              </a:rPr>
              <a:t>Traditional UI browser </a:t>
            </a:r>
            <a:r>
              <a:rPr lang="en-US"/>
              <a:t>requires browsers for testing, but you can test React components quickly and easily using the node command-line.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Render Function</a:t>
            </a:r>
            <a:endParaRPr/>
          </a:p>
        </p:txBody>
      </p:sp>
      <p:sp>
        <p:nvSpPr>
          <p:cNvPr id="114" name="Google Shape;114;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React's goal is in many ways to render HTML in a web page.</a:t>
            </a:r>
            <a:endParaRPr/>
          </a:p>
          <a:p>
            <a:pPr indent="-228600" lvl="0" marL="228600" rtl="0" algn="just">
              <a:lnSpc>
                <a:spcPct val="150000"/>
              </a:lnSpc>
              <a:spcBef>
                <a:spcPts val="1000"/>
              </a:spcBef>
              <a:spcAft>
                <a:spcPts val="0"/>
              </a:spcAft>
              <a:buSzPts val="2600"/>
              <a:buChar char="•"/>
            </a:pPr>
            <a:r>
              <a:rPr lang="en-US"/>
              <a:t>React renders HTML to the web page by using a function called </a:t>
            </a:r>
            <a:r>
              <a:rPr lang="en-US">
                <a:solidFill>
                  <a:srgbClr val="FF0000"/>
                </a:solidFill>
              </a:rPr>
              <a:t>ReactDOM.render().</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is Easy to Test</a:t>
            </a:r>
            <a:endParaRPr/>
          </a:p>
        </p:txBody>
      </p:sp>
      <p:sp>
        <p:nvSpPr>
          <p:cNvPr id="306" name="Google Shape;306;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70000"/>
              </a:lnSpc>
              <a:spcBef>
                <a:spcPts val="0"/>
              </a:spcBef>
              <a:spcAft>
                <a:spcPts val="0"/>
              </a:spcAft>
              <a:buSzPts val="2600"/>
              <a:buChar char="•"/>
            </a:pPr>
            <a:r>
              <a:rPr lang="en-US">
                <a:solidFill>
                  <a:srgbClr val="FF0000"/>
                </a:solidFill>
              </a:rPr>
              <a:t>Traditional UI browser</a:t>
            </a:r>
            <a:r>
              <a:rPr lang="en-US"/>
              <a:t> testing is slow. But command-line testing is fast, and you can run a considerable amount of test suites at a time.</a:t>
            </a:r>
            <a:endParaRPr/>
          </a:p>
          <a:p>
            <a:pPr indent="-228600" lvl="0" marL="228600" rtl="0" algn="just">
              <a:lnSpc>
                <a:spcPct val="170000"/>
              </a:lnSpc>
              <a:spcBef>
                <a:spcPts val="1000"/>
              </a:spcBef>
              <a:spcAft>
                <a:spcPts val="0"/>
              </a:spcAft>
              <a:buSzPts val="2600"/>
              <a:buChar char="•"/>
            </a:pPr>
            <a:r>
              <a:rPr lang="en-US">
                <a:solidFill>
                  <a:srgbClr val="FF0000"/>
                </a:solidFill>
              </a:rPr>
              <a:t>Traditional UI browser </a:t>
            </a:r>
            <a:r>
              <a:rPr lang="en-US"/>
              <a:t>testing is often time consuming and challenging to maintain. React test can be written quickly using tools like Jest &amp; Enzyme.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a:t>
            </a:r>
            <a:endParaRPr/>
          </a:p>
        </p:txBody>
      </p:sp>
      <p:sp>
        <p:nvSpPr>
          <p:cNvPr id="312" name="Google Shape;312;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React is an excellent tool with which to create interactive applications for mobile, web, and other platforms.</a:t>
            </a:r>
            <a:endParaRPr/>
          </a:p>
          <a:p>
            <a:pPr indent="-228600" lvl="0" marL="228600" rtl="0" algn="just">
              <a:lnSpc>
                <a:spcPct val="150000"/>
              </a:lnSpc>
              <a:spcBef>
                <a:spcPts val="1000"/>
              </a:spcBef>
              <a:spcAft>
                <a:spcPts val="0"/>
              </a:spcAft>
              <a:buSzPts val="2600"/>
              <a:buChar char="•"/>
            </a:pPr>
            <a:r>
              <a:rPr lang="en-US"/>
              <a:t>React's popularity and usage are increasing day by day for good reason. As a developer, coding in React makes you better at JavaScript, a language that holds nearly 90% of the web development share today.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Render Function</a:t>
            </a:r>
            <a:endParaRPr/>
          </a:p>
        </p:txBody>
      </p:sp>
      <p:sp>
        <p:nvSpPr>
          <p:cNvPr id="120" name="Google Shape;120;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solidFill>
                  <a:srgbClr val="FF0000"/>
                </a:solidFill>
              </a:rPr>
              <a:t>The ReactDOM.render() </a:t>
            </a:r>
            <a:r>
              <a:rPr lang="en-US"/>
              <a:t>function takes two arguments:</a:t>
            </a:r>
            <a:endParaRPr/>
          </a:p>
          <a:p>
            <a:pPr indent="-368300" lvl="0" marL="2246313" rtl="0" algn="l">
              <a:lnSpc>
                <a:spcPct val="150000"/>
              </a:lnSpc>
              <a:spcBef>
                <a:spcPts val="1000"/>
              </a:spcBef>
              <a:spcAft>
                <a:spcPts val="0"/>
              </a:spcAft>
              <a:buSzPts val="2600"/>
              <a:buFont typeface="Arial"/>
              <a:buChar char="–"/>
            </a:pPr>
            <a:r>
              <a:rPr lang="en-US"/>
              <a:t>HTML code and an </a:t>
            </a:r>
            <a:endParaRPr/>
          </a:p>
          <a:p>
            <a:pPr indent="-368300" lvl="0" marL="2246313" rtl="0" algn="l">
              <a:lnSpc>
                <a:spcPct val="150000"/>
              </a:lnSpc>
              <a:spcBef>
                <a:spcPts val="1000"/>
              </a:spcBef>
              <a:spcAft>
                <a:spcPts val="0"/>
              </a:spcAft>
              <a:buSzPts val="2600"/>
              <a:buFont typeface="Arial"/>
              <a:buChar char="–"/>
            </a:pPr>
            <a:r>
              <a:rPr lang="en-US"/>
              <a:t>HTML element.</a:t>
            </a:r>
            <a:endParaRPr/>
          </a:p>
          <a:p>
            <a:pPr indent="0" lvl="0" marL="0" rtl="0" algn="l">
              <a:lnSpc>
                <a:spcPct val="150000"/>
              </a:lnSpc>
              <a:spcBef>
                <a:spcPts val="1000"/>
              </a:spcBef>
              <a:spcAft>
                <a:spcPts val="0"/>
              </a:spcAft>
              <a:buSzPts val="2600"/>
              <a:buNone/>
            </a:pPr>
            <a:r>
              <a:rPr lang="en-US"/>
              <a:t>The purpose of the function is to display the specified HTML code inside the specified HTML element.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But render where?</a:t>
            </a:r>
            <a:endParaRPr/>
          </a:p>
        </p:txBody>
      </p:sp>
      <p:grpSp>
        <p:nvGrpSpPr>
          <p:cNvPr id="126" name="Google Shape;126;p5"/>
          <p:cNvGrpSpPr/>
          <p:nvPr/>
        </p:nvGrpSpPr>
        <p:grpSpPr>
          <a:xfrm>
            <a:off x="361950" y="2173009"/>
            <a:ext cx="8582025" cy="3645455"/>
            <a:chOff x="0" y="877609"/>
            <a:chExt cx="8582025" cy="3645455"/>
          </a:xfrm>
        </p:grpSpPr>
        <p:sp>
          <p:nvSpPr>
            <p:cNvPr id="127" name="Google Shape;127;p5"/>
            <p:cNvSpPr/>
            <p:nvPr/>
          </p:nvSpPr>
          <p:spPr>
            <a:xfrm>
              <a:off x="0" y="877609"/>
              <a:ext cx="8582025" cy="1620202"/>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490111" y="1242155"/>
              <a:ext cx="891111" cy="89111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1871333" y="877609"/>
              <a:ext cx="6710691" cy="1620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txBox="1"/>
            <p:nvPr/>
          </p:nvSpPr>
          <p:spPr>
            <a:xfrm>
              <a:off x="1871333" y="877609"/>
              <a:ext cx="6710691" cy="1620202"/>
            </a:xfrm>
            <a:prstGeom prst="rect">
              <a:avLst/>
            </a:prstGeom>
            <a:noFill/>
            <a:ln>
              <a:noFill/>
            </a:ln>
          </p:spPr>
          <p:txBody>
            <a:bodyPr anchorCtr="0" anchor="ctr" bIns="171450" lIns="171450" spcFirstLastPara="1" rIns="171450" wrap="square" tIns="171450">
              <a:noAutofit/>
            </a:bodyPr>
            <a:lstStyle/>
            <a:p>
              <a:pPr indent="0" lvl="0" marL="0" marR="0" rtl="0" algn="l">
                <a:lnSpc>
                  <a:spcPct val="100000"/>
                </a:lnSpc>
                <a:spcBef>
                  <a:spcPts val="0"/>
                </a:spcBef>
                <a:spcAft>
                  <a:spcPts val="0"/>
                </a:spcAft>
                <a:buClr>
                  <a:schemeClr val="dk1"/>
                </a:buClr>
                <a:buSzPts val="2500"/>
                <a:buFont typeface="Arial"/>
                <a:buNone/>
              </a:pPr>
              <a:r>
                <a:rPr lang="en-US" sz="2500">
                  <a:solidFill>
                    <a:schemeClr val="dk1"/>
                  </a:solidFill>
                  <a:latin typeface="Arial"/>
                  <a:ea typeface="Arial"/>
                  <a:cs typeface="Arial"/>
                  <a:sym typeface="Arial"/>
                </a:rPr>
                <a:t>There is another folder in the root directory of your React project, named "public". In this folder, there is an index.html file.</a:t>
              </a:r>
              <a:endParaRPr/>
            </a:p>
          </p:txBody>
        </p:sp>
        <p:sp>
          <p:nvSpPr>
            <p:cNvPr id="131" name="Google Shape;131;p5"/>
            <p:cNvSpPr/>
            <p:nvPr/>
          </p:nvSpPr>
          <p:spPr>
            <a:xfrm>
              <a:off x="0" y="2902862"/>
              <a:ext cx="8582025" cy="1620202"/>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90111" y="3267408"/>
              <a:ext cx="891111" cy="89111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871333" y="2902862"/>
              <a:ext cx="6710691" cy="1620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txBox="1"/>
            <p:nvPr/>
          </p:nvSpPr>
          <p:spPr>
            <a:xfrm>
              <a:off x="1871333" y="2902862"/>
              <a:ext cx="6710691" cy="1620202"/>
            </a:xfrm>
            <a:prstGeom prst="rect">
              <a:avLst/>
            </a:prstGeom>
            <a:noFill/>
            <a:ln>
              <a:noFill/>
            </a:ln>
          </p:spPr>
          <p:txBody>
            <a:bodyPr anchorCtr="0" anchor="ctr" bIns="171450" lIns="171450" spcFirstLastPara="1" rIns="171450" wrap="square" tIns="171450">
              <a:noAutofit/>
            </a:bodyPr>
            <a:lstStyle/>
            <a:p>
              <a:pPr indent="0" lvl="0" marL="0" marR="0" rtl="0" algn="l">
                <a:lnSpc>
                  <a:spcPct val="100000"/>
                </a:lnSpc>
                <a:spcBef>
                  <a:spcPts val="0"/>
                </a:spcBef>
                <a:spcAft>
                  <a:spcPts val="0"/>
                </a:spcAft>
                <a:buClr>
                  <a:schemeClr val="dk1"/>
                </a:buClr>
                <a:buSzPts val="2500"/>
                <a:buFont typeface="Arial"/>
                <a:buNone/>
              </a:pPr>
              <a:r>
                <a:rPr lang="en-US" sz="2500">
                  <a:solidFill>
                    <a:schemeClr val="dk1"/>
                  </a:solidFill>
                  <a:latin typeface="Arial"/>
                  <a:ea typeface="Arial"/>
                  <a:cs typeface="Arial"/>
                  <a:sym typeface="Arial"/>
                </a:rPr>
                <a:t>You'll notice a single &lt;div&gt; in the body of this file. This is where our React application will be rendered.</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140" name="Google Shape;140;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solidFill>
                  <a:srgbClr val="FF0000"/>
                </a:solidFill>
              </a:rPr>
              <a:t>Display a paragraph inside an element with the id of "root":</a:t>
            </a:r>
            <a:endParaRPr/>
          </a:p>
          <a:p>
            <a:pPr indent="0" lvl="0" marL="984250" rtl="0" algn="just">
              <a:lnSpc>
                <a:spcPct val="150000"/>
              </a:lnSpc>
              <a:spcBef>
                <a:spcPts val="1000"/>
              </a:spcBef>
              <a:spcAft>
                <a:spcPts val="0"/>
              </a:spcAft>
              <a:buSzPts val="2400"/>
              <a:buNone/>
            </a:pPr>
            <a:r>
              <a:rPr lang="en-US" sz="2400"/>
              <a:t>ReactDOM.render(&lt;p&gt;Hello&lt;/p&gt;, document.getElementById('root’));</a:t>
            </a:r>
            <a:endParaRPr/>
          </a:p>
          <a:p>
            <a:pPr indent="0" lvl="0" marL="984250" rtl="0" algn="just">
              <a:lnSpc>
                <a:spcPct val="150000"/>
              </a:lnSpc>
              <a:spcBef>
                <a:spcPts val="1000"/>
              </a:spcBef>
              <a:spcAft>
                <a:spcPts val="0"/>
              </a:spcAft>
              <a:buSzPts val="2400"/>
              <a:buNone/>
            </a:pPr>
            <a:r>
              <a:rPr lang="en-US" sz="2400"/>
              <a:t>The result is displayed in the &lt;div id="root"&gt; element:</a:t>
            </a:r>
            <a:endParaRPr/>
          </a:p>
          <a:p>
            <a:pPr indent="0" lvl="0" marL="984250" rtl="0" algn="just">
              <a:lnSpc>
                <a:spcPct val="150000"/>
              </a:lnSpc>
              <a:spcBef>
                <a:spcPts val="1000"/>
              </a:spcBef>
              <a:spcAft>
                <a:spcPts val="0"/>
              </a:spcAft>
              <a:buSzPts val="2400"/>
              <a:buNone/>
            </a:pPr>
            <a:r>
              <a:rPr lang="en-US" sz="2400"/>
              <a:t>&lt;body&gt;</a:t>
            </a:r>
            <a:endParaRPr/>
          </a:p>
          <a:p>
            <a:pPr indent="0" lvl="0" marL="984250" rtl="0" algn="just">
              <a:lnSpc>
                <a:spcPct val="150000"/>
              </a:lnSpc>
              <a:spcBef>
                <a:spcPts val="1000"/>
              </a:spcBef>
              <a:spcAft>
                <a:spcPts val="0"/>
              </a:spcAft>
              <a:buSzPts val="2400"/>
              <a:buNone/>
            </a:pPr>
            <a:r>
              <a:rPr lang="en-US" sz="2400"/>
              <a:t>  &lt;div id="root"&gt;&lt;/div&gt;</a:t>
            </a:r>
            <a:endParaRPr/>
          </a:p>
          <a:p>
            <a:pPr indent="0" lvl="0" marL="984250" rtl="0" algn="just">
              <a:lnSpc>
                <a:spcPct val="150000"/>
              </a:lnSpc>
              <a:spcBef>
                <a:spcPts val="1000"/>
              </a:spcBef>
              <a:spcAft>
                <a:spcPts val="0"/>
              </a:spcAft>
              <a:buSzPts val="2400"/>
              <a:buNone/>
            </a:pPr>
            <a:r>
              <a:rPr lang="en-US" sz="2400"/>
              <a:t>&lt;/body&gt;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Root Node</a:t>
            </a:r>
            <a:endParaRPr/>
          </a:p>
        </p:txBody>
      </p:sp>
      <p:sp>
        <p:nvSpPr>
          <p:cNvPr id="146" name="Google Shape;146;p7"/>
          <p:cNvSpPr txBox="1"/>
          <p:nvPr>
            <p:ph idx="1" type="body"/>
          </p:nvPr>
        </p:nvSpPr>
        <p:spPr>
          <a:xfrm>
            <a:off x="361950" y="1295401"/>
            <a:ext cx="8582025" cy="357477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The root node is the HTML element where you want to display the result.</a:t>
            </a:r>
            <a:endParaRPr/>
          </a:p>
          <a:p>
            <a:pPr indent="-228600" lvl="0" marL="228600" rtl="0" algn="just">
              <a:lnSpc>
                <a:spcPct val="150000"/>
              </a:lnSpc>
              <a:spcBef>
                <a:spcPts val="1000"/>
              </a:spcBef>
              <a:spcAft>
                <a:spcPts val="0"/>
              </a:spcAft>
              <a:buSzPts val="2600"/>
              <a:buChar char="•"/>
            </a:pPr>
            <a:r>
              <a:rPr lang="en-US"/>
              <a:t>It is like a container for content managed by React.</a:t>
            </a:r>
            <a:endParaRPr/>
          </a:p>
          <a:p>
            <a:pPr indent="-228600" lvl="0" marL="228600" rtl="0" algn="just">
              <a:lnSpc>
                <a:spcPct val="150000"/>
              </a:lnSpc>
              <a:spcBef>
                <a:spcPts val="1000"/>
              </a:spcBef>
              <a:spcAft>
                <a:spcPts val="0"/>
              </a:spcAft>
              <a:buSzPts val="2600"/>
              <a:buChar char="•"/>
            </a:pPr>
            <a:r>
              <a:rPr lang="en-US"/>
              <a:t>It does NOT have to be a &lt;div&gt; element and it does NOT have to have the id='root':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JSX?</a:t>
            </a:r>
            <a:endParaRPr/>
          </a:p>
        </p:txBody>
      </p:sp>
      <p:sp>
        <p:nvSpPr>
          <p:cNvPr id="152" name="Google Shape;152;p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JSX stands for </a:t>
            </a:r>
            <a:r>
              <a:rPr lang="en-US">
                <a:solidFill>
                  <a:srgbClr val="FF0000"/>
                </a:solidFill>
              </a:rPr>
              <a:t>JavaScript XML.</a:t>
            </a:r>
            <a:endParaRPr/>
          </a:p>
          <a:p>
            <a:pPr indent="-228600" lvl="0" marL="228600" rtl="0" algn="just">
              <a:lnSpc>
                <a:spcPct val="150000"/>
              </a:lnSpc>
              <a:spcBef>
                <a:spcPts val="1000"/>
              </a:spcBef>
              <a:spcAft>
                <a:spcPts val="0"/>
              </a:spcAft>
              <a:buSzPts val="2600"/>
              <a:buChar char="•"/>
            </a:pPr>
            <a:r>
              <a:rPr lang="en-US"/>
              <a:t>JSX allows us to write </a:t>
            </a:r>
            <a:r>
              <a:rPr lang="en-US">
                <a:solidFill>
                  <a:srgbClr val="FF0000"/>
                </a:solidFill>
              </a:rPr>
              <a:t>HTML in React</a:t>
            </a:r>
            <a:r>
              <a:rPr lang="en-US"/>
              <a:t>.</a:t>
            </a:r>
            <a:endParaRPr/>
          </a:p>
          <a:p>
            <a:pPr indent="-228600" lvl="0" marL="228600" rtl="0" algn="just">
              <a:lnSpc>
                <a:spcPct val="150000"/>
              </a:lnSpc>
              <a:spcBef>
                <a:spcPts val="1000"/>
              </a:spcBef>
              <a:spcAft>
                <a:spcPts val="0"/>
              </a:spcAft>
              <a:buSzPts val="2600"/>
              <a:buChar char="•"/>
            </a:pPr>
            <a:r>
              <a:rPr lang="en-US"/>
              <a:t>JSX makes it easier to </a:t>
            </a:r>
            <a:r>
              <a:rPr lang="en-US">
                <a:solidFill>
                  <a:srgbClr val="FF0000"/>
                </a:solidFill>
              </a:rPr>
              <a:t>write and add HTML in React.</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Coding JSX</a:t>
            </a:r>
            <a:endParaRPr/>
          </a:p>
        </p:txBody>
      </p:sp>
      <p:sp>
        <p:nvSpPr>
          <p:cNvPr id="158" name="Google Shape;158;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JSX allows us to write HTML elements in JavaScript and place them in the DOM without any </a:t>
            </a:r>
            <a:r>
              <a:rPr lang="en-US">
                <a:solidFill>
                  <a:srgbClr val="FF0000"/>
                </a:solidFill>
              </a:rPr>
              <a:t>createElement()  and/or appendChild() methods.</a:t>
            </a:r>
            <a:endParaRPr/>
          </a:p>
          <a:p>
            <a:pPr indent="-228600" lvl="0" marL="228600" rtl="0" algn="just">
              <a:lnSpc>
                <a:spcPct val="150000"/>
              </a:lnSpc>
              <a:spcBef>
                <a:spcPts val="1000"/>
              </a:spcBef>
              <a:spcAft>
                <a:spcPts val="0"/>
              </a:spcAft>
              <a:buSzPts val="2600"/>
              <a:buChar char="•"/>
            </a:pPr>
            <a:r>
              <a:rPr lang="en-US"/>
              <a:t>JSX converts </a:t>
            </a:r>
            <a:r>
              <a:rPr lang="en-US">
                <a:solidFill>
                  <a:srgbClr val="FF0000"/>
                </a:solidFill>
              </a:rPr>
              <a:t>HTML tags into react elements.</a:t>
            </a:r>
            <a:endParaRPr/>
          </a:p>
          <a:p>
            <a:pPr indent="-228600" lvl="0" marL="228600" rtl="0" algn="just">
              <a:lnSpc>
                <a:spcPct val="150000"/>
              </a:lnSpc>
              <a:spcBef>
                <a:spcPts val="1000"/>
              </a:spcBef>
              <a:spcAft>
                <a:spcPts val="0"/>
              </a:spcAft>
              <a:buSzPts val="2600"/>
              <a:buChar char="•"/>
            </a:pPr>
            <a:r>
              <a:rPr lang="en-US"/>
              <a:t>You are not required to use JSX, but JSX makes it easier to write React applications.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