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gc+ueZlu9qyL7QLe8eXQOfsud5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FAFAFC"/>
        </a:solidFill>
      </p:bgPr>
    </p:bg>
    <p:spTree>
      <p:nvGrpSpPr>
        <p:cNvPr id="15" name="Shape 15"/>
        <p:cNvGrpSpPr/>
        <p:nvPr/>
      </p:nvGrpSpPr>
      <p:grpSpPr>
        <a:xfrm>
          <a:off x="0" y="0"/>
          <a:ext cx="0" cy="0"/>
          <a:chOff x="0" y="0"/>
          <a:chExt cx="0" cy="0"/>
        </a:xfrm>
      </p:grpSpPr>
      <p:pic>
        <p:nvPicPr>
          <p:cNvPr descr="Why is Web Technology Important? - Eternal Organizer" id="16" name="Google Shape;16;p45"/>
          <p:cNvPicPr preferRelativeResize="0"/>
          <p:nvPr/>
        </p:nvPicPr>
        <p:blipFill rotWithShape="1">
          <a:blip r:embed="rId2">
            <a:alphaModFix/>
          </a:blip>
          <a:srcRect b="0" l="0" r="0" t="0"/>
          <a:stretch/>
        </p:blipFill>
        <p:spPr>
          <a:xfrm>
            <a:off x="0" y="0"/>
            <a:ext cx="9157750" cy="6858000"/>
          </a:xfrm>
          <a:prstGeom prst="rect">
            <a:avLst/>
          </a:prstGeom>
          <a:noFill/>
          <a:ln>
            <a:noFill/>
          </a:ln>
        </p:spPr>
      </p:pic>
      <p:sp>
        <p:nvSpPr>
          <p:cNvPr id="17" name="Google Shape;17;p45"/>
          <p:cNvSpPr/>
          <p:nvPr/>
        </p:nvSpPr>
        <p:spPr>
          <a:xfrm>
            <a:off x="-6688" y="0"/>
            <a:ext cx="9144000" cy="6858000"/>
          </a:xfrm>
          <a:prstGeom prst="rect">
            <a:avLst/>
          </a:prstGeom>
          <a:gradFill>
            <a:gsLst>
              <a:gs pos="0">
                <a:srgbClr val="3A6FCD">
                  <a:alpha val="15686"/>
                </a:srgbClr>
              </a:gs>
              <a:gs pos="54000">
                <a:srgbClr val="ED7D31">
                  <a:alpha val="20784"/>
                </a:srgbClr>
              </a:gs>
              <a:gs pos="96000">
                <a:srgbClr val="DBDBDB"/>
              </a:gs>
              <a:gs pos="100000">
                <a:srgbClr val="DBDBD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45"/>
          <p:cNvSpPr/>
          <p:nvPr/>
        </p:nvSpPr>
        <p:spPr>
          <a:xfrm rot="10800000">
            <a:off x="1175712" y="6183220"/>
            <a:ext cx="2916000"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45"/>
          <p:cNvSpPr txBox="1"/>
          <p:nvPr/>
        </p:nvSpPr>
        <p:spPr>
          <a:xfrm>
            <a:off x="1014186" y="6246925"/>
            <a:ext cx="3122496"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200" u="none" cap="none" strike="noStrike">
                <a:solidFill>
                  <a:srgbClr val="2A3249"/>
                </a:solidFill>
                <a:latin typeface="Arial"/>
                <a:ea typeface="Arial"/>
                <a:cs typeface="Arial"/>
                <a:sym typeface="Arial"/>
              </a:rPr>
              <a:t>Associate Professor</a:t>
            </a:r>
            <a:endParaRPr/>
          </a:p>
        </p:txBody>
      </p:sp>
      <p:sp>
        <p:nvSpPr>
          <p:cNvPr id="20" name="Google Shape;20;p45"/>
          <p:cNvSpPr/>
          <p:nvPr/>
        </p:nvSpPr>
        <p:spPr>
          <a:xfrm>
            <a:off x="0" y="1037060"/>
            <a:ext cx="3028950" cy="830997"/>
          </a:xfrm>
          <a:prstGeom prst="round1Rect">
            <a:avLst>
              <a:gd fmla="val 26743" name="adj"/>
            </a:avLst>
          </a:prstGeom>
          <a:solidFill>
            <a:schemeClr val="lt1"/>
          </a:solidFill>
          <a:ln cap="flat" cmpd="sng" w="38100">
            <a:solidFill>
              <a:srgbClr val="2A324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800" u="none" cap="none" strike="noStrike">
                <a:solidFill>
                  <a:srgbClr val="2A3249"/>
                </a:solidFill>
                <a:latin typeface="Arial"/>
                <a:ea typeface="Arial"/>
                <a:cs typeface="Arial"/>
                <a:sym typeface="Arial"/>
              </a:rPr>
              <a:t>ECAP472</a:t>
            </a:r>
            <a:endParaRPr/>
          </a:p>
        </p:txBody>
      </p:sp>
      <p:grpSp>
        <p:nvGrpSpPr>
          <p:cNvPr id="21" name="Google Shape;21;p45"/>
          <p:cNvGrpSpPr/>
          <p:nvPr/>
        </p:nvGrpSpPr>
        <p:grpSpPr>
          <a:xfrm>
            <a:off x="9542" y="1773019"/>
            <a:ext cx="5251703" cy="1446550"/>
            <a:chOff x="1109436" y="3091879"/>
            <a:chExt cx="4449031" cy="1446550"/>
          </a:xfrm>
        </p:grpSpPr>
        <p:sp>
          <p:nvSpPr>
            <p:cNvPr id="22" name="Google Shape;22;p45"/>
            <p:cNvSpPr/>
            <p:nvPr/>
          </p:nvSpPr>
          <p:spPr>
            <a:xfrm rot="5400000">
              <a:off x="2767547" y="1590638"/>
              <a:ext cx="1132809" cy="4449030"/>
            </a:xfrm>
            <a:prstGeom prst="round1Rect">
              <a:avLst>
                <a:gd fmla="val 28439" name="adj"/>
              </a:avLst>
            </a:prstGeom>
            <a:solidFill>
              <a:srgbClr val="2A3249"/>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45"/>
            <p:cNvSpPr txBox="1"/>
            <p:nvPr/>
          </p:nvSpPr>
          <p:spPr>
            <a:xfrm>
              <a:off x="1109436" y="3091879"/>
              <a:ext cx="4449031" cy="144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4400" u="none" cap="small" strike="noStrike">
                  <a:solidFill>
                    <a:schemeClr val="lt1"/>
                  </a:solidFill>
                  <a:latin typeface="Arial"/>
                  <a:ea typeface="Arial"/>
                  <a:cs typeface="Arial"/>
                  <a:sym typeface="Arial"/>
                </a:rPr>
                <a:t>Web Technologies</a:t>
              </a:r>
              <a:endParaRPr/>
            </a:p>
          </p:txBody>
        </p:sp>
      </p:grpSp>
      <p:grpSp>
        <p:nvGrpSpPr>
          <p:cNvPr id="24" name="Google Shape;24;p45"/>
          <p:cNvGrpSpPr/>
          <p:nvPr/>
        </p:nvGrpSpPr>
        <p:grpSpPr>
          <a:xfrm>
            <a:off x="195423" y="5604518"/>
            <a:ext cx="3947738" cy="546850"/>
            <a:chOff x="426720" y="4559594"/>
            <a:chExt cx="4084544" cy="546850"/>
          </a:xfrm>
        </p:grpSpPr>
        <p:sp>
          <p:nvSpPr>
            <p:cNvPr id="25" name="Google Shape;25;p45"/>
            <p:cNvSpPr/>
            <p:nvPr/>
          </p:nvSpPr>
          <p:spPr>
            <a:xfrm>
              <a:off x="426720" y="4566444"/>
              <a:ext cx="4084544"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45"/>
            <p:cNvSpPr txBox="1"/>
            <p:nvPr/>
          </p:nvSpPr>
          <p:spPr>
            <a:xfrm>
              <a:off x="426720" y="4559594"/>
              <a:ext cx="38744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Dr. Pritpal Singh</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mt="15000"/>
          </a:blip>
          <a:stretch>
            <a:fillRect/>
          </a:stretch>
        </a:blipFill>
      </p:bgPr>
    </p:bg>
    <p:spTree>
      <p:nvGrpSpPr>
        <p:cNvPr id="73" name="Shape 7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5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6"/>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7" name="Google Shape;77;p56"/>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5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5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57"/>
          <p:cNvSpPr/>
          <p:nvPr>
            <p:ph idx="2" type="pic"/>
          </p:nvPr>
        </p:nvSpPr>
        <p:spPr>
          <a:xfrm>
            <a:off x="3887391" y="987426"/>
            <a:ext cx="4629150" cy="4873625"/>
          </a:xfrm>
          <a:prstGeom prst="rect">
            <a:avLst/>
          </a:prstGeom>
          <a:noFill/>
          <a:ln>
            <a:noFill/>
          </a:ln>
        </p:spPr>
      </p:sp>
      <p:sp>
        <p:nvSpPr>
          <p:cNvPr id="84" name="Google Shape;84;p57"/>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5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5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58"/>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5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59"/>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59"/>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5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5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p:cSld name="Learning Outcome">
    <p:bg>
      <p:bgPr>
        <a:blipFill rotWithShape="1">
          <a:blip r:embed="rId2">
            <a:alphaModFix amt="15000"/>
          </a:blip>
          <a:tile algn="tl" flip="none" tx="0" sx="100000" ty="0" sy="100000"/>
        </a:blipFill>
      </p:bgPr>
    </p:bg>
    <p:spTree>
      <p:nvGrpSpPr>
        <p:cNvPr id="27" name="Shape 27"/>
        <p:cNvGrpSpPr/>
        <p:nvPr/>
      </p:nvGrpSpPr>
      <p:grpSpPr>
        <a:xfrm>
          <a:off x="0" y="0"/>
          <a:ext cx="0" cy="0"/>
          <a:chOff x="0" y="0"/>
          <a:chExt cx="0" cy="0"/>
        </a:xfrm>
      </p:grpSpPr>
      <p:sp>
        <p:nvSpPr>
          <p:cNvPr id="28" name="Google Shape;28;p46"/>
          <p:cNvSpPr/>
          <p:nvPr/>
        </p:nvSpPr>
        <p:spPr>
          <a:xfrm>
            <a:off x="0" y="0"/>
            <a:ext cx="9144000" cy="2171700"/>
          </a:xfrm>
          <a:prstGeom prst="rect">
            <a:avLst/>
          </a:prstGeom>
          <a:gradFill>
            <a:gsLst>
              <a:gs pos="0">
                <a:srgbClr val="9CC2E5"/>
              </a:gs>
              <a:gs pos="39000">
                <a:srgbClr val="174B8B"/>
              </a:gs>
              <a:gs pos="78000">
                <a:srgbClr val="002060"/>
              </a:gs>
              <a:gs pos="100000">
                <a:srgbClr val="002060"/>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 name="Google Shape;29;p46"/>
          <p:cNvSpPr txBox="1"/>
          <p:nvPr>
            <p:ph idx="1" type="body"/>
          </p:nvPr>
        </p:nvSpPr>
        <p:spPr>
          <a:xfrm>
            <a:off x="1200148" y="2886075"/>
            <a:ext cx="7315201" cy="381952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rgbClr val="002060"/>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Bullseye outline" id="30" name="Google Shape;30;p46"/>
          <p:cNvPicPr preferRelativeResize="0"/>
          <p:nvPr/>
        </p:nvPicPr>
        <p:blipFill rotWithShape="1">
          <a:blip r:embed="rId3">
            <a:alphaModFix/>
          </a:blip>
          <a:srcRect b="0" l="0" r="0" t="0"/>
          <a:stretch/>
        </p:blipFill>
        <p:spPr>
          <a:xfrm>
            <a:off x="6896412" y="38411"/>
            <a:ext cx="2094875" cy="2094875"/>
          </a:xfrm>
          <a:prstGeom prst="rect">
            <a:avLst/>
          </a:prstGeom>
          <a:noFill/>
          <a:ln>
            <a:noFill/>
          </a:ln>
          <a:effectLst>
            <a:outerShdw blurRad="50800" rotWithShape="0" algn="tl" dir="2700000" dist="38100">
              <a:srgbClr val="000000">
                <a:alpha val="40000"/>
              </a:srgbClr>
            </a:outerShdw>
          </a:effectLst>
        </p:spPr>
      </p:pic>
      <p:sp>
        <p:nvSpPr>
          <p:cNvPr id="31" name="Google Shape;31;p46"/>
          <p:cNvSpPr txBox="1"/>
          <p:nvPr/>
        </p:nvSpPr>
        <p:spPr>
          <a:xfrm>
            <a:off x="628650" y="2267277"/>
            <a:ext cx="7315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2060"/>
                </a:solidFill>
                <a:latin typeface="Arial"/>
                <a:ea typeface="Arial"/>
                <a:cs typeface="Arial"/>
                <a:sym typeface="Arial"/>
              </a:rPr>
              <a:t>After this lecture, you will be able to</a:t>
            </a:r>
            <a:endParaRPr/>
          </a:p>
        </p:txBody>
      </p:sp>
      <p:sp>
        <p:nvSpPr>
          <p:cNvPr id="32" name="Google Shape;32;p46"/>
          <p:cNvSpPr txBox="1"/>
          <p:nvPr/>
        </p:nvSpPr>
        <p:spPr>
          <a:xfrm>
            <a:off x="628650" y="317200"/>
            <a:ext cx="2800350" cy="15372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ABF1CF"/>
              </a:buClr>
              <a:buSzPts val="4400"/>
              <a:buFont typeface="Arial"/>
              <a:buNone/>
            </a:pPr>
            <a:r>
              <a:rPr lang="en-US" sz="4400">
                <a:solidFill>
                  <a:srgbClr val="ABF1CF"/>
                </a:solidFill>
                <a:latin typeface="Arial"/>
                <a:ea typeface="Arial"/>
                <a:cs typeface="Arial"/>
                <a:sym typeface="Arial"/>
              </a:rPr>
              <a:t>Learning Outcomes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rotWithShape="1">
          <a:blip r:embed="rId2">
            <a:alphaModFix amt="15000"/>
          </a:blip>
          <a:tile algn="tl" flip="none" tx="0" sx="100000" ty="0" sy="100000"/>
        </a:blipFill>
      </p:bgPr>
    </p:bg>
    <p:spTree>
      <p:nvGrpSpPr>
        <p:cNvPr id="33" name="Shape 33"/>
        <p:cNvGrpSpPr/>
        <p:nvPr/>
      </p:nvGrpSpPr>
      <p:grpSpPr>
        <a:xfrm>
          <a:off x="0" y="0"/>
          <a:ext cx="0" cy="0"/>
          <a:chOff x="0" y="0"/>
          <a:chExt cx="0" cy="0"/>
        </a:xfrm>
      </p:grpSpPr>
      <p:sp>
        <p:nvSpPr>
          <p:cNvPr id="34" name="Google Shape;34;p47"/>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 name="Google Shape;35;p4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1000"/>
              </a:spcBef>
              <a:spcAft>
                <a:spcPts val="0"/>
              </a:spcAft>
              <a:buClr>
                <a:srgbClr val="002060"/>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7"/>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bg>
      <p:bgPr>
        <a:gradFill>
          <a:gsLst>
            <a:gs pos="0">
              <a:srgbClr val="002060"/>
            </a:gs>
            <a:gs pos="31000">
              <a:srgbClr val="002060"/>
            </a:gs>
            <a:gs pos="56648">
              <a:srgbClr val="25467F"/>
            </a:gs>
            <a:gs pos="84000">
              <a:srgbClr val="284982"/>
            </a:gs>
            <a:gs pos="100000">
              <a:srgbClr val="4F72A3"/>
            </a:gs>
          </a:gsLst>
          <a:path path="circle">
            <a:fillToRect l="100%" t="100%"/>
          </a:path>
          <a:tileRect b="-100%" r="-100%"/>
        </a:gradFill>
      </p:bgPr>
    </p:bg>
    <p:spTree>
      <p:nvGrpSpPr>
        <p:cNvPr id="38" name="Shape 38"/>
        <p:cNvGrpSpPr/>
        <p:nvPr/>
      </p:nvGrpSpPr>
      <p:grpSpPr>
        <a:xfrm>
          <a:off x="0" y="0"/>
          <a:ext cx="0" cy="0"/>
          <a:chOff x="0" y="0"/>
          <a:chExt cx="0" cy="0"/>
        </a:xfrm>
      </p:grpSpPr>
      <p:sp>
        <p:nvSpPr>
          <p:cNvPr id="39" name="Google Shape;39;p48"/>
          <p:cNvSpPr txBox="1"/>
          <p:nvPr/>
        </p:nvSpPr>
        <p:spPr>
          <a:xfrm>
            <a:off x="1620711" y="2967335"/>
            <a:ext cx="590257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40" name="Shape 40"/>
        <p:cNvGrpSpPr/>
        <p:nvPr/>
      </p:nvGrpSpPr>
      <p:grpSpPr>
        <a:xfrm>
          <a:off x="0" y="0"/>
          <a:ext cx="0" cy="0"/>
          <a:chOff x="0" y="0"/>
          <a:chExt cx="0" cy="0"/>
        </a:xfrm>
      </p:grpSpPr>
      <p:sp>
        <p:nvSpPr>
          <p:cNvPr id="41" name="Google Shape;41;p49"/>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49"/>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49"/>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4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90000"/>
              </a:lnSpc>
              <a:spcBef>
                <a:spcPts val="1000"/>
              </a:spcBef>
              <a:spcAft>
                <a:spcPts val="0"/>
              </a:spcAft>
              <a:buClr>
                <a:schemeClr val="dk1"/>
              </a:buClr>
              <a:buSzPts val="2600"/>
              <a:buChar char="•"/>
              <a:defRPr sz="2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50"/>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0"/>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5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5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5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52"/>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2"/>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52"/>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52"/>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52"/>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5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5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5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Function Component</a:t>
            </a:r>
            <a:endParaRPr/>
          </a:p>
        </p:txBody>
      </p:sp>
      <p:sp>
        <p:nvSpPr>
          <p:cNvPr id="179" name="Google Shape;179;p1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600"/>
              <a:buNone/>
            </a:pPr>
            <a:r>
              <a:rPr lang="en-US"/>
              <a:t>A Function component also returns HTML, and behaves much the same way as a Class component, but Function components can be written using much less code, are easier to understand.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8D8"/>
        </a:solidFill>
      </p:bgPr>
    </p:bg>
    <p:spTree>
      <p:nvGrpSpPr>
        <p:cNvPr id="183" name="Shape 183"/>
        <p:cNvGrpSpPr/>
        <p:nvPr/>
      </p:nvGrpSpPr>
      <p:grpSpPr>
        <a:xfrm>
          <a:off x="0" y="0"/>
          <a:ext cx="0" cy="0"/>
          <a:chOff x="0" y="0"/>
          <a:chExt cx="0" cy="0"/>
        </a:xfrm>
      </p:grpSpPr>
      <p:sp>
        <p:nvSpPr>
          <p:cNvPr id="184" name="Google Shape;184;p1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a:t>
            </a:r>
            <a:endParaRPr/>
          </a:p>
        </p:txBody>
      </p:sp>
      <p:sp>
        <p:nvSpPr>
          <p:cNvPr id="185" name="Google Shape;185;p11"/>
          <p:cNvSpPr txBox="1"/>
          <p:nvPr>
            <p:ph idx="1" type="body"/>
          </p:nvPr>
        </p:nvSpPr>
        <p:spPr>
          <a:xfrm>
            <a:off x="280988" y="1295400"/>
            <a:ext cx="8582025" cy="5400675"/>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Create a </a:t>
            </a:r>
            <a:r>
              <a:rPr lang="en-US">
                <a:solidFill>
                  <a:srgbClr val="FF0000"/>
                </a:solidFill>
              </a:rPr>
              <a:t>Function component </a:t>
            </a:r>
            <a:r>
              <a:rPr lang="en-US"/>
              <a:t>called Car</a:t>
            </a:r>
            <a:endParaRPr/>
          </a:p>
        </p:txBody>
      </p:sp>
      <p:sp>
        <p:nvSpPr>
          <p:cNvPr id="186" name="Google Shape;186;p11"/>
          <p:cNvSpPr/>
          <p:nvPr/>
        </p:nvSpPr>
        <p:spPr>
          <a:xfrm>
            <a:off x="972004" y="2119088"/>
            <a:ext cx="7199993" cy="4005941"/>
          </a:xfrm>
          <a:prstGeom prst="rect">
            <a:avLst/>
          </a:prstGeom>
          <a:solidFill>
            <a:schemeClr val="lt1"/>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11"/>
          <p:cNvSpPr txBox="1"/>
          <p:nvPr/>
        </p:nvSpPr>
        <p:spPr>
          <a:xfrm>
            <a:off x="1357086" y="2700703"/>
            <a:ext cx="6429827" cy="259006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function </a:t>
            </a:r>
            <a:r>
              <a:rPr lang="en-US" sz="2800">
                <a:solidFill>
                  <a:schemeClr val="accent6"/>
                </a:solidFill>
                <a:latin typeface="Arial"/>
                <a:ea typeface="Arial"/>
                <a:cs typeface="Arial"/>
                <a:sym typeface="Arial"/>
              </a:rPr>
              <a:t>Car() </a:t>
            </a:r>
            <a:endParaRPr/>
          </a:p>
          <a:p>
            <a:pPr indent="0" lvl="0" marL="0" marR="0" rtl="0" algn="l">
              <a:lnSpc>
                <a:spcPct val="15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a:t>
            </a:r>
            <a:endParaRPr/>
          </a:p>
          <a:p>
            <a:pPr indent="0" lvl="0" marL="0" marR="0" rtl="0" algn="l">
              <a:lnSpc>
                <a:spcPct val="15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  return &lt;h2&gt;Hi, I am a Car!&lt;/h2&gt;;</a:t>
            </a:r>
            <a:endParaRPr/>
          </a:p>
          <a:p>
            <a:pPr indent="0" lvl="0" marL="0" marR="0" rtl="0" algn="l">
              <a:lnSpc>
                <a:spcPct val="15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ABF1CF"/>
              </a:buClr>
              <a:buSzPts val="3600"/>
              <a:buFont typeface="Arial"/>
              <a:buNone/>
            </a:pPr>
            <a:r>
              <a:rPr lang="en-US"/>
              <a:t>Example</a:t>
            </a:r>
            <a:endParaRPr/>
          </a:p>
        </p:txBody>
      </p:sp>
      <p:pic>
        <p:nvPicPr>
          <p:cNvPr id="193" name="Google Shape;193;p12"/>
          <p:cNvPicPr preferRelativeResize="0"/>
          <p:nvPr/>
        </p:nvPicPr>
        <p:blipFill rotWithShape="1">
          <a:blip r:embed="rId3">
            <a:alphaModFix/>
          </a:blip>
          <a:srcRect b="0" l="0" r="0" t="0"/>
          <a:stretch/>
        </p:blipFill>
        <p:spPr>
          <a:xfrm>
            <a:off x="0" y="1080861"/>
            <a:ext cx="9144000" cy="5777137"/>
          </a:xfrm>
          <a:prstGeom prst="rect">
            <a:avLst/>
          </a:prstGeom>
          <a:noFill/>
          <a:ln cap="flat" cmpd="sng" w="9525">
            <a:solidFill>
              <a:schemeClr val="dk1"/>
            </a:solidFill>
            <a:prstDash val="solid"/>
            <a:round/>
            <a:headEnd len="sm" w="sm" type="none"/>
            <a:tailEnd len="sm" w="sm" type="none"/>
          </a:ln>
        </p:spPr>
      </p:pic>
      <p:cxnSp>
        <p:nvCxnSpPr>
          <p:cNvPr id="194" name="Google Shape;194;p12"/>
          <p:cNvCxnSpPr/>
          <p:nvPr/>
        </p:nvCxnSpPr>
        <p:spPr>
          <a:xfrm flipH="1">
            <a:off x="6000750" y="3305175"/>
            <a:ext cx="600075" cy="123825"/>
          </a:xfrm>
          <a:prstGeom prst="straightConnector1">
            <a:avLst/>
          </a:prstGeom>
          <a:noFill/>
          <a:ln cap="flat" cmpd="sng" w="9525">
            <a:solidFill>
              <a:schemeClr val="accent2"/>
            </a:solidFill>
            <a:prstDash val="solid"/>
            <a:miter lim="800000"/>
            <a:headEnd len="sm" w="sm" type="none"/>
            <a:tailEnd len="med" w="med" type="triangle"/>
          </a:ln>
        </p:spPr>
      </p:cxnSp>
      <p:cxnSp>
        <p:nvCxnSpPr>
          <p:cNvPr id="195" name="Google Shape;195;p12"/>
          <p:cNvCxnSpPr/>
          <p:nvPr/>
        </p:nvCxnSpPr>
        <p:spPr>
          <a:xfrm flipH="1">
            <a:off x="4876800" y="2409825"/>
            <a:ext cx="685800" cy="161925"/>
          </a:xfrm>
          <a:prstGeom prst="straightConnector1">
            <a:avLst/>
          </a:prstGeom>
          <a:noFill/>
          <a:ln cap="flat" cmpd="sng" w="9525">
            <a:solidFill>
              <a:schemeClr val="accent1"/>
            </a:solidFill>
            <a:prstDash val="solid"/>
            <a:miter lim="800000"/>
            <a:headEnd len="sm" w="sm" type="none"/>
            <a:tailEnd len="med" w="med" type="triangle"/>
          </a:ln>
        </p:spPr>
      </p:cxnSp>
      <p:cxnSp>
        <p:nvCxnSpPr>
          <p:cNvPr id="196" name="Google Shape;196;p12"/>
          <p:cNvCxnSpPr/>
          <p:nvPr/>
        </p:nvCxnSpPr>
        <p:spPr>
          <a:xfrm flipH="1">
            <a:off x="4752975" y="4286250"/>
            <a:ext cx="809625" cy="276225"/>
          </a:xfrm>
          <a:prstGeom prst="straightConnector1">
            <a:avLst/>
          </a:prstGeom>
          <a:noFill/>
          <a:ln cap="flat" cmpd="sng" w="19050">
            <a:solidFill>
              <a:schemeClr val="accent4"/>
            </a:solidFill>
            <a:prstDash val="solid"/>
            <a:miter lim="800000"/>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Should You Use React?</a:t>
            </a:r>
            <a:endParaRPr/>
          </a:p>
        </p:txBody>
      </p:sp>
      <p:sp>
        <p:nvSpPr>
          <p:cNvPr id="202" name="Google Shape;202;p13"/>
          <p:cNvSpPr txBox="1"/>
          <p:nvPr>
            <p:ph idx="1" type="body"/>
          </p:nvPr>
        </p:nvSpPr>
        <p:spPr>
          <a:xfrm>
            <a:off x="1045030" y="1338942"/>
            <a:ext cx="7855404" cy="5400675"/>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50000"/>
              </a:lnSpc>
              <a:spcBef>
                <a:spcPts val="0"/>
              </a:spcBef>
              <a:spcAft>
                <a:spcPts val="0"/>
              </a:spcAft>
              <a:buClr>
                <a:srgbClr val="7F7F7F"/>
              </a:buClr>
              <a:buSzPct val="100000"/>
              <a:buChar char="•"/>
            </a:pPr>
            <a:r>
              <a:rPr lang="en-US">
                <a:solidFill>
                  <a:srgbClr val="7F7F7F"/>
                </a:solidFill>
              </a:rPr>
              <a:t>React is remarkably flexible. Once you have learned it, you can use it on a vast variety of platforms to build quality user interfaces. React is a library, NOT a framework. Its library approach has allowed React to evolve into such a remarkable tool.</a:t>
            </a:r>
            <a:endParaRPr/>
          </a:p>
          <a:p>
            <a:pPr indent="-228600" lvl="0" marL="228600" rtl="0" algn="just">
              <a:lnSpc>
                <a:spcPct val="150000"/>
              </a:lnSpc>
              <a:spcBef>
                <a:spcPts val="1000"/>
              </a:spcBef>
              <a:spcAft>
                <a:spcPts val="0"/>
              </a:spcAft>
              <a:buClr>
                <a:srgbClr val="7F7F7F"/>
              </a:buClr>
              <a:buSzPct val="100000"/>
              <a:buChar char="•"/>
            </a:pPr>
            <a:r>
              <a:rPr lang="en-US">
                <a:solidFill>
                  <a:srgbClr val="7F7F7F"/>
                </a:solidFill>
              </a:rPr>
              <a:t>React was created with a single focus: to create components for web applications. A React component can be anything in your web application like a Button, Text, Label, or Grid.</a:t>
            </a:r>
            <a:endParaRPr>
              <a:solidFill>
                <a:srgbClr val="7F7F7F"/>
              </a:solidFill>
            </a:endParaRPr>
          </a:p>
        </p:txBody>
      </p:sp>
      <p:grpSp>
        <p:nvGrpSpPr>
          <p:cNvPr id="203" name="Google Shape;203;p13"/>
          <p:cNvGrpSpPr/>
          <p:nvPr/>
        </p:nvGrpSpPr>
        <p:grpSpPr>
          <a:xfrm>
            <a:off x="101598" y="1813151"/>
            <a:ext cx="845007" cy="4452256"/>
            <a:chOff x="200024" y="1727199"/>
            <a:chExt cx="845007" cy="4452256"/>
          </a:xfrm>
        </p:grpSpPr>
        <p:sp>
          <p:nvSpPr>
            <p:cNvPr id="204" name="Google Shape;204;p13"/>
            <p:cNvSpPr/>
            <p:nvPr/>
          </p:nvSpPr>
          <p:spPr>
            <a:xfrm>
              <a:off x="200024" y="1727200"/>
              <a:ext cx="845007" cy="4452255"/>
            </a:xfrm>
            <a:prstGeom prst="snip1Rect">
              <a:avLst>
                <a:gd fmla="val 16667" name="adj"/>
              </a:avLst>
            </a:prstGeom>
            <a:solidFill>
              <a:srgbClr val="002060"/>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5" name="Google Shape;205;p13"/>
            <p:cNvSpPr txBox="1"/>
            <p:nvPr/>
          </p:nvSpPr>
          <p:spPr>
            <a:xfrm rot="-5400000">
              <a:off x="-1603600" y="3599384"/>
              <a:ext cx="445225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lt1"/>
                  </a:solidFill>
                  <a:latin typeface="Arial"/>
                  <a:ea typeface="Arial"/>
                  <a:cs typeface="Arial"/>
                  <a:sym typeface="Arial"/>
                </a:rPr>
                <a:t>React is Flexible</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Should You Use React?</a:t>
            </a:r>
            <a:endParaRPr/>
          </a:p>
        </p:txBody>
      </p:sp>
      <p:sp>
        <p:nvSpPr>
          <p:cNvPr id="211" name="Google Shape;211;p14"/>
          <p:cNvSpPr txBox="1"/>
          <p:nvPr>
            <p:ph idx="1" type="body"/>
          </p:nvPr>
        </p:nvSpPr>
        <p:spPr>
          <a:xfrm>
            <a:off x="1045030" y="1338942"/>
            <a:ext cx="7855404" cy="5400675"/>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50000"/>
              </a:lnSpc>
              <a:spcBef>
                <a:spcPts val="0"/>
              </a:spcBef>
              <a:spcAft>
                <a:spcPts val="0"/>
              </a:spcAft>
              <a:buSzPct val="100000"/>
              <a:buChar char="•"/>
            </a:pPr>
            <a:r>
              <a:rPr lang="en-US"/>
              <a:t>React is remarkably flexible. Once you have learned it, you can use it on a vast variety of platforms to build quality user interfaces. React is a library, NOT a framework. Its library approach has allowed React to evolve into such a remarkable tool.</a:t>
            </a:r>
            <a:endParaRPr/>
          </a:p>
          <a:p>
            <a:pPr indent="-228600" lvl="0" marL="228600" rtl="0" algn="just">
              <a:lnSpc>
                <a:spcPct val="150000"/>
              </a:lnSpc>
              <a:spcBef>
                <a:spcPts val="1000"/>
              </a:spcBef>
              <a:spcAft>
                <a:spcPts val="0"/>
              </a:spcAft>
              <a:buClr>
                <a:srgbClr val="7F7F7F"/>
              </a:buClr>
              <a:buSzPct val="100000"/>
              <a:buChar char="•"/>
            </a:pPr>
            <a:r>
              <a:rPr lang="en-US">
                <a:solidFill>
                  <a:srgbClr val="7F7F7F"/>
                </a:solidFill>
              </a:rPr>
              <a:t>React was created with a single focus: to create components for web applications. A React component can be anything in your web application like a Button, Text, Label, or Grid.</a:t>
            </a:r>
            <a:endParaRPr>
              <a:solidFill>
                <a:srgbClr val="7F7F7F"/>
              </a:solidFill>
            </a:endParaRPr>
          </a:p>
        </p:txBody>
      </p:sp>
      <p:grpSp>
        <p:nvGrpSpPr>
          <p:cNvPr id="212" name="Google Shape;212;p14"/>
          <p:cNvGrpSpPr/>
          <p:nvPr/>
        </p:nvGrpSpPr>
        <p:grpSpPr>
          <a:xfrm>
            <a:off x="101598" y="1813151"/>
            <a:ext cx="845007" cy="4452256"/>
            <a:chOff x="200024" y="1727199"/>
            <a:chExt cx="845007" cy="4452256"/>
          </a:xfrm>
        </p:grpSpPr>
        <p:sp>
          <p:nvSpPr>
            <p:cNvPr id="213" name="Google Shape;213;p14"/>
            <p:cNvSpPr/>
            <p:nvPr/>
          </p:nvSpPr>
          <p:spPr>
            <a:xfrm>
              <a:off x="200024" y="1727200"/>
              <a:ext cx="845007" cy="4452255"/>
            </a:xfrm>
            <a:prstGeom prst="snip1Rect">
              <a:avLst>
                <a:gd fmla="val 16667" name="adj"/>
              </a:avLst>
            </a:prstGeom>
            <a:solidFill>
              <a:srgbClr val="002060"/>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14"/>
            <p:cNvSpPr txBox="1"/>
            <p:nvPr/>
          </p:nvSpPr>
          <p:spPr>
            <a:xfrm rot="-5400000">
              <a:off x="-1603600" y="3599384"/>
              <a:ext cx="445225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lt1"/>
                  </a:solidFill>
                  <a:latin typeface="Arial"/>
                  <a:ea typeface="Arial"/>
                  <a:cs typeface="Arial"/>
                  <a:sym typeface="Arial"/>
                </a:rPr>
                <a:t>React is Flexible</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Should You Use React?</a:t>
            </a:r>
            <a:endParaRPr/>
          </a:p>
        </p:txBody>
      </p:sp>
      <p:sp>
        <p:nvSpPr>
          <p:cNvPr id="220" name="Google Shape;220;p15"/>
          <p:cNvSpPr txBox="1"/>
          <p:nvPr>
            <p:ph idx="1" type="body"/>
          </p:nvPr>
        </p:nvSpPr>
        <p:spPr>
          <a:xfrm>
            <a:off x="1045030" y="1338942"/>
            <a:ext cx="7855404" cy="5400675"/>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50000"/>
              </a:lnSpc>
              <a:spcBef>
                <a:spcPts val="0"/>
              </a:spcBef>
              <a:spcAft>
                <a:spcPts val="0"/>
              </a:spcAft>
              <a:buClr>
                <a:srgbClr val="7F7F7F"/>
              </a:buClr>
              <a:buSzPct val="100000"/>
              <a:buChar char="•"/>
            </a:pPr>
            <a:r>
              <a:rPr lang="en-US">
                <a:solidFill>
                  <a:srgbClr val="7F7F7F"/>
                </a:solidFill>
              </a:rPr>
              <a:t>React is remarkably flexible. Once you have learned it, you can use it on a vast variety of platforms to build quality user interfaces. React is a library, NOT a framework. Its library approach has allowed React to evolve into such a remarkable tool.</a:t>
            </a:r>
            <a:endParaRPr/>
          </a:p>
          <a:p>
            <a:pPr indent="-228600" lvl="0" marL="228600" rtl="0" algn="just">
              <a:lnSpc>
                <a:spcPct val="150000"/>
              </a:lnSpc>
              <a:spcBef>
                <a:spcPts val="1000"/>
              </a:spcBef>
              <a:spcAft>
                <a:spcPts val="0"/>
              </a:spcAft>
              <a:buSzPct val="100000"/>
              <a:buChar char="•"/>
            </a:pPr>
            <a:r>
              <a:rPr lang="en-US"/>
              <a:t>React was created with a single focus: to create components for web applications. A React component can be anything in your web application like a Button, Text, Label, or Grid.</a:t>
            </a:r>
            <a:endParaRPr/>
          </a:p>
        </p:txBody>
      </p:sp>
      <p:grpSp>
        <p:nvGrpSpPr>
          <p:cNvPr id="221" name="Google Shape;221;p15"/>
          <p:cNvGrpSpPr/>
          <p:nvPr/>
        </p:nvGrpSpPr>
        <p:grpSpPr>
          <a:xfrm>
            <a:off x="101598" y="1813151"/>
            <a:ext cx="845007" cy="4452256"/>
            <a:chOff x="200024" y="1727199"/>
            <a:chExt cx="845007" cy="4452256"/>
          </a:xfrm>
        </p:grpSpPr>
        <p:sp>
          <p:nvSpPr>
            <p:cNvPr id="222" name="Google Shape;222;p15"/>
            <p:cNvSpPr/>
            <p:nvPr/>
          </p:nvSpPr>
          <p:spPr>
            <a:xfrm>
              <a:off x="200024" y="1727200"/>
              <a:ext cx="845007" cy="4452255"/>
            </a:xfrm>
            <a:prstGeom prst="snip1Rect">
              <a:avLst>
                <a:gd fmla="val 16667" name="adj"/>
              </a:avLst>
            </a:prstGeom>
            <a:solidFill>
              <a:srgbClr val="002060"/>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3" name="Google Shape;223;p15"/>
            <p:cNvSpPr txBox="1"/>
            <p:nvPr/>
          </p:nvSpPr>
          <p:spPr>
            <a:xfrm rot="-5400000">
              <a:off x="-1603600" y="3599384"/>
              <a:ext cx="445225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lt1"/>
                  </a:solidFill>
                  <a:latin typeface="Arial"/>
                  <a:ea typeface="Arial"/>
                  <a:cs typeface="Arial"/>
                  <a:sym typeface="Arial"/>
                </a:rPr>
                <a:t>React is Flexible</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Props</a:t>
            </a:r>
            <a:endParaRPr/>
          </a:p>
        </p:txBody>
      </p:sp>
      <p:sp>
        <p:nvSpPr>
          <p:cNvPr id="229" name="Google Shape;229;p16"/>
          <p:cNvSpPr/>
          <p:nvPr/>
        </p:nvSpPr>
        <p:spPr>
          <a:xfrm>
            <a:off x="537030" y="1727200"/>
            <a:ext cx="3749725" cy="1948138"/>
          </a:xfrm>
          <a:custGeom>
            <a:rect b="b" l="l" r="r" t="t"/>
            <a:pathLst>
              <a:path extrusionOk="0" h="2451408" w="4085680">
                <a:moveTo>
                  <a:pt x="0" y="0"/>
                </a:moveTo>
                <a:lnTo>
                  <a:pt x="4085680" y="0"/>
                </a:lnTo>
                <a:lnTo>
                  <a:pt x="4085680" y="2451408"/>
                </a:lnTo>
                <a:lnTo>
                  <a:pt x="0" y="2451408"/>
                </a:lnTo>
                <a:lnTo>
                  <a:pt x="0" y="0"/>
                </a:lnTo>
                <a:close/>
              </a:path>
            </a:pathLst>
          </a:custGeom>
          <a:gradFill>
            <a:gsLst>
              <a:gs pos="0">
                <a:schemeClr val="lt1"/>
              </a:gs>
              <a:gs pos="50000">
                <a:schemeClr val="lt1"/>
              </a:gs>
              <a:gs pos="100000">
                <a:srgbClr val="E1E1E1"/>
              </a:gs>
            </a:gsLst>
            <a:lin ang="5400000" scaled="0"/>
          </a:gradFill>
          <a:ln>
            <a:noFill/>
          </a:ln>
          <a:effectLst>
            <a:outerShdw blurRad="57150" rotWithShape="0" algn="ctr" dir="5400000" dist="19050">
              <a:srgbClr val="000000">
                <a:alpha val="62745"/>
              </a:srgbClr>
            </a:outerShdw>
          </a:effectLst>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Props are arguments passed into React components.</a:t>
            </a:r>
            <a:endParaRPr sz="2800">
              <a:solidFill>
                <a:schemeClr val="dk1"/>
              </a:solidFill>
              <a:latin typeface="Arial"/>
              <a:ea typeface="Arial"/>
              <a:cs typeface="Arial"/>
              <a:sym typeface="Arial"/>
            </a:endParaRPr>
          </a:p>
        </p:txBody>
      </p:sp>
      <p:sp>
        <p:nvSpPr>
          <p:cNvPr id="230" name="Google Shape;230;p16"/>
          <p:cNvSpPr/>
          <p:nvPr/>
        </p:nvSpPr>
        <p:spPr>
          <a:xfrm>
            <a:off x="4857247" y="1727200"/>
            <a:ext cx="3749725" cy="1948138"/>
          </a:xfrm>
          <a:custGeom>
            <a:rect b="b" l="l" r="r" t="t"/>
            <a:pathLst>
              <a:path extrusionOk="0" h="2451408" w="4085680">
                <a:moveTo>
                  <a:pt x="0" y="0"/>
                </a:moveTo>
                <a:lnTo>
                  <a:pt x="4085680" y="0"/>
                </a:lnTo>
                <a:lnTo>
                  <a:pt x="4085680" y="2451408"/>
                </a:lnTo>
                <a:lnTo>
                  <a:pt x="0" y="2451408"/>
                </a:lnTo>
                <a:lnTo>
                  <a:pt x="0" y="0"/>
                </a:lnTo>
                <a:close/>
              </a:path>
            </a:pathLst>
          </a:custGeom>
          <a:gradFill>
            <a:gsLst>
              <a:gs pos="0">
                <a:schemeClr val="lt1"/>
              </a:gs>
              <a:gs pos="50000">
                <a:schemeClr val="lt1"/>
              </a:gs>
              <a:gs pos="100000">
                <a:srgbClr val="E1E1E1"/>
              </a:gs>
            </a:gsLst>
            <a:lin ang="5400000" scaled="0"/>
          </a:gradFill>
          <a:ln>
            <a:noFill/>
          </a:ln>
          <a:effectLst>
            <a:outerShdw blurRad="57150" rotWithShape="0" algn="ctr" dir="5400000" dist="19050">
              <a:srgbClr val="000000">
                <a:alpha val="62745"/>
              </a:srgbClr>
            </a:outerShdw>
          </a:effectLst>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Props are passed to components via HTML attributes.</a:t>
            </a:r>
            <a:endParaRPr sz="2800">
              <a:solidFill>
                <a:schemeClr val="dk1"/>
              </a:solidFill>
              <a:latin typeface="Arial"/>
              <a:ea typeface="Arial"/>
              <a:cs typeface="Arial"/>
              <a:sym typeface="Arial"/>
            </a:endParaRPr>
          </a:p>
        </p:txBody>
      </p:sp>
      <p:sp>
        <p:nvSpPr>
          <p:cNvPr id="231" name="Google Shape;231;p16"/>
          <p:cNvSpPr/>
          <p:nvPr/>
        </p:nvSpPr>
        <p:spPr>
          <a:xfrm>
            <a:off x="2697137" y="4035634"/>
            <a:ext cx="3749725" cy="1948138"/>
          </a:xfrm>
          <a:custGeom>
            <a:rect b="b" l="l" r="r" t="t"/>
            <a:pathLst>
              <a:path extrusionOk="0" h="2451408" w="4085680">
                <a:moveTo>
                  <a:pt x="0" y="0"/>
                </a:moveTo>
                <a:lnTo>
                  <a:pt x="4085680" y="0"/>
                </a:lnTo>
                <a:lnTo>
                  <a:pt x="4085680" y="2451408"/>
                </a:lnTo>
                <a:lnTo>
                  <a:pt x="0" y="2451408"/>
                </a:lnTo>
                <a:lnTo>
                  <a:pt x="0" y="0"/>
                </a:lnTo>
                <a:close/>
              </a:path>
            </a:pathLst>
          </a:custGeom>
          <a:gradFill>
            <a:gsLst>
              <a:gs pos="0">
                <a:schemeClr val="lt1"/>
              </a:gs>
              <a:gs pos="50000">
                <a:schemeClr val="lt1"/>
              </a:gs>
              <a:gs pos="100000">
                <a:srgbClr val="E1E1E1"/>
              </a:gs>
            </a:gsLst>
            <a:lin ang="5400000" scaled="0"/>
          </a:gradFill>
          <a:ln>
            <a:noFill/>
          </a:ln>
          <a:effectLst>
            <a:outerShdw blurRad="57150" rotWithShape="0" algn="ctr" dir="5400000" dist="19050">
              <a:srgbClr val="000000">
                <a:alpha val="62745"/>
              </a:srgbClr>
            </a:outerShdw>
          </a:effectLst>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Props stands for properties.</a:t>
            </a:r>
            <a:endParaRPr sz="2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Props</a:t>
            </a:r>
            <a:endParaRPr/>
          </a:p>
        </p:txBody>
      </p:sp>
      <p:sp>
        <p:nvSpPr>
          <p:cNvPr id="237" name="Google Shape;237;p1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SzPct val="100000"/>
              <a:buChar char="•"/>
            </a:pPr>
            <a:r>
              <a:rPr lang="en-US" sz="2800"/>
              <a:t>Props stand for "</a:t>
            </a:r>
            <a:r>
              <a:rPr lang="en-US" sz="2800">
                <a:solidFill>
                  <a:srgbClr val="FF0000"/>
                </a:solidFill>
              </a:rPr>
              <a:t>Properties</a:t>
            </a:r>
            <a:r>
              <a:rPr lang="en-US" sz="2800"/>
              <a:t>." </a:t>
            </a:r>
            <a:endParaRPr/>
          </a:p>
          <a:p>
            <a:pPr indent="-228600" lvl="0" marL="228600" rtl="0" algn="just">
              <a:lnSpc>
                <a:spcPct val="150000"/>
              </a:lnSpc>
              <a:spcBef>
                <a:spcPts val="1000"/>
              </a:spcBef>
              <a:spcAft>
                <a:spcPts val="0"/>
              </a:spcAft>
              <a:buSzPct val="100000"/>
              <a:buChar char="•"/>
            </a:pPr>
            <a:r>
              <a:rPr lang="en-US" sz="2800"/>
              <a:t>They are read-only components. It is an object which stores the value of attributes of a tag and work similar to the HTML attributes. </a:t>
            </a:r>
            <a:endParaRPr/>
          </a:p>
          <a:p>
            <a:pPr indent="-228600" lvl="0" marL="228600" rtl="0" algn="just">
              <a:lnSpc>
                <a:spcPct val="150000"/>
              </a:lnSpc>
              <a:spcBef>
                <a:spcPts val="1000"/>
              </a:spcBef>
              <a:spcAft>
                <a:spcPts val="0"/>
              </a:spcAft>
              <a:buSzPct val="100000"/>
              <a:buChar char="•"/>
            </a:pPr>
            <a:r>
              <a:rPr lang="en-US" sz="2800"/>
              <a:t>It gives a way to pass data from one component to other components. </a:t>
            </a:r>
            <a:endParaRPr/>
          </a:p>
          <a:p>
            <a:pPr indent="-228600" lvl="0" marL="228600" rtl="0" algn="just">
              <a:lnSpc>
                <a:spcPct val="150000"/>
              </a:lnSpc>
              <a:spcBef>
                <a:spcPts val="1000"/>
              </a:spcBef>
              <a:spcAft>
                <a:spcPts val="0"/>
              </a:spcAft>
              <a:buSzPct val="100000"/>
              <a:buChar char="•"/>
            </a:pPr>
            <a:r>
              <a:rPr lang="en-US" sz="2800"/>
              <a:t>It is similar to function arguments. Props are passed to the component in the same way as arguments passed in a function.</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Props</a:t>
            </a:r>
            <a:endParaRPr/>
          </a:p>
        </p:txBody>
      </p:sp>
      <p:sp>
        <p:nvSpPr>
          <p:cNvPr id="243" name="Google Shape;243;p1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US"/>
              <a:t>Props are immutable so we cannot modify the props from inside the component. Inside the components, we can add attributes called props. These attributes are available in the component as this.props and can be used to render dynamic data in our render method.</a:t>
            </a:r>
            <a:endParaRPr/>
          </a:p>
          <a:p>
            <a:pPr indent="-228600" lvl="0" marL="228600" rtl="0" algn="just">
              <a:lnSpc>
                <a:spcPct val="150000"/>
              </a:lnSpc>
              <a:spcBef>
                <a:spcPts val="1000"/>
              </a:spcBef>
              <a:spcAft>
                <a:spcPts val="0"/>
              </a:spcAft>
              <a:buSzPts val="2600"/>
              <a:buChar char="•"/>
            </a:pPr>
            <a:r>
              <a:rPr lang="en-US"/>
              <a:t>When you need immutable data in the component, you have to add props to reactDom.render() method in the main.js file of your ReactJS project and used it inside the component in which you need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Props</a:t>
            </a:r>
            <a:endParaRPr/>
          </a:p>
        </p:txBody>
      </p:sp>
      <p:sp>
        <p:nvSpPr>
          <p:cNvPr id="249" name="Google Shape;249;p19"/>
          <p:cNvSpPr/>
          <p:nvPr/>
        </p:nvSpPr>
        <p:spPr>
          <a:xfrm>
            <a:off x="361950" y="1556996"/>
            <a:ext cx="8582025" cy="895918"/>
          </a:xfrm>
          <a:custGeom>
            <a:rect b="b" l="l" r="r" t="t"/>
            <a:pathLst>
              <a:path extrusionOk="0" h="1872000" w="8582025">
                <a:moveTo>
                  <a:pt x="0" y="0"/>
                </a:moveTo>
                <a:lnTo>
                  <a:pt x="8582025" y="0"/>
                </a:lnTo>
                <a:lnTo>
                  <a:pt x="8582025" y="1872000"/>
                </a:lnTo>
                <a:lnTo>
                  <a:pt x="0" y="1872000"/>
                </a:lnTo>
                <a:lnTo>
                  <a:pt x="0" y="0"/>
                </a:lnTo>
                <a:close/>
              </a:path>
            </a:pathLst>
          </a:custGeom>
          <a:solidFill>
            <a:srgbClr val="4372C3"/>
          </a:solidFill>
          <a:ln cap="flat" cmpd="sng" w="12700">
            <a:solidFill>
              <a:srgbClr val="4372C3"/>
            </a:solidFill>
            <a:prstDash val="solid"/>
            <a:miter lim="800000"/>
            <a:headEnd len="sm" w="sm" type="none"/>
            <a:tailEnd len="sm" w="sm" type="none"/>
          </a:ln>
          <a:effectLst>
            <a:outerShdw blurRad="50800" rotWithShape="0" algn="l" dist="38100">
              <a:srgbClr val="000000">
                <a:alpha val="40000"/>
              </a:srgbClr>
            </a:outerShdw>
          </a:effectLst>
        </p:spPr>
        <p:txBody>
          <a:bodyPr anchorCtr="0" anchor="ctr" bIns="113775" lIns="0" spcFirstLastPara="1" rIns="180000" wrap="square" tIns="113775">
            <a:noAutofit/>
          </a:bodyPr>
          <a:lstStyle/>
          <a:p>
            <a:pPr indent="0" lvl="0" marL="0" marR="0" rtl="0" algn="ctr">
              <a:lnSpc>
                <a:spcPct val="9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Props can be used to pass any kind of data such as:  </a:t>
            </a:r>
            <a:endParaRPr sz="2800">
              <a:solidFill>
                <a:schemeClr val="lt1"/>
              </a:solidFill>
              <a:latin typeface="Arial"/>
              <a:ea typeface="Arial"/>
              <a:cs typeface="Arial"/>
              <a:sym typeface="Arial"/>
            </a:endParaRPr>
          </a:p>
        </p:txBody>
      </p:sp>
      <p:sp>
        <p:nvSpPr>
          <p:cNvPr id="250" name="Google Shape;250;p19"/>
          <p:cNvSpPr/>
          <p:nvPr/>
        </p:nvSpPr>
        <p:spPr>
          <a:xfrm>
            <a:off x="361950" y="2452914"/>
            <a:ext cx="8582025" cy="4009296"/>
          </a:xfrm>
          <a:custGeom>
            <a:rect b="b" l="l" r="r" t="t"/>
            <a:pathLst>
              <a:path extrusionOk="0" h="3033224" w="8582025">
                <a:moveTo>
                  <a:pt x="0" y="0"/>
                </a:moveTo>
                <a:lnTo>
                  <a:pt x="8582025" y="0"/>
                </a:lnTo>
                <a:lnTo>
                  <a:pt x="8582025" y="3033224"/>
                </a:lnTo>
                <a:lnTo>
                  <a:pt x="0" y="3033224"/>
                </a:lnTo>
                <a:lnTo>
                  <a:pt x="0" y="0"/>
                </a:lnTo>
                <a:close/>
              </a:path>
            </a:pathLst>
          </a:custGeom>
          <a:solidFill>
            <a:srgbClr val="CCD3EA">
              <a:alpha val="89803"/>
            </a:srgbClr>
          </a:solidFill>
          <a:ln cap="flat" cmpd="sng" w="12700">
            <a:solidFill>
              <a:srgbClr val="CCD3EA">
                <a:alpha val="89803"/>
              </a:srgbClr>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224025" lIns="149350" spcFirstLastPara="1" rIns="199125" wrap="square" tIns="149350">
            <a:noAutofit/>
          </a:bodyPr>
          <a:lstStyle/>
          <a:p>
            <a:pPr indent="0" lvl="1" marL="0" marR="0" rtl="0" algn="l">
              <a:lnSpc>
                <a:spcPct val="150000"/>
              </a:lnSpc>
              <a:spcBef>
                <a:spcPts val="0"/>
              </a:spcBef>
              <a:spcAft>
                <a:spcPts val="0"/>
              </a:spcAft>
              <a:buNone/>
            </a:pPr>
            <a:r>
              <a:rPr b="0" i="0" lang="en-US" sz="2600" u="none" cap="none" strike="noStrike">
                <a:solidFill>
                  <a:schemeClr val="dk1"/>
                </a:solidFill>
                <a:latin typeface="Arial"/>
                <a:ea typeface="Arial"/>
                <a:cs typeface="Arial"/>
                <a:sym typeface="Arial"/>
              </a:rPr>
              <a:t>String</a:t>
            </a:r>
            <a:endParaRPr b="0" i="0" sz="2600" u="none" cap="none" strike="noStrike">
              <a:solidFill>
                <a:schemeClr val="dk1"/>
              </a:solidFill>
              <a:latin typeface="Arial"/>
              <a:ea typeface="Arial"/>
              <a:cs typeface="Arial"/>
              <a:sym typeface="Arial"/>
            </a:endParaRPr>
          </a:p>
          <a:p>
            <a:pPr indent="0" lvl="1" marL="0" marR="0" rtl="0" algn="l">
              <a:lnSpc>
                <a:spcPct val="150000"/>
              </a:lnSpc>
              <a:spcBef>
                <a:spcPts val="390"/>
              </a:spcBef>
              <a:spcAft>
                <a:spcPts val="0"/>
              </a:spcAft>
              <a:buNone/>
            </a:pPr>
            <a:r>
              <a:rPr b="0" i="0" lang="en-US" sz="2600" u="none" cap="none" strike="noStrike">
                <a:solidFill>
                  <a:schemeClr val="dk1"/>
                </a:solidFill>
                <a:latin typeface="Arial"/>
                <a:ea typeface="Arial"/>
                <a:cs typeface="Arial"/>
                <a:sym typeface="Arial"/>
              </a:rPr>
              <a:t>Array</a:t>
            </a:r>
            <a:endParaRPr b="0" i="0" sz="2600" u="none" cap="none" strike="noStrike">
              <a:solidFill>
                <a:schemeClr val="dk1"/>
              </a:solidFill>
              <a:latin typeface="Arial"/>
              <a:ea typeface="Arial"/>
              <a:cs typeface="Arial"/>
              <a:sym typeface="Arial"/>
            </a:endParaRPr>
          </a:p>
          <a:p>
            <a:pPr indent="0" lvl="1" marL="0" marR="0" rtl="0" algn="l">
              <a:lnSpc>
                <a:spcPct val="150000"/>
              </a:lnSpc>
              <a:spcBef>
                <a:spcPts val="390"/>
              </a:spcBef>
              <a:spcAft>
                <a:spcPts val="0"/>
              </a:spcAft>
              <a:buNone/>
            </a:pPr>
            <a:r>
              <a:rPr b="0" i="0" lang="en-US" sz="2600" u="none" cap="none" strike="noStrike">
                <a:solidFill>
                  <a:schemeClr val="dk1"/>
                </a:solidFill>
                <a:latin typeface="Arial"/>
                <a:ea typeface="Arial"/>
                <a:cs typeface="Arial"/>
                <a:sym typeface="Arial"/>
              </a:rPr>
              <a:t>Integer</a:t>
            </a:r>
            <a:endParaRPr b="0" i="0" sz="2600" u="none" cap="none" strike="noStrike">
              <a:solidFill>
                <a:schemeClr val="dk1"/>
              </a:solidFill>
              <a:latin typeface="Arial"/>
              <a:ea typeface="Arial"/>
              <a:cs typeface="Arial"/>
              <a:sym typeface="Arial"/>
            </a:endParaRPr>
          </a:p>
          <a:p>
            <a:pPr indent="0" lvl="1" marL="0" marR="0" rtl="0" algn="l">
              <a:lnSpc>
                <a:spcPct val="150000"/>
              </a:lnSpc>
              <a:spcBef>
                <a:spcPts val="390"/>
              </a:spcBef>
              <a:spcAft>
                <a:spcPts val="0"/>
              </a:spcAft>
              <a:buNone/>
            </a:pPr>
            <a:r>
              <a:rPr b="0" i="0" lang="en-US" sz="2600" u="none" cap="none" strike="noStrike">
                <a:solidFill>
                  <a:schemeClr val="dk1"/>
                </a:solidFill>
                <a:latin typeface="Arial"/>
                <a:ea typeface="Arial"/>
                <a:cs typeface="Arial"/>
                <a:sym typeface="Arial"/>
              </a:rPr>
              <a:t>Boolean</a:t>
            </a:r>
            <a:endParaRPr b="0" i="0" sz="2600" u="none" cap="none" strike="noStrike">
              <a:solidFill>
                <a:schemeClr val="dk1"/>
              </a:solidFill>
              <a:latin typeface="Arial"/>
              <a:ea typeface="Arial"/>
              <a:cs typeface="Arial"/>
              <a:sym typeface="Arial"/>
            </a:endParaRPr>
          </a:p>
          <a:p>
            <a:pPr indent="0" lvl="1" marL="0" marR="0" rtl="0" algn="l">
              <a:lnSpc>
                <a:spcPct val="150000"/>
              </a:lnSpc>
              <a:spcBef>
                <a:spcPts val="390"/>
              </a:spcBef>
              <a:spcAft>
                <a:spcPts val="0"/>
              </a:spcAft>
              <a:buNone/>
            </a:pPr>
            <a:r>
              <a:rPr b="0" i="0" lang="en-US" sz="2600" u="none" cap="none" strike="noStrike">
                <a:solidFill>
                  <a:schemeClr val="dk1"/>
                </a:solidFill>
                <a:latin typeface="Arial"/>
                <a:ea typeface="Arial"/>
                <a:cs typeface="Arial"/>
                <a:sym typeface="Arial"/>
              </a:rPr>
              <a:t>Objects or,</a:t>
            </a:r>
            <a:endParaRPr b="0" i="0" sz="2600" u="none" cap="none" strike="noStrike">
              <a:solidFill>
                <a:schemeClr val="dk1"/>
              </a:solidFill>
              <a:latin typeface="Arial"/>
              <a:ea typeface="Arial"/>
              <a:cs typeface="Arial"/>
              <a:sym typeface="Arial"/>
            </a:endParaRPr>
          </a:p>
          <a:p>
            <a:pPr indent="0" lvl="1" marL="0" marR="0" rtl="0" algn="l">
              <a:lnSpc>
                <a:spcPct val="150000"/>
              </a:lnSpc>
              <a:spcBef>
                <a:spcPts val="390"/>
              </a:spcBef>
              <a:spcAft>
                <a:spcPts val="0"/>
              </a:spcAft>
              <a:buNone/>
            </a:pPr>
            <a:r>
              <a:rPr b="0" i="0" lang="en-US" sz="2600" u="none" cap="none" strike="noStrike">
                <a:solidFill>
                  <a:schemeClr val="dk1"/>
                </a:solidFill>
                <a:latin typeface="Arial"/>
                <a:ea typeface="Arial"/>
                <a:cs typeface="Arial"/>
                <a:sym typeface="Arial"/>
              </a:rPr>
              <a:t>Functions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idx="1" type="body"/>
          </p:nvPr>
        </p:nvSpPr>
        <p:spPr>
          <a:xfrm>
            <a:off x="824460" y="2886075"/>
            <a:ext cx="6805533" cy="381952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400"/>
              <a:buChar char="•"/>
            </a:pPr>
            <a:r>
              <a:rPr lang="en-US" sz="2400"/>
              <a:t>Understand concept of React Props and React Components.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Props</a:t>
            </a:r>
            <a:endParaRPr/>
          </a:p>
        </p:txBody>
      </p:sp>
      <p:sp>
        <p:nvSpPr>
          <p:cNvPr id="256" name="Google Shape;256;p2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800"/>
              <a:buChar char="•"/>
            </a:pPr>
            <a:r>
              <a:rPr lang="en-US" sz="2800"/>
              <a:t>To send props into a component, use the same syntax as HTML attributes:</a:t>
            </a:r>
            <a:endParaRPr/>
          </a:p>
          <a:p>
            <a:pPr indent="-228600" lvl="0" marL="228600" rtl="0" algn="l">
              <a:lnSpc>
                <a:spcPct val="150000"/>
              </a:lnSpc>
              <a:spcBef>
                <a:spcPts val="1000"/>
              </a:spcBef>
              <a:spcAft>
                <a:spcPts val="0"/>
              </a:spcAft>
              <a:buClr>
                <a:srgbClr val="002060"/>
              </a:buClr>
              <a:buSzPts val="2800"/>
              <a:buChar char="•"/>
            </a:pPr>
            <a:r>
              <a:rPr lang="en-US" sz="2800"/>
              <a:t>Example</a:t>
            </a:r>
            <a:endParaRPr/>
          </a:p>
          <a:p>
            <a:pPr indent="-228600" lvl="1" marL="685800" rtl="0" algn="l">
              <a:lnSpc>
                <a:spcPct val="150000"/>
              </a:lnSpc>
              <a:spcBef>
                <a:spcPts val="500"/>
              </a:spcBef>
              <a:spcAft>
                <a:spcPts val="0"/>
              </a:spcAft>
              <a:buSzPts val="2600"/>
              <a:buChar char="•"/>
            </a:pPr>
            <a:r>
              <a:rPr lang="en-US" sz="2600"/>
              <a:t>Add a "brand" attribute to the Car element:</a:t>
            </a:r>
            <a:endParaRPr/>
          </a:p>
          <a:p>
            <a:pPr indent="-228600" lvl="1" marL="685800" rtl="0" algn="l">
              <a:lnSpc>
                <a:spcPct val="150000"/>
              </a:lnSpc>
              <a:spcBef>
                <a:spcPts val="500"/>
              </a:spcBef>
              <a:spcAft>
                <a:spcPts val="0"/>
              </a:spcAft>
              <a:buSzPts val="2600"/>
              <a:buChar char="•"/>
            </a:pPr>
            <a:r>
              <a:rPr lang="en-US" sz="2600"/>
              <a:t>const myelement = &lt;Car brand="Ford" /&gt;;</a:t>
            </a:r>
            <a:endParaRPr sz="2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Props</a:t>
            </a:r>
            <a:endParaRPr/>
          </a:p>
        </p:txBody>
      </p:sp>
      <p:sp>
        <p:nvSpPr>
          <p:cNvPr id="262" name="Google Shape;262;p2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800"/>
              <a:buChar char="•"/>
            </a:pPr>
            <a:r>
              <a:rPr lang="en-US" sz="2800"/>
              <a:t>The component receives the argument as a props object:</a:t>
            </a:r>
            <a:endParaRPr/>
          </a:p>
          <a:p>
            <a:pPr indent="-228600" lvl="0" marL="228600" rtl="0" algn="l">
              <a:lnSpc>
                <a:spcPct val="150000"/>
              </a:lnSpc>
              <a:spcBef>
                <a:spcPts val="1000"/>
              </a:spcBef>
              <a:spcAft>
                <a:spcPts val="0"/>
              </a:spcAft>
              <a:buClr>
                <a:srgbClr val="002060"/>
              </a:buClr>
              <a:buSzPts val="2800"/>
              <a:buChar char="•"/>
            </a:pPr>
            <a:r>
              <a:rPr lang="en-US" sz="2800"/>
              <a:t>Example</a:t>
            </a:r>
            <a:endParaRPr/>
          </a:p>
          <a:p>
            <a:pPr indent="-228600" lvl="1" marL="685800" rtl="0" algn="l">
              <a:lnSpc>
                <a:spcPct val="150000"/>
              </a:lnSpc>
              <a:spcBef>
                <a:spcPts val="500"/>
              </a:spcBef>
              <a:spcAft>
                <a:spcPts val="0"/>
              </a:spcAft>
              <a:buSzPts val="2600"/>
              <a:buChar char="•"/>
            </a:pPr>
            <a:r>
              <a:rPr lang="en-US" sz="2600"/>
              <a:t>Use the brand attribute in the component:</a:t>
            </a:r>
            <a:endParaRPr/>
          </a:p>
          <a:p>
            <a:pPr indent="0" lvl="1" marL="711200" rtl="0" algn="l">
              <a:lnSpc>
                <a:spcPct val="150000"/>
              </a:lnSpc>
              <a:spcBef>
                <a:spcPts val="500"/>
              </a:spcBef>
              <a:spcAft>
                <a:spcPts val="0"/>
              </a:spcAft>
              <a:buSzPts val="2600"/>
              <a:buNone/>
            </a:pPr>
            <a:r>
              <a:rPr lang="en-US" sz="2600"/>
              <a:t>function Car(props) {</a:t>
            </a:r>
            <a:endParaRPr/>
          </a:p>
          <a:p>
            <a:pPr indent="0" lvl="1" marL="711200" rtl="0" algn="l">
              <a:lnSpc>
                <a:spcPct val="150000"/>
              </a:lnSpc>
              <a:spcBef>
                <a:spcPts val="500"/>
              </a:spcBef>
              <a:spcAft>
                <a:spcPts val="0"/>
              </a:spcAft>
              <a:buSzPts val="2600"/>
              <a:buNone/>
            </a:pPr>
            <a:r>
              <a:rPr lang="en-US" sz="2600"/>
              <a:t>  return &lt;h2&gt;I am a { props.brand }!&lt;/h2&gt;;</a:t>
            </a:r>
            <a:endParaRPr/>
          </a:p>
          <a:p>
            <a:pPr indent="0" lvl="1" marL="711200" rtl="0" algn="l">
              <a:lnSpc>
                <a:spcPct val="150000"/>
              </a:lnSpc>
              <a:spcBef>
                <a:spcPts val="500"/>
              </a:spcBef>
              <a:spcAft>
                <a:spcPts val="0"/>
              </a:spcAft>
              <a:buSzPts val="2600"/>
              <a:buNone/>
            </a:pPr>
            <a:r>
              <a:rPr lang="en-US" sz="2600"/>
              <a:t>}</a:t>
            </a:r>
            <a:endParaRPr sz="2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Pass Data</a:t>
            </a:r>
            <a:endParaRPr/>
          </a:p>
        </p:txBody>
      </p:sp>
      <p:sp>
        <p:nvSpPr>
          <p:cNvPr id="268" name="Google Shape;268;p2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800"/>
              <a:buNone/>
            </a:pPr>
            <a:r>
              <a:rPr lang="en-US" sz="2800"/>
              <a:t>Props are also how you pass data from one component to another, as parameters.</a:t>
            </a:r>
            <a:endParaRPr sz="2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BF1CF"/>
              </a:buClr>
              <a:buSzPts val="2400"/>
              <a:buFont typeface="Arial"/>
              <a:buNone/>
            </a:pPr>
            <a:br>
              <a:rPr lang="en-US" sz="2400"/>
            </a:br>
            <a:r>
              <a:rPr lang="en-US" sz="2400"/>
              <a:t>Example-Send the "brand" property from the Garage component to the Car component:</a:t>
            </a:r>
            <a:br>
              <a:rPr lang="en-US" sz="2400"/>
            </a:br>
            <a:endParaRPr sz="2400"/>
          </a:p>
        </p:txBody>
      </p:sp>
      <p:sp>
        <p:nvSpPr>
          <p:cNvPr id="274" name="Google Shape;274;p2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lang="en-US" sz="2000">
                <a:solidFill>
                  <a:srgbClr val="FF0000"/>
                </a:solidFill>
              </a:rPr>
              <a:t>function Car(props) {</a:t>
            </a:r>
            <a:endParaRPr/>
          </a:p>
          <a:p>
            <a:pPr indent="0" lvl="0" marL="0" rtl="0" algn="l">
              <a:lnSpc>
                <a:spcPct val="100000"/>
              </a:lnSpc>
              <a:spcBef>
                <a:spcPts val="1000"/>
              </a:spcBef>
              <a:spcAft>
                <a:spcPts val="0"/>
              </a:spcAft>
              <a:buSzPts val="2000"/>
              <a:buNone/>
            </a:pPr>
            <a:r>
              <a:rPr lang="en-US" sz="2000">
                <a:solidFill>
                  <a:srgbClr val="FF0000"/>
                </a:solidFill>
              </a:rPr>
              <a:t>  return &lt;h2&gt;I am a { props.brand }!&lt;/h2&gt;;</a:t>
            </a:r>
            <a:endParaRPr/>
          </a:p>
          <a:p>
            <a:pPr indent="0" lvl="0" marL="0" rtl="0" algn="l">
              <a:lnSpc>
                <a:spcPct val="100000"/>
              </a:lnSpc>
              <a:spcBef>
                <a:spcPts val="1000"/>
              </a:spcBef>
              <a:spcAft>
                <a:spcPts val="0"/>
              </a:spcAft>
              <a:buSzPts val="2000"/>
              <a:buNone/>
            </a:pPr>
            <a:r>
              <a:rPr lang="en-US" sz="2000">
                <a:solidFill>
                  <a:srgbClr val="FF0000"/>
                </a:solidFill>
              </a:rPr>
              <a:t>}</a:t>
            </a:r>
            <a:endParaRPr/>
          </a:p>
          <a:p>
            <a:pPr indent="0" lvl="0" marL="0" rtl="0" algn="l">
              <a:lnSpc>
                <a:spcPct val="100000"/>
              </a:lnSpc>
              <a:spcBef>
                <a:spcPts val="1000"/>
              </a:spcBef>
              <a:spcAft>
                <a:spcPts val="0"/>
              </a:spcAft>
              <a:buSzPts val="2000"/>
              <a:buNone/>
            </a:pPr>
            <a:r>
              <a:rPr lang="en-US" sz="2000">
                <a:solidFill>
                  <a:srgbClr val="FF0000"/>
                </a:solidFill>
              </a:rPr>
              <a:t>function Garage() {</a:t>
            </a:r>
            <a:endParaRPr/>
          </a:p>
          <a:p>
            <a:pPr indent="0" lvl="0" marL="0" rtl="0" algn="l">
              <a:lnSpc>
                <a:spcPct val="100000"/>
              </a:lnSpc>
              <a:spcBef>
                <a:spcPts val="1000"/>
              </a:spcBef>
              <a:spcAft>
                <a:spcPts val="0"/>
              </a:spcAft>
              <a:buSzPts val="2000"/>
              <a:buNone/>
            </a:pPr>
            <a:r>
              <a:rPr lang="en-US" sz="2000">
                <a:solidFill>
                  <a:srgbClr val="FF0000"/>
                </a:solidFill>
              </a:rPr>
              <a:t>  return (</a:t>
            </a:r>
            <a:endParaRPr/>
          </a:p>
          <a:p>
            <a:pPr indent="0" lvl="0" marL="0" rtl="0" algn="l">
              <a:lnSpc>
                <a:spcPct val="100000"/>
              </a:lnSpc>
              <a:spcBef>
                <a:spcPts val="1000"/>
              </a:spcBef>
              <a:spcAft>
                <a:spcPts val="0"/>
              </a:spcAft>
              <a:buSzPts val="2000"/>
              <a:buNone/>
            </a:pPr>
            <a:r>
              <a:rPr lang="en-US" sz="2000">
                <a:solidFill>
                  <a:srgbClr val="FF0000"/>
                </a:solidFill>
              </a:rPr>
              <a:t>    &lt;&gt;</a:t>
            </a:r>
            <a:endParaRPr/>
          </a:p>
          <a:p>
            <a:pPr indent="0" lvl="0" marL="0" rtl="0" algn="l">
              <a:lnSpc>
                <a:spcPct val="100000"/>
              </a:lnSpc>
              <a:spcBef>
                <a:spcPts val="1000"/>
              </a:spcBef>
              <a:spcAft>
                <a:spcPts val="0"/>
              </a:spcAft>
              <a:buSzPts val="2000"/>
              <a:buNone/>
            </a:pPr>
            <a:r>
              <a:rPr lang="en-US" sz="2000">
                <a:solidFill>
                  <a:srgbClr val="FF0000"/>
                </a:solidFill>
              </a:rPr>
              <a:t>      &lt;h1&gt;Who lives in my garage?&lt;/h1&gt;</a:t>
            </a:r>
            <a:endParaRPr/>
          </a:p>
          <a:p>
            <a:pPr indent="0" lvl="0" marL="0" rtl="0" algn="l">
              <a:lnSpc>
                <a:spcPct val="100000"/>
              </a:lnSpc>
              <a:spcBef>
                <a:spcPts val="1000"/>
              </a:spcBef>
              <a:spcAft>
                <a:spcPts val="0"/>
              </a:spcAft>
              <a:buSzPts val="2000"/>
              <a:buNone/>
            </a:pPr>
            <a:r>
              <a:rPr lang="en-US" sz="2000">
                <a:solidFill>
                  <a:srgbClr val="FF0000"/>
                </a:solidFill>
              </a:rPr>
              <a:t>      &lt;Car brand="Ford" /&gt;</a:t>
            </a:r>
            <a:endParaRPr/>
          </a:p>
          <a:p>
            <a:pPr indent="0" lvl="0" marL="0" rtl="0" algn="l">
              <a:lnSpc>
                <a:spcPct val="100000"/>
              </a:lnSpc>
              <a:spcBef>
                <a:spcPts val="1000"/>
              </a:spcBef>
              <a:spcAft>
                <a:spcPts val="0"/>
              </a:spcAft>
              <a:buSzPts val="2000"/>
              <a:buNone/>
            </a:pPr>
            <a:r>
              <a:rPr lang="en-US" sz="2000">
                <a:solidFill>
                  <a:srgbClr val="FF0000"/>
                </a:solidFill>
              </a:rPr>
              <a:t>    &lt;/&gt;</a:t>
            </a:r>
            <a:endParaRPr/>
          </a:p>
          <a:p>
            <a:pPr indent="0" lvl="0" marL="0" rtl="0" algn="l">
              <a:lnSpc>
                <a:spcPct val="100000"/>
              </a:lnSpc>
              <a:spcBef>
                <a:spcPts val="1000"/>
              </a:spcBef>
              <a:spcAft>
                <a:spcPts val="0"/>
              </a:spcAft>
              <a:buSzPts val="2000"/>
              <a:buNone/>
            </a:pPr>
            <a:r>
              <a:rPr lang="en-US" sz="2000">
                <a:solidFill>
                  <a:srgbClr val="FF0000"/>
                </a:solidFill>
              </a:rPr>
              <a:t>  );</a:t>
            </a:r>
            <a:endParaRPr/>
          </a:p>
          <a:p>
            <a:pPr indent="0" lvl="0" marL="0" rtl="0" algn="l">
              <a:lnSpc>
                <a:spcPct val="100000"/>
              </a:lnSpc>
              <a:spcBef>
                <a:spcPts val="1000"/>
              </a:spcBef>
              <a:spcAft>
                <a:spcPts val="0"/>
              </a:spcAft>
              <a:buSzPts val="2000"/>
              <a:buNone/>
            </a:pPr>
            <a:r>
              <a:rPr lang="en-US" sz="2000">
                <a:solidFill>
                  <a:srgbClr val="FF0000"/>
                </a:solidFill>
              </a:rPr>
              <a:t>}</a:t>
            </a:r>
            <a:endParaRPr/>
          </a:p>
          <a:p>
            <a:pPr indent="0" lvl="0" marL="0" rtl="0" algn="l">
              <a:lnSpc>
                <a:spcPct val="100000"/>
              </a:lnSpc>
              <a:spcBef>
                <a:spcPts val="1000"/>
              </a:spcBef>
              <a:spcAft>
                <a:spcPts val="0"/>
              </a:spcAft>
              <a:buSzPts val="2000"/>
              <a:buNone/>
            </a:pPr>
            <a:r>
              <a:rPr lang="en-US" sz="2000">
                <a:solidFill>
                  <a:srgbClr val="FF0000"/>
                </a:solidFill>
              </a:rPr>
              <a:t>ReactDOM.render(&lt;Garage /&gt;, document.getElementById('root'));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Props</a:t>
            </a:r>
            <a:endParaRPr/>
          </a:p>
        </p:txBody>
      </p:sp>
      <p:sp>
        <p:nvSpPr>
          <p:cNvPr id="280" name="Google Shape;280;p2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SzPct val="100000"/>
              <a:buChar char="•"/>
            </a:pPr>
            <a:r>
              <a:rPr lang="en-US" sz="2800"/>
              <a:t>Props stand for "</a:t>
            </a:r>
            <a:r>
              <a:rPr lang="en-US" sz="2800">
                <a:solidFill>
                  <a:srgbClr val="FF0000"/>
                </a:solidFill>
              </a:rPr>
              <a:t>Properties</a:t>
            </a:r>
            <a:r>
              <a:rPr lang="en-US" sz="2800"/>
              <a:t>." </a:t>
            </a:r>
            <a:endParaRPr/>
          </a:p>
          <a:p>
            <a:pPr indent="-228600" lvl="0" marL="228600" rtl="0" algn="just">
              <a:lnSpc>
                <a:spcPct val="150000"/>
              </a:lnSpc>
              <a:spcBef>
                <a:spcPts val="1000"/>
              </a:spcBef>
              <a:spcAft>
                <a:spcPts val="0"/>
              </a:spcAft>
              <a:buSzPct val="100000"/>
              <a:buChar char="•"/>
            </a:pPr>
            <a:r>
              <a:rPr lang="en-US" sz="2800"/>
              <a:t>They are read-only components. It is an object which stores the value of attributes of a tag and work similar to the HTML attributes. </a:t>
            </a:r>
            <a:endParaRPr/>
          </a:p>
          <a:p>
            <a:pPr indent="-228600" lvl="0" marL="228600" rtl="0" algn="just">
              <a:lnSpc>
                <a:spcPct val="150000"/>
              </a:lnSpc>
              <a:spcBef>
                <a:spcPts val="1000"/>
              </a:spcBef>
              <a:spcAft>
                <a:spcPts val="0"/>
              </a:spcAft>
              <a:buSzPct val="100000"/>
              <a:buChar char="•"/>
            </a:pPr>
            <a:r>
              <a:rPr lang="en-US" sz="2800"/>
              <a:t>It gives a way to pass data from one component to other components. </a:t>
            </a:r>
            <a:endParaRPr/>
          </a:p>
          <a:p>
            <a:pPr indent="-228600" lvl="0" marL="228600" rtl="0" algn="just">
              <a:lnSpc>
                <a:spcPct val="150000"/>
              </a:lnSpc>
              <a:spcBef>
                <a:spcPts val="1000"/>
              </a:spcBef>
              <a:spcAft>
                <a:spcPts val="0"/>
              </a:spcAft>
              <a:buSzPct val="100000"/>
              <a:buChar char="•"/>
            </a:pPr>
            <a:r>
              <a:rPr lang="en-US" sz="2800"/>
              <a:t>It is similar to function arguments. Props are passed to the component in the same way as arguments passed in a function.</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Properties validation </a:t>
            </a:r>
            <a:endParaRPr/>
          </a:p>
        </p:txBody>
      </p:sp>
      <p:sp>
        <p:nvSpPr>
          <p:cNvPr id="286" name="Google Shape;286;p2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Properties validation is a useful way to force the correct usage of the components. This will help during development to avoid future bugs and problems, once the app becomes larger. It also makes the code more readable, since we can see how each component should be used.</a:t>
            </a: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Need of Validating Props in React JS</a:t>
            </a:r>
            <a:endParaRPr/>
          </a:p>
        </p:txBody>
      </p:sp>
      <p:sp>
        <p:nvSpPr>
          <p:cNvPr id="292" name="Google Shape;292;p2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Props are used to passing the read-only attributes to React components. For the proper functioning of components and to avoid future bugs and glitches it is necessary that props are passed correctly. Hence, it is required to use props validation for improving react component’s performance.</a:t>
            </a:r>
            <a:endParaRPr sz="2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Need of Validating </a:t>
            </a:r>
            <a:endParaRPr/>
          </a:p>
        </p:txBody>
      </p:sp>
      <p:sp>
        <p:nvSpPr>
          <p:cNvPr id="298" name="Google Shape;298;p2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React JS has an inbuilt feature for validating props data type to make sure that values passed through props are valid. React components have a property called propTypes which is used to setup data type validation.</a:t>
            </a:r>
            <a:endParaRPr sz="2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8D8"/>
        </a:solidFill>
      </p:bgPr>
    </p:bg>
    <p:spTree>
      <p:nvGrpSpPr>
        <p:cNvPr id="302" name="Shape 302"/>
        <p:cNvGrpSpPr/>
        <p:nvPr/>
      </p:nvGrpSpPr>
      <p:grpSpPr>
        <a:xfrm>
          <a:off x="0" y="0"/>
          <a:ext cx="0" cy="0"/>
          <a:chOff x="0" y="0"/>
          <a:chExt cx="0" cy="0"/>
        </a:xfrm>
      </p:grpSpPr>
      <p:sp>
        <p:nvSpPr>
          <p:cNvPr id="303" name="Google Shape;303;p2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Syntax</a:t>
            </a:r>
            <a:endParaRPr/>
          </a:p>
        </p:txBody>
      </p:sp>
      <p:sp>
        <p:nvSpPr>
          <p:cNvPr id="304" name="Google Shape;304;p28"/>
          <p:cNvSpPr/>
          <p:nvPr/>
        </p:nvSpPr>
        <p:spPr>
          <a:xfrm>
            <a:off x="361950" y="2119088"/>
            <a:ext cx="8501062" cy="4528456"/>
          </a:xfrm>
          <a:prstGeom prst="rect">
            <a:avLst/>
          </a:prstGeom>
          <a:solidFill>
            <a:schemeClr val="lt1"/>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5" name="Google Shape;305;p28"/>
          <p:cNvSpPr txBox="1"/>
          <p:nvPr>
            <p:ph idx="1" type="body"/>
          </p:nvPr>
        </p:nvSpPr>
        <p:spPr>
          <a:xfrm>
            <a:off x="280988" y="1238251"/>
            <a:ext cx="8582025" cy="857250"/>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SzPts val="2800"/>
              <a:buNone/>
            </a:pPr>
            <a:r>
              <a:rPr lang="en-US" sz="2800"/>
              <a:t>The syntax to use propTypes is shown below.</a:t>
            </a:r>
            <a:endParaRPr/>
          </a:p>
        </p:txBody>
      </p:sp>
      <p:sp>
        <p:nvSpPr>
          <p:cNvPr id="306" name="Google Shape;306;p28"/>
          <p:cNvSpPr txBox="1"/>
          <p:nvPr/>
        </p:nvSpPr>
        <p:spPr>
          <a:xfrm>
            <a:off x="571500" y="2713762"/>
            <a:ext cx="8096250" cy="323639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800">
                <a:solidFill>
                  <a:schemeClr val="dk1"/>
                </a:solidFill>
                <a:latin typeface="Arial"/>
                <a:ea typeface="Arial"/>
                <a:cs typeface="Arial"/>
                <a:sym typeface="Arial"/>
              </a:rPr>
              <a:t>class Component extends React.Component {</a:t>
            </a:r>
            <a:endParaRPr/>
          </a:p>
          <a:p>
            <a:pPr indent="0" lvl="0" marL="0" marR="0" rtl="0" algn="l">
              <a:lnSpc>
                <a:spcPct val="150000"/>
              </a:lnSpc>
              <a:spcBef>
                <a:spcPts val="0"/>
              </a:spcBef>
              <a:spcAft>
                <a:spcPts val="0"/>
              </a:spcAft>
              <a:buNone/>
            </a:pPr>
            <a:r>
              <a:rPr lang="en-US" sz="2800">
                <a:solidFill>
                  <a:schemeClr val="dk1"/>
                </a:solidFill>
                <a:latin typeface="Arial"/>
                <a:ea typeface="Arial"/>
                <a:cs typeface="Arial"/>
                <a:sym typeface="Arial"/>
              </a:rPr>
              <a:t>  render() {}</a:t>
            </a:r>
            <a:endParaRPr/>
          </a:p>
          <a:p>
            <a:pPr indent="0" lvl="0" marL="0" marR="0" rtl="0" algn="l">
              <a:lnSpc>
                <a:spcPct val="150000"/>
              </a:lnSpc>
              <a:spcBef>
                <a:spcPts val="0"/>
              </a:spcBef>
              <a:spcAft>
                <a:spcPts val="0"/>
              </a:spcAft>
              <a:buNone/>
            </a:pPr>
            <a:r>
              <a:rPr lang="en-US" sz="2800">
                <a:solidFill>
                  <a:schemeClr val="dk1"/>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2800">
                <a:solidFill>
                  <a:schemeClr val="dk1"/>
                </a:solidFill>
                <a:latin typeface="Arial"/>
                <a:ea typeface="Arial"/>
                <a:cs typeface="Arial"/>
                <a:sym typeface="Arial"/>
              </a:rPr>
              <a:t>Component.propTypes = {/* definition goes here*/};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Validators</a:t>
            </a:r>
            <a:endParaRPr/>
          </a:p>
        </p:txBody>
      </p:sp>
      <p:sp>
        <p:nvSpPr>
          <p:cNvPr id="312" name="Google Shape;312;p29"/>
          <p:cNvSpPr txBox="1"/>
          <p:nvPr>
            <p:ph idx="1" type="body"/>
          </p:nvPr>
        </p:nvSpPr>
        <p:spPr>
          <a:xfrm>
            <a:off x="361950" y="1295401"/>
            <a:ext cx="8582025" cy="13906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600"/>
              <a:buNone/>
            </a:pPr>
            <a:r>
              <a:rPr lang="en-US"/>
              <a:t>Prop Types object contains a list of validators for basic data types, some of them are:</a:t>
            </a:r>
            <a:endParaRPr/>
          </a:p>
        </p:txBody>
      </p:sp>
      <p:cxnSp>
        <p:nvCxnSpPr>
          <p:cNvPr id="313" name="Google Shape;313;p29"/>
          <p:cNvCxnSpPr/>
          <p:nvPr/>
        </p:nvCxnSpPr>
        <p:spPr>
          <a:xfrm>
            <a:off x="361950" y="6492404"/>
            <a:ext cx="8420100" cy="0"/>
          </a:xfrm>
          <a:prstGeom prst="straightConnector1">
            <a:avLst/>
          </a:prstGeom>
          <a:noFill/>
          <a:ln cap="flat" cmpd="sng" w="12700">
            <a:solidFill>
              <a:srgbClr val="354254"/>
            </a:solidFill>
            <a:prstDash val="solid"/>
            <a:miter lim="800000"/>
            <a:headEnd len="sm" w="sm" type="none"/>
            <a:tailEnd len="sm" w="sm" type="none"/>
          </a:ln>
        </p:spPr>
      </p:cxnSp>
      <p:cxnSp>
        <p:nvCxnSpPr>
          <p:cNvPr id="314" name="Google Shape;314;p29"/>
          <p:cNvCxnSpPr/>
          <p:nvPr/>
        </p:nvCxnSpPr>
        <p:spPr>
          <a:xfrm>
            <a:off x="361950" y="5147709"/>
            <a:ext cx="8420100" cy="0"/>
          </a:xfrm>
          <a:prstGeom prst="straightConnector1">
            <a:avLst/>
          </a:prstGeom>
          <a:noFill/>
          <a:ln cap="flat" cmpd="sng" w="12700">
            <a:solidFill>
              <a:srgbClr val="354254"/>
            </a:solidFill>
            <a:prstDash val="solid"/>
            <a:miter lim="800000"/>
            <a:headEnd len="sm" w="sm" type="none"/>
            <a:tailEnd len="sm" w="sm" type="none"/>
          </a:ln>
        </p:spPr>
      </p:cxnSp>
      <p:cxnSp>
        <p:nvCxnSpPr>
          <p:cNvPr id="315" name="Google Shape;315;p29"/>
          <p:cNvCxnSpPr/>
          <p:nvPr/>
        </p:nvCxnSpPr>
        <p:spPr>
          <a:xfrm>
            <a:off x="361950" y="3803015"/>
            <a:ext cx="8420100" cy="0"/>
          </a:xfrm>
          <a:prstGeom prst="straightConnector1">
            <a:avLst/>
          </a:prstGeom>
          <a:noFill/>
          <a:ln cap="flat" cmpd="sng" w="12700">
            <a:solidFill>
              <a:srgbClr val="354254"/>
            </a:solidFill>
            <a:prstDash val="solid"/>
            <a:miter lim="800000"/>
            <a:headEnd len="sm" w="sm" type="none"/>
            <a:tailEnd len="sm" w="sm" type="none"/>
          </a:ln>
        </p:spPr>
      </p:cxnSp>
      <p:sp>
        <p:nvSpPr>
          <p:cNvPr id="316" name="Google Shape;316;p29"/>
          <p:cNvSpPr/>
          <p:nvPr/>
        </p:nvSpPr>
        <p:spPr>
          <a:xfrm>
            <a:off x="3333749" y="2522353"/>
            <a:ext cx="5448299" cy="1280661"/>
          </a:xfrm>
          <a:custGeom>
            <a:rect b="b" l="l" r="r" t="t"/>
            <a:pathLst>
              <a:path extrusionOk="0" h="1280661" w="6230874">
                <a:moveTo>
                  <a:pt x="0" y="0"/>
                </a:moveTo>
                <a:lnTo>
                  <a:pt x="6230874" y="0"/>
                </a:lnTo>
                <a:lnTo>
                  <a:pt x="6230874" y="1280661"/>
                </a:lnTo>
                <a:lnTo>
                  <a:pt x="0" y="1280661"/>
                </a:lnTo>
                <a:lnTo>
                  <a:pt x="0" y="0"/>
                </a:lnTo>
                <a:close/>
              </a:path>
            </a:pathLst>
          </a:cu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This means the prop can be of any data type.</a:t>
            </a:r>
            <a:endParaRPr sz="2400">
              <a:solidFill>
                <a:schemeClr val="dk1"/>
              </a:solidFill>
              <a:latin typeface="Arial"/>
              <a:ea typeface="Arial"/>
              <a:cs typeface="Arial"/>
              <a:sym typeface="Arial"/>
            </a:endParaRPr>
          </a:p>
        </p:txBody>
      </p:sp>
      <p:sp>
        <p:nvSpPr>
          <p:cNvPr id="317" name="Google Shape;317;p29"/>
          <p:cNvSpPr/>
          <p:nvPr/>
        </p:nvSpPr>
        <p:spPr>
          <a:xfrm>
            <a:off x="361950" y="2940051"/>
            <a:ext cx="2800350" cy="862963"/>
          </a:xfrm>
          <a:custGeom>
            <a:rect b="b" l="l" r="r" t="t"/>
            <a:pathLst>
              <a:path extrusionOk="0" h="1280661" w="2189226">
                <a:moveTo>
                  <a:pt x="213486" y="0"/>
                </a:moveTo>
                <a:lnTo>
                  <a:pt x="1975740" y="0"/>
                </a:lnTo>
                <a:cubicBezTo>
                  <a:pt x="2093645" y="0"/>
                  <a:pt x="2189226" y="95581"/>
                  <a:pt x="2189226" y="213486"/>
                </a:cubicBezTo>
                <a:lnTo>
                  <a:pt x="2189226" y="1280661"/>
                </a:lnTo>
                <a:lnTo>
                  <a:pt x="2189226" y="1280661"/>
                </a:lnTo>
                <a:lnTo>
                  <a:pt x="0" y="1280661"/>
                </a:lnTo>
                <a:lnTo>
                  <a:pt x="0" y="1280661"/>
                </a:lnTo>
                <a:lnTo>
                  <a:pt x="0" y="213486"/>
                </a:lnTo>
                <a:cubicBezTo>
                  <a:pt x="0" y="95581"/>
                  <a:pt x="95581" y="0"/>
                  <a:pt x="213486" y="0"/>
                </a:cubicBezTo>
                <a:close/>
              </a:path>
            </a:pathLst>
          </a:custGeom>
          <a:gradFill>
            <a:gsLst>
              <a:gs pos="0">
                <a:srgbClr val="5E697B"/>
              </a:gs>
              <a:gs pos="50000">
                <a:srgbClr val="42536A"/>
              </a:gs>
              <a:gs pos="100000">
                <a:srgbClr val="38495F"/>
              </a:gs>
            </a:gsLst>
            <a:lin ang="5400000" scaled="0"/>
          </a:gradFill>
          <a:ln cap="flat" cmpd="sng" w="9525">
            <a:solidFill>
              <a:schemeClr val="dk2"/>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34275" lIns="96800" spcFirstLastPara="1" rIns="96800" wrap="square" tIns="96800">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PropTypes.any </a:t>
            </a:r>
            <a:endParaRPr sz="2400">
              <a:solidFill>
                <a:schemeClr val="lt1"/>
              </a:solidFill>
              <a:latin typeface="Arial"/>
              <a:ea typeface="Arial"/>
              <a:cs typeface="Arial"/>
              <a:sym typeface="Arial"/>
            </a:endParaRPr>
          </a:p>
        </p:txBody>
      </p:sp>
      <p:sp>
        <p:nvSpPr>
          <p:cNvPr id="318" name="Google Shape;318;p29"/>
          <p:cNvSpPr/>
          <p:nvPr/>
        </p:nvSpPr>
        <p:spPr>
          <a:xfrm>
            <a:off x="3333749" y="3867048"/>
            <a:ext cx="5448299" cy="1280661"/>
          </a:xfrm>
          <a:custGeom>
            <a:rect b="b" l="l" r="r" t="t"/>
            <a:pathLst>
              <a:path extrusionOk="0" h="1280661" w="6230874">
                <a:moveTo>
                  <a:pt x="0" y="0"/>
                </a:moveTo>
                <a:lnTo>
                  <a:pt x="6230874" y="0"/>
                </a:lnTo>
                <a:lnTo>
                  <a:pt x="6230874" y="1280661"/>
                </a:lnTo>
                <a:lnTo>
                  <a:pt x="0" y="1280661"/>
                </a:lnTo>
                <a:lnTo>
                  <a:pt x="0" y="0"/>
                </a:lnTo>
                <a:close/>
              </a:path>
            </a:pathLst>
          </a:cu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This means the prop should be a boolean.</a:t>
            </a:r>
            <a:endParaRPr sz="2400">
              <a:solidFill>
                <a:schemeClr val="dk1"/>
              </a:solidFill>
              <a:latin typeface="Arial"/>
              <a:ea typeface="Arial"/>
              <a:cs typeface="Arial"/>
              <a:sym typeface="Arial"/>
            </a:endParaRPr>
          </a:p>
        </p:txBody>
      </p:sp>
      <p:sp>
        <p:nvSpPr>
          <p:cNvPr id="319" name="Google Shape;319;p29"/>
          <p:cNvSpPr/>
          <p:nvPr/>
        </p:nvSpPr>
        <p:spPr>
          <a:xfrm>
            <a:off x="361950" y="4284746"/>
            <a:ext cx="2800350" cy="862963"/>
          </a:xfrm>
          <a:custGeom>
            <a:rect b="b" l="l" r="r" t="t"/>
            <a:pathLst>
              <a:path extrusionOk="0" h="1280661" w="2189226">
                <a:moveTo>
                  <a:pt x="213486" y="0"/>
                </a:moveTo>
                <a:lnTo>
                  <a:pt x="1975740" y="0"/>
                </a:lnTo>
                <a:cubicBezTo>
                  <a:pt x="2093645" y="0"/>
                  <a:pt x="2189226" y="95581"/>
                  <a:pt x="2189226" y="213486"/>
                </a:cubicBezTo>
                <a:lnTo>
                  <a:pt x="2189226" y="1280661"/>
                </a:lnTo>
                <a:lnTo>
                  <a:pt x="2189226" y="1280661"/>
                </a:lnTo>
                <a:lnTo>
                  <a:pt x="0" y="1280661"/>
                </a:lnTo>
                <a:lnTo>
                  <a:pt x="0" y="1280661"/>
                </a:lnTo>
                <a:lnTo>
                  <a:pt x="0" y="213486"/>
                </a:lnTo>
                <a:cubicBezTo>
                  <a:pt x="0" y="95581"/>
                  <a:pt x="95581" y="0"/>
                  <a:pt x="213486" y="0"/>
                </a:cubicBezTo>
                <a:close/>
              </a:path>
            </a:pathLst>
          </a:custGeom>
          <a:gradFill>
            <a:gsLst>
              <a:gs pos="0">
                <a:srgbClr val="5E697B"/>
              </a:gs>
              <a:gs pos="50000">
                <a:srgbClr val="42536A"/>
              </a:gs>
              <a:gs pos="100000">
                <a:srgbClr val="38495F"/>
              </a:gs>
            </a:gsLst>
            <a:lin ang="5400000" scaled="0"/>
          </a:gradFill>
          <a:ln cap="flat" cmpd="sng" w="9525">
            <a:solidFill>
              <a:schemeClr val="dk2"/>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34275" lIns="96800" spcFirstLastPara="1" rIns="96800" wrap="square" tIns="96800">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PropTypes.bool</a:t>
            </a:r>
            <a:endParaRPr sz="2400">
              <a:solidFill>
                <a:schemeClr val="lt1"/>
              </a:solidFill>
              <a:latin typeface="Arial"/>
              <a:ea typeface="Arial"/>
              <a:cs typeface="Arial"/>
              <a:sym typeface="Arial"/>
            </a:endParaRPr>
          </a:p>
        </p:txBody>
      </p:sp>
      <p:sp>
        <p:nvSpPr>
          <p:cNvPr id="320" name="Google Shape;320;p29"/>
          <p:cNvSpPr/>
          <p:nvPr/>
        </p:nvSpPr>
        <p:spPr>
          <a:xfrm>
            <a:off x="3333749" y="5211742"/>
            <a:ext cx="5448299" cy="1280661"/>
          </a:xfrm>
          <a:custGeom>
            <a:rect b="b" l="l" r="r" t="t"/>
            <a:pathLst>
              <a:path extrusionOk="0" h="1280661" w="6230874">
                <a:moveTo>
                  <a:pt x="0" y="0"/>
                </a:moveTo>
                <a:lnTo>
                  <a:pt x="6230874" y="0"/>
                </a:lnTo>
                <a:lnTo>
                  <a:pt x="6230874" y="1280661"/>
                </a:lnTo>
                <a:lnTo>
                  <a:pt x="0" y="1280661"/>
                </a:lnTo>
                <a:lnTo>
                  <a:pt x="0" y="0"/>
                </a:lnTo>
                <a:close/>
              </a:path>
            </a:pathLst>
          </a:cu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This means the prop should be a number.</a:t>
            </a:r>
            <a:endParaRPr sz="2400">
              <a:solidFill>
                <a:schemeClr val="dk1"/>
              </a:solidFill>
              <a:latin typeface="Arial"/>
              <a:ea typeface="Arial"/>
              <a:cs typeface="Arial"/>
              <a:sym typeface="Arial"/>
            </a:endParaRPr>
          </a:p>
        </p:txBody>
      </p:sp>
      <p:sp>
        <p:nvSpPr>
          <p:cNvPr id="321" name="Google Shape;321;p29"/>
          <p:cNvSpPr/>
          <p:nvPr/>
        </p:nvSpPr>
        <p:spPr>
          <a:xfrm>
            <a:off x="361950" y="5629440"/>
            <a:ext cx="2800350" cy="862963"/>
          </a:xfrm>
          <a:custGeom>
            <a:rect b="b" l="l" r="r" t="t"/>
            <a:pathLst>
              <a:path extrusionOk="0" h="1280661" w="2189226">
                <a:moveTo>
                  <a:pt x="213486" y="0"/>
                </a:moveTo>
                <a:lnTo>
                  <a:pt x="1975740" y="0"/>
                </a:lnTo>
                <a:cubicBezTo>
                  <a:pt x="2093645" y="0"/>
                  <a:pt x="2189226" y="95581"/>
                  <a:pt x="2189226" y="213486"/>
                </a:cubicBezTo>
                <a:lnTo>
                  <a:pt x="2189226" y="1280661"/>
                </a:lnTo>
                <a:lnTo>
                  <a:pt x="2189226" y="1280661"/>
                </a:lnTo>
                <a:lnTo>
                  <a:pt x="0" y="1280661"/>
                </a:lnTo>
                <a:lnTo>
                  <a:pt x="0" y="1280661"/>
                </a:lnTo>
                <a:lnTo>
                  <a:pt x="0" y="213486"/>
                </a:lnTo>
                <a:cubicBezTo>
                  <a:pt x="0" y="95581"/>
                  <a:pt x="95581" y="0"/>
                  <a:pt x="213486" y="0"/>
                </a:cubicBezTo>
                <a:close/>
              </a:path>
            </a:pathLst>
          </a:custGeom>
          <a:gradFill>
            <a:gsLst>
              <a:gs pos="0">
                <a:srgbClr val="5E697B"/>
              </a:gs>
              <a:gs pos="50000">
                <a:srgbClr val="42536A"/>
              </a:gs>
              <a:gs pos="100000">
                <a:srgbClr val="38495F"/>
              </a:gs>
            </a:gsLst>
            <a:lin ang="5400000" scaled="0"/>
          </a:gradFill>
          <a:ln cap="flat" cmpd="sng" w="9525">
            <a:solidFill>
              <a:schemeClr val="dk2"/>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34275" lIns="96800" spcFirstLastPara="1" rIns="96800" wrap="square" tIns="96800">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PropTypes.number</a:t>
            </a:r>
            <a:endParaRPr sz="24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Components</a:t>
            </a:r>
            <a:endParaRPr/>
          </a:p>
        </p:txBody>
      </p:sp>
      <p:sp>
        <p:nvSpPr>
          <p:cNvPr id="114" name="Google Shape;114;p3"/>
          <p:cNvSpPr/>
          <p:nvPr/>
        </p:nvSpPr>
        <p:spPr>
          <a:xfrm>
            <a:off x="0" y="5219700"/>
            <a:ext cx="9144000" cy="16383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 name="Google Shape;115;p3"/>
          <p:cNvSpPr/>
          <p:nvPr/>
        </p:nvSpPr>
        <p:spPr>
          <a:xfrm>
            <a:off x="2000249" y="1788464"/>
            <a:ext cx="5143501" cy="3903517"/>
          </a:xfrm>
          <a:prstGeom prst="roundRect">
            <a:avLst>
              <a:gd fmla="val 6385" name="adj"/>
            </a:avLst>
          </a:prstGeom>
          <a:gradFill>
            <a:gsLst>
              <a:gs pos="0">
                <a:srgbClr val="F2F2F2"/>
              </a:gs>
              <a:gs pos="100000">
                <a:srgbClr val="F2F2F2"/>
              </a:gs>
            </a:gsLst>
            <a:path path="circle">
              <a:fillToRect b="50%" l="50%" r="50%" t="50%"/>
            </a:path>
            <a:tileRect/>
          </a:gradFill>
          <a:ln>
            <a:noFill/>
          </a:ln>
          <a:effectLst>
            <a:outerShdw blurRad="76200" kx="-1200000" rotWithShape="0" algn="bl" sy="23000">
              <a:srgbClr val="000000">
                <a:alpha val="20000"/>
              </a:srgbClr>
            </a:outerShdw>
          </a:effectLst>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n-US" sz="2800">
                <a:solidFill>
                  <a:schemeClr val="dk1"/>
                </a:solidFill>
                <a:latin typeface="Arial"/>
                <a:ea typeface="Arial"/>
                <a:cs typeface="Arial"/>
                <a:sym typeface="Arial"/>
              </a:rPr>
              <a:t>Components are like functions that return HTML elements.</a:t>
            </a:r>
            <a:endParaRPr/>
          </a:p>
        </p:txBody>
      </p:sp>
      <p:sp>
        <p:nvSpPr>
          <p:cNvPr id="116" name="Google Shape;116;p3"/>
          <p:cNvSpPr/>
          <p:nvPr/>
        </p:nvSpPr>
        <p:spPr>
          <a:xfrm>
            <a:off x="3352799" y="5691981"/>
            <a:ext cx="2438400" cy="404019"/>
          </a:xfrm>
          <a:prstGeom prst="trapezoid">
            <a:avLst>
              <a:gd fmla="val 25000"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Validators</a:t>
            </a:r>
            <a:endParaRPr/>
          </a:p>
        </p:txBody>
      </p:sp>
      <p:cxnSp>
        <p:nvCxnSpPr>
          <p:cNvPr id="327" name="Google Shape;327;p30"/>
          <p:cNvCxnSpPr/>
          <p:nvPr/>
        </p:nvCxnSpPr>
        <p:spPr>
          <a:xfrm>
            <a:off x="361950" y="6358106"/>
            <a:ext cx="8420100" cy="0"/>
          </a:xfrm>
          <a:prstGeom prst="straightConnector1">
            <a:avLst/>
          </a:prstGeom>
          <a:noFill/>
          <a:ln cap="flat" cmpd="sng" w="12700">
            <a:solidFill>
              <a:srgbClr val="354254"/>
            </a:solidFill>
            <a:prstDash val="solid"/>
            <a:miter lim="800000"/>
            <a:headEnd len="sm" w="sm" type="none"/>
            <a:tailEnd len="sm" w="sm" type="none"/>
          </a:ln>
        </p:spPr>
      </p:cxnSp>
      <p:cxnSp>
        <p:nvCxnSpPr>
          <p:cNvPr id="328" name="Google Shape;328;p30"/>
          <p:cNvCxnSpPr/>
          <p:nvPr/>
        </p:nvCxnSpPr>
        <p:spPr>
          <a:xfrm>
            <a:off x="361950" y="5072634"/>
            <a:ext cx="8420100" cy="0"/>
          </a:xfrm>
          <a:prstGeom prst="straightConnector1">
            <a:avLst/>
          </a:prstGeom>
          <a:noFill/>
          <a:ln cap="flat" cmpd="sng" w="12700">
            <a:solidFill>
              <a:srgbClr val="354254"/>
            </a:solidFill>
            <a:prstDash val="solid"/>
            <a:miter lim="800000"/>
            <a:headEnd len="sm" w="sm" type="none"/>
            <a:tailEnd len="sm" w="sm" type="none"/>
          </a:ln>
        </p:spPr>
      </p:cxnSp>
      <p:cxnSp>
        <p:nvCxnSpPr>
          <p:cNvPr id="329" name="Google Shape;329;p30"/>
          <p:cNvCxnSpPr/>
          <p:nvPr/>
        </p:nvCxnSpPr>
        <p:spPr>
          <a:xfrm>
            <a:off x="361950" y="3787162"/>
            <a:ext cx="8420100" cy="0"/>
          </a:xfrm>
          <a:prstGeom prst="straightConnector1">
            <a:avLst/>
          </a:prstGeom>
          <a:noFill/>
          <a:ln cap="flat" cmpd="sng" w="12700">
            <a:solidFill>
              <a:srgbClr val="354254"/>
            </a:solidFill>
            <a:prstDash val="solid"/>
            <a:miter lim="800000"/>
            <a:headEnd len="sm" w="sm" type="none"/>
            <a:tailEnd len="sm" w="sm" type="none"/>
          </a:ln>
        </p:spPr>
      </p:cxnSp>
      <p:cxnSp>
        <p:nvCxnSpPr>
          <p:cNvPr id="330" name="Google Shape;330;p30"/>
          <p:cNvCxnSpPr/>
          <p:nvPr/>
        </p:nvCxnSpPr>
        <p:spPr>
          <a:xfrm>
            <a:off x="361950" y="2501690"/>
            <a:ext cx="8420100" cy="0"/>
          </a:xfrm>
          <a:prstGeom prst="straightConnector1">
            <a:avLst/>
          </a:prstGeom>
          <a:noFill/>
          <a:ln cap="flat" cmpd="sng" w="12700">
            <a:solidFill>
              <a:srgbClr val="354254"/>
            </a:solidFill>
            <a:prstDash val="solid"/>
            <a:miter lim="800000"/>
            <a:headEnd len="sm" w="sm" type="none"/>
            <a:tailEnd len="sm" w="sm" type="none"/>
          </a:ln>
        </p:spPr>
      </p:cxnSp>
      <p:sp>
        <p:nvSpPr>
          <p:cNvPr id="331" name="Google Shape;331;p30"/>
          <p:cNvSpPr/>
          <p:nvPr/>
        </p:nvSpPr>
        <p:spPr>
          <a:xfrm>
            <a:off x="3276599" y="1277432"/>
            <a:ext cx="5486399" cy="1041400"/>
          </a:xfrm>
          <a:custGeom>
            <a:rect b="b" l="l" r="r" t="t"/>
            <a:pathLst>
              <a:path extrusionOk="0" h="1224259" w="6230874">
                <a:moveTo>
                  <a:pt x="0" y="0"/>
                </a:moveTo>
                <a:lnTo>
                  <a:pt x="6230874" y="0"/>
                </a:lnTo>
                <a:lnTo>
                  <a:pt x="6230874" y="1224259"/>
                </a:lnTo>
                <a:lnTo>
                  <a:pt x="0" y="1224259"/>
                </a:lnTo>
                <a:lnTo>
                  <a:pt x="0" y="0"/>
                </a:lnTo>
                <a:close/>
              </a:path>
            </a:pathLst>
          </a:custGeom>
          <a:noFill/>
          <a:ln>
            <a:noFill/>
          </a:ln>
        </p:spPr>
        <p:txBody>
          <a:bodyPr anchorCtr="0" anchor="b" bIns="38100" lIns="38100" spcFirstLastPara="1" rIns="38100" wrap="square" tIns="38100">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This means the prop should be a string.</a:t>
            </a:r>
            <a:endParaRPr sz="2400">
              <a:solidFill>
                <a:schemeClr val="dk1"/>
              </a:solidFill>
              <a:latin typeface="Arial"/>
              <a:ea typeface="Arial"/>
              <a:cs typeface="Arial"/>
              <a:sym typeface="Arial"/>
            </a:endParaRPr>
          </a:p>
        </p:txBody>
      </p:sp>
      <p:sp>
        <p:nvSpPr>
          <p:cNvPr id="332" name="Google Shape;332;p30"/>
          <p:cNvSpPr/>
          <p:nvPr/>
        </p:nvSpPr>
        <p:spPr>
          <a:xfrm>
            <a:off x="361950" y="1676401"/>
            <a:ext cx="2762250" cy="825289"/>
          </a:xfrm>
          <a:custGeom>
            <a:rect b="b" l="l" r="r" t="t"/>
            <a:pathLst>
              <a:path extrusionOk="0" h="1224259" w="2189226">
                <a:moveTo>
                  <a:pt x="204084" y="0"/>
                </a:moveTo>
                <a:lnTo>
                  <a:pt x="1985142" y="0"/>
                </a:lnTo>
                <a:cubicBezTo>
                  <a:pt x="2097854" y="0"/>
                  <a:pt x="2189226" y="91372"/>
                  <a:pt x="2189226" y="204084"/>
                </a:cubicBezTo>
                <a:lnTo>
                  <a:pt x="2189226" y="1224259"/>
                </a:lnTo>
                <a:lnTo>
                  <a:pt x="2189226" y="1224259"/>
                </a:lnTo>
                <a:lnTo>
                  <a:pt x="0" y="1224259"/>
                </a:lnTo>
                <a:lnTo>
                  <a:pt x="0" y="1224259"/>
                </a:lnTo>
                <a:lnTo>
                  <a:pt x="0" y="204084"/>
                </a:lnTo>
                <a:cubicBezTo>
                  <a:pt x="0" y="91372"/>
                  <a:pt x="91372" y="0"/>
                  <a:pt x="204084" y="0"/>
                </a:cubicBezTo>
                <a:close/>
              </a:path>
            </a:pathLst>
          </a:custGeom>
          <a:gradFill>
            <a:gsLst>
              <a:gs pos="0">
                <a:srgbClr val="5E697B"/>
              </a:gs>
              <a:gs pos="50000">
                <a:srgbClr val="42536A"/>
              </a:gs>
              <a:gs pos="100000">
                <a:srgbClr val="38495F"/>
              </a:gs>
            </a:gsLst>
            <a:lin ang="5400000" scaled="0"/>
          </a:gradFill>
          <a:ln cap="flat" cmpd="sng" w="9525">
            <a:solidFill>
              <a:schemeClr val="dk2"/>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38100" lIns="97850" spcFirstLastPara="1" rIns="97850" wrap="square" tIns="97850">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PropTypes.string</a:t>
            </a:r>
            <a:endParaRPr sz="2400">
              <a:solidFill>
                <a:schemeClr val="lt1"/>
              </a:solidFill>
              <a:latin typeface="Arial"/>
              <a:ea typeface="Arial"/>
              <a:cs typeface="Arial"/>
              <a:sym typeface="Arial"/>
            </a:endParaRPr>
          </a:p>
        </p:txBody>
      </p:sp>
      <p:sp>
        <p:nvSpPr>
          <p:cNvPr id="333" name="Google Shape;333;p30"/>
          <p:cNvSpPr/>
          <p:nvPr/>
        </p:nvSpPr>
        <p:spPr>
          <a:xfrm>
            <a:off x="3276599" y="2562903"/>
            <a:ext cx="5505449" cy="1224259"/>
          </a:xfrm>
          <a:custGeom>
            <a:rect b="b" l="l" r="r" t="t"/>
            <a:pathLst>
              <a:path extrusionOk="0" h="1224259" w="6230874">
                <a:moveTo>
                  <a:pt x="0" y="0"/>
                </a:moveTo>
                <a:lnTo>
                  <a:pt x="6230874" y="0"/>
                </a:lnTo>
                <a:lnTo>
                  <a:pt x="6230874" y="1224259"/>
                </a:lnTo>
                <a:lnTo>
                  <a:pt x="0" y="1224259"/>
                </a:lnTo>
                <a:lnTo>
                  <a:pt x="0" y="0"/>
                </a:lnTo>
                <a:close/>
              </a:path>
            </a:pathLst>
          </a:custGeom>
          <a:noFill/>
          <a:ln>
            <a:noFill/>
          </a:ln>
        </p:spPr>
        <p:txBody>
          <a:bodyPr anchorCtr="0" anchor="b" bIns="38100" lIns="38100" spcFirstLastPara="1" rIns="38100" wrap="square" tIns="38100">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This means the prop should be a function.</a:t>
            </a:r>
            <a:endParaRPr sz="2400">
              <a:solidFill>
                <a:schemeClr val="dk1"/>
              </a:solidFill>
              <a:latin typeface="Arial"/>
              <a:ea typeface="Arial"/>
              <a:cs typeface="Arial"/>
              <a:sym typeface="Arial"/>
            </a:endParaRPr>
          </a:p>
        </p:txBody>
      </p:sp>
      <p:sp>
        <p:nvSpPr>
          <p:cNvPr id="334" name="Google Shape;334;p30"/>
          <p:cNvSpPr/>
          <p:nvPr/>
        </p:nvSpPr>
        <p:spPr>
          <a:xfrm>
            <a:off x="361950" y="2961873"/>
            <a:ext cx="2762250" cy="825289"/>
          </a:xfrm>
          <a:custGeom>
            <a:rect b="b" l="l" r="r" t="t"/>
            <a:pathLst>
              <a:path extrusionOk="0" h="1224259" w="2189226">
                <a:moveTo>
                  <a:pt x="204084" y="0"/>
                </a:moveTo>
                <a:lnTo>
                  <a:pt x="1985142" y="0"/>
                </a:lnTo>
                <a:cubicBezTo>
                  <a:pt x="2097854" y="0"/>
                  <a:pt x="2189226" y="91372"/>
                  <a:pt x="2189226" y="204084"/>
                </a:cubicBezTo>
                <a:lnTo>
                  <a:pt x="2189226" y="1224259"/>
                </a:lnTo>
                <a:lnTo>
                  <a:pt x="2189226" y="1224259"/>
                </a:lnTo>
                <a:lnTo>
                  <a:pt x="0" y="1224259"/>
                </a:lnTo>
                <a:lnTo>
                  <a:pt x="0" y="1224259"/>
                </a:lnTo>
                <a:lnTo>
                  <a:pt x="0" y="204084"/>
                </a:lnTo>
                <a:cubicBezTo>
                  <a:pt x="0" y="91372"/>
                  <a:pt x="91372" y="0"/>
                  <a:pt x="204084" y="0"/>
                </a:cubicBezTo>
                <a:close/>
              </a:path>
            </a:pathLst>
          </a:custGeom>
          <a:gradFill>
            <a:gsLst>
              <a:gs pos="0">
                <a:srgbClr val="5E697B"/>
              </a:gs>
              <a:gs pos="50000">
                <a:srgbClr val="42536A"/>
              </a:gs>
              <a:gs pos="100000">
                <a:srgbClr val="38495F"/>
              </a:gs>
            </a:gsLst>
            <a:lin ang="5400000" scaled="0"/>
          </a:gradFill>
          <a:ln cap="flat" cmpd="sng" w="9525">
            <a:solidFill>
              <a:schemeClr val="dk2"/>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38100" lIns="97850" spcFirstLastPara="1" rIns="97850" wrap="square" tIns="97850">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PropTypes.func</a:t>
            </a:r>
            <a:endParaRPr sz="2400">
              <a:solidFill>
                <a:schemeClr val="lt1"/>
              </a:solidFill>
              <a:latin typeface="Arial"/>
              <a:ea typeface="Arial"/>
              <a:cs typeface="Arial"/>
              <a:sym typeface="Arial"/>
            </a:endParaRPr>
          </a:p>
        </p:txBody>
      </p:sp>
      <p:sp>
        <p:nvSpPr>
          <p:cNvPr id="335" name="Google Shape;335;p30"/>
          <p:cNvSpPr/>
          <p:nvPr/>
        </p:nvSpPr>
        <p:spPr>
          <a:xfrm>
            <a:off x="3276599" y="3848375"/>
            <a:ext cx="5505449" cy="1224259"/>
          </a:xfrm>
          <a:custGeom>
            <a:rect b="b" l="l" r="r" t="t"/>
            <a:pathLst>
              <a:path extrusionOk="0" h="1224259" w="6230874">
                <a:moveTo>
                  <a:pt x="0" y="0"/>
                </a:moveTo>
                <a:lnTo>
                  <a:pt x="6230874" y="0"/>
                </a:lnTo>
                <a:lnTo>
                  <a:pt x="6230874" y="1224259"/>
                </a:lnTo>
                <a:lnTo>
                  <a:pt x="0" y="1224259"/>
                </a:lnTo>
                <a:lnTo>
                  <a:pt x="0" y="0"/>
                </a:lnTo>
                <a:close/>
              </a:path>
            </a:pathLst>
          </a:custGeom>
          <a:noFill/>
          <a:ln>
            <a:noFill/>
          </a:ln>
        </p:spPr>
        <p:txBody>
          <a:bodyPr anchorCtr="0" anchor="b" bIns="38100" lIns="38100" spcFirstLastPara="1" rIns="38100" wrap="square" tIns="38100">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This means the prop should be an array.</a:t>
            </a:r>
            <a:endParaRPr sz="2400">
              <a:solidFill>
                <a:schemeClr val="dk1"/>
              </a:solidFill>
              <a:latin typeface="Arial"/>
              <a:ea typeface="Arial"/>
              <a:cs typeface="Arial"/>
              <a:sym typeface="Arial"/>
            </a:endParaRPr>
          </a:p>
        </p:txBody>
      </p:sp>
      <p:sp>
        <p:nvSpPr>
          <p:cNvPr id="336" name="Google Shape;336;p30"/>
          <p:cNvSpPr/>
          <p:nvPr/>
        </p:nvSpPr>
        <p:spPr>
          <a:xfrm>
            <a:off x="361950" y="4247345"/>
            <a:ext cx="2762250" cy="825289"/>
          </a:xfrm>
          <a:custGeom>
            <a:rect b="b" l="l" r="r" t="t"/>
            <a:pathLst>
              <a:path extrusionOk="0" h="1224259" w="2189226">
                <a:moveTo>
                  <a:pt x="204084" y="0"/>
                </a:moveTo>
                <a:lnTo>
                  <a:pt x="1985142" y="0"/>
                </a:lnTo>
                <a:cubicBezTo>
                  <a:pt x="2097854" y="0"/>
                  <a:pt x="2189226" y="91372"/>
                  <a:pt x="2189226" y="204084"/>
                </a:cubicBezTo>
                <a:lnTo>
                  <a:pt x="2189226" y="1224259"/>
                </a:lnTo>
                <a:lnTo>
                  <a:pt x="2189226" y="1224259"/>
                </a:lnTo>
                <a:lnTo>
                  <a:pt x="0" y="1224259"/>
                </a:lnTo>
                <a:lnTo>
                  <a:pt x="0" y="1224259"/>
                </a:lnTo>
                <a:lnTo>
                  <a:pt x="0" y="204084"/>
                </a:lnTo>
                <a:cubicBezTo>
                  <a:pt x="0" y="91372"/>
                  <a:pt x="91372" y="0"/>
                  <a:pt x="204084" y="0"/>
                </a:cubicBezTo>
                <a:close/>
              </a:path>
            </a:pathLst>
          </a:custGeom>
          <a:gradFill>
            <a:gsLst>
              <a:gs pos="0">
                <a:srgbClr val="5E697B"/>
              </a:gs>
              <a:gs pos="50000">
                <a:srgbClr val="42536A"/>
              </a:gs>
              <a:gs pos="100000">
                <a:srgbClr val="38495F"/>
              </a:gs>
            </a:gsLst>
            <a:lin ang="5400000" scaled="0"/>
          </a:gradFill>
          <a:ln cap="flat" cmpd="sng" w="9525">
            <a:solidFill>
              <a:schemeClr val="dk2"/>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38100" lIns="97850" spcFirstLastPara="1" rIns="97850" wrap="square" tIns="97850">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PropTypes.array</a:t>
            </a:r>
            <a:endParaRPr sz="2400">
              <a:solidFill>
                <a:schemeClr val="lt1"/>
              </a:solidFill>
              <a:latin typeface="Arial"/>
              <a:ea typeface="Arial"/>
              <a:cs typeface="Arial"/>
              <a:sym typeface="Arial"/>
            </a:endParaRPr>
          </a:p>
        </p:txBody>
      </p:sp>
      <p:sp>
        <p:nvSpPr>
          <p:cNvPr id="337" name="Google Shape;337;p30"/>
          <p:cNvSpPr/>
          <p:nvPr/>
        </p:nvSpPr>
        <p:spPr>
          <a:xfrm>
            <a:off x="3276599" y="5133847"/>
            <a:ext cx="5505449" cy="1224259"/>
          </a:xfrm>
          <a:custGeom>
            <a:rect b="b" l="l" r="r" t="t"/>
            <a:pathLst>
              <a:path extrusionOk="0" h="1224259" w="6230874">
                <a:moveTo>
                  <a:pt x="0" y="0"/>
                </a:moveTo>
                <a:lnTo>
                  <a:pt x="6230874" y="0"/>
                </a:lnTo>
                <a:lnTo>
                  <a:pt x="6230874" y="1224259"/>
                </a:lnTo>
                <a:lnTo>
                  <a:pt x="0" y="1224259"/>
                </a:lnTo>
                <a:lnTo>
                  <a:pt x="0" y="0"/>
                </a:lnTo>
                <a:close/>
              </a:path>
            </a:pathLst>
          </a:custGeom>
          <a:noFill/>
          <a:ln>
            <a:noFill/>
          </a:ln>
        </p:spPr>
        <p:txBody>
          <a:bodyPr anchorCtr="0" anchor="b" bIns="38100" lIns="38100" spcFirstLastPara="1" rIns="38100" wrap="square" tIns="38100">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This means the prop should be an object.</a:t>
            </a:r>
            <a:endParaRPr sz="2400">
              <a:solidFill>
                <a:schemeClr val="dk1"/>
              </a:solidFill>
              <a:latin typeface="Arial"/>
              <a:ea typeface="Arial"/>
              <a:cs typeface="Arial"/>
              <a:sym typeface="Arial"/>
            </a:endParaRPr>
          </a:p>
        </p:txBody>
      </p:sp>
      <p:sp>
        <p:nvSpPr>
          <p:cNvPr id="338" name="Google Shape;338;p30"/>
          <p:cNvSpPr/>
          <p:nvPr/>
        </p:nvSpPr>
        <p:spPr>
          <a:xfrm>
            <a:off x="361950" y="5532817"/>
            <a:ext cx="2762250" cy="825289"/>
          </a:xfrm>
          <a:custGeom>
            <a:rect b="b" l="l" r="r" t="t"/>
            <a:pathLst>
              <a:path extrusionOk="0" h="1224259" w="2189226">
                <a:moveTo>
                  <a:pt x="204084" y="0"/>
                </a:moveTo>
                <a:lnTo>
                  <a:pt x="1985142" y="0"/>
                </a:lnTo>
                <a:cubicBezTo>
                  <a:pt x="2097854" y="0"/>
                  <a:pt x="2189226" y="91372"/>
                  <a:pt x="2189226" y="204084"/>
                </a:cubicBezTo>
                <a:lnTo>
                  <a:pt x="2189226" y="1224259"/>
                </a:lnTo>
                <a:lnTo>
                  <a:pt x="2189226" y="1224259"/>
                </a:lnTo>
                <a:lnTo>
                  <a:pt x="0" y="1224259"/>
                </a:lnTo>
                <a:lnTo>
                  <a:pt x="0" y="1224259"/>
                </a:lnTo>
                <a:lnTo>
                  <a:pt x="0" y="204084"/>
                </a:lnTo>
                <a:cubicBezTo>
                  <a:pt x="0" y="91372"/>
                  <a:pt x="91372" y="0"/>
                  <a:pt x="204084" y="0"/>
                </a:cubicBezTo>
                <a:close/>
              </a:path>
            </a:pathLst>
          </a:custGeom>
          <a:gradFill>
            <a:gsLst>
              <a:gs pos="0">
                <a:srgbClr val="5E697B"/>
              </a:gs>
              <a:gs pos="50000">
                <a:srgbClr val="42536A"/>
              </a:gs>
              <a:gs pos="100000">
                <a:srgbClr val="38495F"/>
              </a:gs>
            </a:gsLst>
            <a:lin ang="5400000" scaled="0"/>
          </a:gradFill>
          <a:ln cap="flat" cmpd="sng" w="9525">
            <a:solidFill>
              <a:schemeClr val="dk2"/>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38100" lIns="97850" spcFirstLastPara="1" rIns="97850" wrap="square" tIns="97850">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PropTypes.object</a:t>
            </a:r>
            <a:endParaRPr sz="2400">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Validators</a:t>
            </a:r>
            <a:endParaRPr/>
          </a:p>
        </p:txBody>
      </p:sp>
      <p:cxnSp>
        <p:nvCxnSpPr>
          <p:cNvPr id="344" name="Google Shape;344;p31"/>
          <p:cNvCxnSpPr/>
          <p:nvPr/>
        </p:nvCxnSpPr>
        <p:spPr>
          <a:xfrm>
            <a:off x="361950" y="6635139"/>
            <a:ext cx="8582025" cy="0"/>
          </a:xfrm>
          <a:prstGeom prst="straightConnector1">
            <a:avLst/>
          </a:prstGeom>
          <a:noFill/>
          <a:ln cap="flat" cmpd="sng" w="12700">
            <a:solidFill>
              <a:srgbClr val="354254"/>
            </a:solidFill>
            <a:prstDash val="solid"/>
            <a:miter lim="800000"/>
            <a:headEnd len="sm" w="sm" type="none"/>
            <a:tailEnd len="sm" w="sm" type="none"/>
          </a:ln>
        </p:spPr>
      </p:cxnSp>
      <p:cxnSp>
        <p:nvCxnSpPr>
          <p:cNvPr id="345" name="Google Shape;345;p31"/>
          <p:cNvCxnSpPr/>
          <p:nvPr/>
        </p:nvCxnSpPr>
        <p:spPr>
          <a:xfrm>
            <a:off x="361950" y="5546147"/>
            <a:ext cx="8582025" cy="0"/>
          </a:xfrm>
          <a:prstGeom prst="straightConnector1">
            <a:avLst/>
          </a:prstGeom>
          <a:noFill/>
          <a:ln cap="flat" cmpd="sng" w="12700">
            <a:solidFill>
              <a:srgbClr val="354254"/>
            </a:solidFill>
            <a:prstDash val="solid"/>
            <a:miter lim="800000"/>
            <a:headEnd len="sm" w="sm" type="none"/>
            <a:tailEnd len="sm" w="sm" type="none"/>
          </a:ln>
        </p:spPr>
      </p:cxnSp>
      <p:cxnSp>
        <p:nvCxnSpPr>
          <p:cNvPr id="346" name="Google Shape;346;p31"/>
          <p:cNvCxnSpPr/>
          <p:nvPr/>
        </p:nvCxnSpPr>
        <p:spPr>
          <a:xfrm>
            <a:off x="361950" y="4457155"/>
            <a:ext cx="8582025" cy="0"/>
          </a:xfrm>
          <a:prstGeom prst="straightConnector1">
            <a:avLst/>
          </a:prstGeom>
          <a:noFill/>
          <a:ln cap="flat" cmpd="sng" w="12700">
            <a:solidFill>
              <a:srgbClr val="354254"/>
            </a:solidFill>
            <a:prstDash val="solid"/>
            <a:miter lim="800000"/>
            <a:headEnd len="sm" w="sm" type="none"/>
            <a:tailEnd len="sm" w="sm" type="none"/>
          </a:ln>
        </p:spPr>
      </p:cxnSp>
      <p:cxnSp>
        <p:nvCxnSpPr>
          <p:cNvPr id="347" name="Google Shape;347;p31"/>
          <p:cNvCxnSpPr/>
          <p:nvPr/>
        </p:nvCxnSpPr>
        <p:spPr>
          <a:xfrm>
            <a:off x="361950" y="3368163"/>
            <a:ext cx="8582025" cy="0"/>
          </a:xfrm>
          <a:prstGeom prst="straightConnector1">
            <a:avLst/>
          </a:prstGeom>
          <a:noFill/>
          <a:ln cap="flat" cmpd="sng" w="12700">
            <a:solidFill>
              <a:srgbClr val="354254"/>
            </a:solidFill>
            <a:prstDash val="solid"/>
            <a:miter lim="800000"/>
            <a:headEnd len="sm" w="sm" type="none"/>
            <a:tailEnd len="sm" w="sm" type="none"/>
          </a:ln>
        </p:spPr>
      </p:cxnSp>
      <p:cxnSp>
        <p:nvCxnSpPr>
          <p:cNvPr id="348" name="Google Shape;348;p31"/>
          <p:cNvCxnSpPr/>
          <p:nvPr/>
        </p:nvCxnSpPr>
        <p:spPr>
          <a:xfrm>
            <a:off x="361950" y="2279171"/>
            <a:ext cx="8582025" cy="0"/>
          </a:xfrm>
          <a:prstGeom prst="straightConnector1">
            <a:avLst/>
          </a:prstGeom>
          <a:noFill/>
          <a:ln cap="flat" cmpd="sng" w="12700">
            <a:solidFill>
              <a:srgbClr val="354254"/>
            </a:solidFill>
            <a:prstDash val="solid"/>
            <a:miter lim="800000"/>
            <a:headEnd len="sm" w="sm" type="none"/>
            <a:tailEnd len="sm" w="sm" type="none"/>
          </a:ln>
        </p:spPr>
      </p:cxnSp>
      <p:sp>
        <p:nvSpPr>
          <p:cNvPr id="349" name="Google Shape;349;p31"/>
          <p:cNvSpPr/>
          <p:nvPr/>
        </p:nvSpPr>
        <p:spPr>
          <a:xfrm>
            <a:off x="3676650" y="1242035"/>
            <a:ext cx="5267324" cy="1037135"/>
          </a:xfrm>
          <a:custGeom>
            <a:rect b="b" l="l" r="r" t="t"/>
            <a:pathLst>
              <a:path extrusionOk="0" h="1037135" w="6350698">
                <a:moveTo>
                  <a:pt x="0" y="0"/>
                </a:moveTo>
                <a:lnTo>
                  <a:pt x="6350698" y="0"/>
                </a:lnTo>
                <a:lnTo>
                  <a:pt x="6350698" y="1037135"/>
                </a:lnTo>
                <a:lnTo>
                  <a:pt x="0" y="1037135"/>
                </a:lnTo>
                <a:lnTo>
                  <a:pt x="0" y="0"/>
                </a:lnTo>
                <a:close/>
              </a:path>
            </a:pathLst>
          </a:custGeom>
          <a:noFill/>
          <a:ln>
            <a:noFill/>
          </a:ln>
        </p:spPr>
        <p:txBody>
          <a:bodyPr anchorCtr="0" anchor="b" bIns="30475" lIns="30475" spcFirstLastPara="1" rIns="30475" wrap="square" tIns="30475">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This means the prop should be a symbol.</a:t>
            </a:r>
            <a:endParaRPr sz="2400">
              <a:solidFill>
                <a:schemeClr val="dk1"/>
              </a:solidFill>
              <a:latin typeface="Arial"/>
              <a:ea typeface="Arial"/>
              <a:cs typeface="Arial"/>
              <a:sym typeface="Arial"/>
            </a:endParaRPr>
          </a:p>
        </p:txBody>
      </p:sp>
      <p:sp>
        <p:nvSpPr>
          <p:cNvPr id="350" name="Google Shape;350;p31"/>
          <p:cNvSpPr/>
          <p:nvPr/>
        </p:nvSpPr>
        <p:spPr>
          <a:xfrm>
            <a:off x="361950" y="1466851"/>
            <a:ext cx="3181350" cy="812319"/>
          </a:xfrm>
          <a:custGeom>
            <a:rect b="b" l="l" r="r" t="t"/>
            <a:pathLst>
              <a:path extrusionOk="0" h="1037135" w="2231326">
                <a:moveTo>
                  <a:pt x="172890" y="0"/>
                </a:moveTo>
                <a:lnTo>
                  <a:pt x="2058436" y="0"/>
                </a:lnTo>
                <a:cubicBezTo>
                  <a:pt x="2153921" y="0"/>
                  <a:pt x="2231326" y="77405"/>
                  <a:pt x="2231326" y="172890"/>
                </a:cubicBezTo>
                <a:lnTo>
                  <a:pt x="2231326" y="1037135"/>
                </a:lnTo>
                <a:lnTo>
                  <a:pt x="2231326" y="1037135"/>
                </a:lnTo>
                <a:lnTo>
                  <a:pt x="0" y="1037135"/>
                </a:lnTo>
                <a:lnTo>
                  <a:pt x="0" y="1037135"/>
                </a:lnTo>
                <a:lnTo>
                  <a:pt x="0" y="172890"/>
                </a:lnTo>
                <a:cubicBezTo>
                  <a:pt x="0" y="77405"/>
                  <a:pt x="77405" y="0"/>
                  <a:pt x="172890" y="0"/>
                </a:cubicBezTo>
                <a:close/>
              </a:path>
            </a:pathLst>
          </a:custGeom>
          <a:gradFill>
            <a:gsLst>
              <a:gs pos="0">
                <a:srgbClr val="5E697B"/>
              </a:gs>
              <a:gs pos="50000">
                <a:srgbClr val="42536A"/>
              </a:gs>
              <a:gs pos="100000">
                <a:srgbClr val="38495F"/>
              </a:gs>
            </a:gsLst>
            <a:lin ang="5400000" scaled="0"/>
          </a:gradFill>
          <a:ln cap="flat" cmpd="sng" w="9525">
            <a:solidFill>
              <a:schemeClr val="dk2"/>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30475" lIns="81100" spcFirstLastPara="1" rIns="81100" wrap="square" tIns="81100">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PropTypes.symbol</a:t>
            </a:r>
            <a:endParaRPr sz="2400">
              <a:solidFill>
                <a:schemeClr val="lt1"/>
              </a:solidFill>
              <a:latin typeface="Arial"/>
              <a:ea typeface="Arial"/>
              <a:cs typeface="Arial"/>
              <a:sym typeface="Arial"/>
            </a:endParaRPr>
          </a:p>
        </p:txBody>
      </p:sp>
      <p:sp>
        <p:nvSpPr>
          <p:cNvPr id="351" name="Google Shape;351;p31"/>
          <p:cNvSpPr/>
          <p:nvPr/>
        </p:nvSpPr>
        <p:spPr>
          <a:xfrm>
            <a:off x="3676650" y="2331027"/>
            <a:ext cx="5267324" cy="1037135"/>
          </a:xfrm>
          <a:custGeom>
            <a:rect b="b" l="l" r="r" t="t"/>
            <a:pathLst>
              <a:path extrusionOk="0" h="1037135" w="6350698">
                <a:moveTo>
                  <a:pt x="0" y="0"/>
                </a:moveTo>
                <a:lnTo>
                  <a:pt x="6350698" y="0"/>
                </a:lnTo>
                <a:lnTo>
                  <a:pt x="6350698" y="1037135"/>
                </a:lnTo>
                <a:lnTo>
                  <a:pt x="0" y="1037135"/>
                </a:lnTo>
                <a:lnTo>
                  <a:pt x="0" y="0"/>
                </a:lnTo>
                <a:close/>
              </a:path>
            </a:pathLst>
          </a:custGeom>
          <a:noFill/>
          <a:ln>
            <a:noFill/>
          </a:ln>
        </p:spPr>
        <p:txBody>
          <a:bodyPr anchorCtr="0" anchor="b" bIns="30475" lIns="30475" spcFirstLastPara="1" rIns="30475" wrap="square" tIns="30475">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This means the prop should be an instance of a particular JavaScript class.</a:t>
            </a:r>
            <a:endParaRPr sz="2400">
              <a:solidFill>
                <a:schemeClr val="dk1"/>
              </a:solidFill>
              <a:latin typeface="Arial"/>
              <a:ea typeface="Arial"/>
              <a:cs typeface="Arial"/>
              <a:sym typeface="Arial"/>
            </a:endParaRPr>
          </a:p>
        </p:txBody>
      </p:sp>
      <p:sp>
        <p:nvSpPr>
          <p:cNvPr id="352" name="Google Shape;352;p31"/>
          <p:cNvSpPr/>
          <p:nvPr/>
        </p:nvSpPr>
        <p:spPr>
          <a:xfrm>
            <a:off x="361950" y="2555843"/>
            <a:ext cx="3181350" cy="812319"/>
          </a:xfrm>
          <a:custGeom>
            <a:rect b="b" l="l" r="r" t="t"/>
            <a:pathLst>
              <a:path extrusionOk="0" h="1037135" w="2231326">
                <a:moveTo>
                  <a:pt x="172890" y="0"/>
                </a:moveTo>
                <a:lnTo>
                  <a:pt x="2058436" y="0"/>
                </a:lnTo>
                <a:cubicBezTo>
                  <a:pt x="2153921" y="0"/>
                  <a:pt x="2231326" y="77405"/>
                  <a:pt x="2231326" y="172890"/>
                </a:cubicBezTo>
                <a:lnTo>
                  <a:pt x="2231326" y="1037135"/>
                </a:lnTo>
                <a:lnTo>
                  <a:pt x="2231326" y="1037135"/>
                </a:lnTo>
                <a:lnTo>
                  <a:pt x="0" y="1037135"/>
                </a:lnTo>
                <a:lnTo>
                  <a:pt x="0" y="1037135"/>
                </a:lnTo>
                <a:lnTo>
                  <a:pt x="0" y="172890"/>
                </a:lnTo>
                <a:cubicBezTo>
                  <a:pt x="0" y="77405"/>
                  <a:pt x="77405" y="0"/>
                  <a:pt x="172890" y="0"/>
                </a:cubicBezTo>
                <a:close/>
              </a:path>
            </a:pathLst>
          </a:custGeom>
          <a:gradFill>
            <a:gsLst>
              <a:gs pos="0">
                <a:srgbClr val="5E697B"/>
              </a:gs>
              <a:gs pos="50000">
                <a:srgbClr val="42536A"/>
              </a:gs>
              <a:gs pos="100000">
                <a:srgbClr val="38495F"/>
              </a:gs>
            </a:gsLst>
            <a:lin ang="5400000" scaled="0"/>
          </a:gradFill>
          <a:ln cap="flat" cmpd="sng" w="9525">
            <a:solidFill>
              <a:schemeClr val="dk2"/>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30475" lIns="81100" spcFirstLastPara="1" rIns="81100" wrap="square" tIns="81100">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PropTypes.instanceOf</a:t>
            </a:r>
            <a:endParaRPr sz="2400">
              <a:solidFill>
                <a:schemeClr val="lt1"/>
              </a:solidFill>
              <a:latin typeface="Arial"/>
              <a:ea typeface="Arial"/>
              <a:cs typeface="Arial"/>
              <a:sym typeface="Arial"/>
            </a:endParaRPr>
          </a:p>
        </p:txBody>
      </p:sp>
      <p:sp>
        <p:nvSpPr>
          <p:cNvPr id="353" name="Google Shape;353;p31"/>
          <p:cNvSpPr/>
          <p:nvPr/>
        </p:nvSpPr>
        <p:spPr>
          <a:xfrm>
            <a:off x="3676650" y="3420019"/>
            <a:ext cx="5267324" cy="1037135"/>
          </a:xfrm>
          <a:custGeom>
            <a:rect b="b" l="l" r="r" t="t"/>
            <a:pathLst>
              <a:path extrusionOk="0" h="1037135" w="6350698">
                <a:moveTo>
                  <a:pt x="0" y="0"/>
                </a:moveTo>
                <a:lnTo>
                  <a:pt x="6350698" y="0"/>
                </a:lnTo>
                <a:lnTo>
                  <a:pt x="6350698" y="1037135"/>
                </a:lnTo>
                <a:lnTo>
                  <a:pt x="0" y="1037135"/>
                </a:lnTo>
                <a:lnTo>
                  <a:pt x="0" y="0"/>
                </a:lnTo>
                <a:close/>
              </a:path>
            </a:pathLst>
          </a:custGeom>
          <a:noFill/>
          <a:ln>
            <a:noFill/>
          </a:ln>
        </p:spPr>
        <p:txBody>
          <a:bodyPr anchorCtr="0" anchor="b" bIns="30475" lIns="30475" spcFirstLastPara="1" rIns="30475" wrap="square" tIns="30475">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This means the prop should be provided.</a:t>
            </a:r>
            <a:endParaRPr sz="2400">
              <a:solidFill>
                <a:schemeClr val="dk1"/>
              </a:solidFill>
              <a:latin typeface="Arial"/>
              <a:ea typeface="Arial"/>
              <a:cs typeface="Arial"/>
              <a:sym typeface="Arial"/>
            </a:endParaRPr>
          </a:p>
        </p:txBody>
      </p:sp>
      <p:sp>
        <p:nvSpPr>
          <p:cNvPr id="354" name="Google Shape;354;p31"/>
          <p:cNvSpPr/>
          <p:nvPr/>
        </p:nvSpPr>
        <p:spPr>
          <a:xfrm>
            <a:off x="361950" y="3644835"/>
            <a:ext cx="3181350" cy="812319"/>
          </a:xfrm>
          <a:custGeom>
            <a:rect b="b" l="l" r="r" t="t"/>
            <a:pathLst>
              <a:path extrusionOk="0" h="1037135" w="2231326">
                <a:moveTo>
                  <a:pt x="172890" y="0"/>
                </a:moveTo>
                <a:lnTo>
                  <a:pt x="2058436" y="0"/>
                </a:lnTo>
                <a:cubicBezTo>
                  <a:pt x="2153921" y="0"/>
                  <a:pt x="2231326" y="77405"/>
                  <a:pt x="2231326" y="172890"/>
                </a:cubicBezTo>
                <a:lnTo>
                  <a:pt x="2231326" y="1037135"/>
                </a:lnTo>
                <a:lnTo>
                  <a:pt x="2231326" y="1037135"/>
                </a:lnTo>
                <a:lnTo>
                  <a:pt x="0" y="1037135"/>
                </a:lnTo>
                <a:lnTo>
                  <a:pt x="0" y="1037135"/>
                </a:lnTo>
                <a:lnTo>
                  <a:pt x="0" y="172890"/>
                </a:lnTo>
                <a:cubicBezTo>
                  <a:pt x="0" y="77405"/>
                  <a:pt x="77405" y="0"/>
                  <a:pt x="172890" y="0"/>
                </a:cubicBezTo>
                <a:close/>
              </a:path>
            </a:pathLst>
          </a:custGeom>
          <a:gradFill>
            <a:gsLst>
              <a:gs pos="0">
                <a:srgbClr val="5E697B"/>
              </a:gs>
              <a:gs pos="50000">
                <a:srgbClr val="42536A"/>
              </a:gs>
              <a:gs pos="100000">
                <a:srgbClr val="38495F"/>
              </a:gs>
            </a:gsLst>
            <a:lin ang="5400000" scaled="0"/>
          </a:gradFill>
          <a:ln cap="flat" cmpd="sng" w="9525">
            <a:solidFill>
              <a:schemeClr val="dk2"/>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30475" lIns="81100" spcFirstLastPara="1" rIns="81100" wrap="square" tIns="81100">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PropTypes.isRequired</a:t>
            </a:r>
            <a:endParaRPr sz="2400">
              <a:solidFill>
                <a:schemeClr val="lt1"/>
              </a:solidFill>
              <a:latin typeface="Arial"/>
              <a:ea typeface="Arial"/>
              <a:cs typeface="Arial"/>
              <a:sym typeface="Arial"/>
            </a:endParaRPr>
          </a:p>
        </p:txBody>
      </p:sp>
      <p:sp>
        <p:nvSpPr>
          <p:cNvPr id="355" name="Google Shape;355;p31"/>
          <p:cNvSpPr/>
          <p:nvPr/>
        </p:nvSpPr>
        <p:spPr>
          <a:xfrm>
            <a:off x="3676650" y="4509011"/>
            <a:ext cx="5267324" cy="1037135"/>
          </a:xfrm>
          <a:custGeom>
            <a:rect b="b" l="l" r="r" t="t"/>
            <a:pathLst>
              <a:path extrusionOk="0" h="1037135" w="6350698">
                <a:moveTo>
                  <a:pt x="0" y="0"/>
                </a:moveTo>
                <a:lnTo>
                  <a:pt x="6350698" y="0"/>
                </a:lnTo>
                <a:lnTo>
                  <a:pt x="6350698" y="1037135"/>
                </a:lnTo>
                <a:lnTo>
                  <a:pt x="0" y="1037135"/>
                </a:lnTo>
                <a:lnTo>
                  <a:pt x="0" y="0"/>
                </a:lnTo>
                <a:close/>
              </a:path>
            </a:pathLst>
          </a:custGeom>
          <a:noFill/>
          <a:ln>
            <a:noFill/>
          </a:ln>
        </p:spPr>
        <p:txBody>
          <a:bodyPr anchorCtr="0" anchor="b" bIns="30475" lIns="30475" spcFirstLastPara="1" rIns="30475" wrap="square" tIns="30475">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This means the props should be one of several types of specified values.</a:t>
            </a:r>
            <a:endParaRPr sz="2400">
              <a:solidFill>
                <a:schemeClr val="dk1"/>
              </a:solidFill>
              <a:latin typeface="Arial"/>
              <a:ea typeface="Arial"/>
              <a:cs typeface="Arial"/>
              <a:sym typeface="Arial"/>
            </a:endParaRPr>
          </a:p>
        </p:txBody>
      </p:sp>
      <p:sp>
        <p:nvSpPr>
          <p:cNvPr id="356" name="Google Shape;356;p31"/>
          <p:cNvSpPr/>
          <p:nvPr/>
        </p:nvSpPr>
        <p:spPr>
          <a:xfrm>
            <a:off x="361950" y="4733827"/>
            <a:ext cx="3181350" cy="812319"/>
          </a:xfrm>
          <a:custGeom>
            <a:rect b="b" l="l" r="r" t="t"/>
            <a:pathLst>
              <a:path extrusionOk="0" h="1037135" w="2231326">
                <a:moveTo>
                  <a:pt x="172890" y="0"/>
                </a:moveTo>
                <a:lnTo>
                  <a:pt x="2058436" y="0"/>
                </a:lnTo>
                <a:cubicBezTo>
                  <a:pt x="2153921" y="0"/>
                  <a:pt x="2231326" y="77405"/>
                  <a:pt x="2231326" y="172890"/>
                </a:cubicBezTo>
                <a:lnTo>
                  <a:pt x="2231326" y="1037135"/>
                </a:lnTo>
                <a:lnTo>
                  <a:pt x="2231326" y="1037135"/>
                </a:lnTo>
                <a:lnTo>
                  <a:pt x="0" y="1037135"/>
                </a:lnTo>
                <a:lnTo>
                  <a:pt x="0" y="1037135"/>
                </a:lnTo>
                <a:lnTo>
                  <a:pt x="0" y="172890"/>
                </a:lnTo>
                <a:cubicBezTo>
                  <a:pt x="0" y="77405"/>
                  <a:pt x="77405" y="0"/>
                  <a:pt x="172890" y="0"/>
                </a:cubicBezTo>
                <a:close/>
              </a:path>
            </a:pathLst>
          </a:custGeom>
          <a:gradFill>
            <a:gsLst>
              <a:gs pos="0">
                <a:srgbClr val="5E697B"/>
              </a:gs>
              <a:gs pos="50000">
                <a:srgbClr val="42536A"/>
              </a:gs>
              <a:gs pos="100000">
                <a:srgbClr val="38495F"/>
              </a:gs>
            </a:gsLst>
            <a:lin ang="5400000" scaled="0"/>
          </a:gradFill>
          <a:ln cap="flat" cmpd="sng" w="9525">
            <a:solidFill>
              <a:schemeClr val="dk2"/>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30475" lIns="81100" spcFirstLastPara="1" rIns="81100" wrap="square" tIns="81100">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PropTypes.oneOf()</a:t>
            </a:r>
            <a:endParaRPr sz="2400">
              <a:solidFill>
                <a:schemeClr val="lt1"/>
              </a:solidFill>
              <a:latin typeface="Arial"/>
              <a:ea typeface="Arial"/>
              <a:cs typeface="Arial"/>
              <a:sym typeface="Arial"/>
            </a:endParaRPr>
          </a:p>
        </p:txBody>
      </p:sp>
      <p:sp>
        <p:nvSpPr>
          <p:cNvPr id="357" name="Google Shape;357;p31"/>
          <p:cNvSpPr/>
          <p:nvPr/>
        </p:nvSpPr>
        <p:spPr>
          <a:xfrm>
            <a:off x="3676650" y="5598003"/>
            <a:ext cx="5267324" cy="1037135"/>
          </a:xfrm>
          <a:custGeom>
            <a:rect b="b" l="l" r="r" t="t"/>
            <a:pathLst>
              <a:path extrusionOk="0" h="1037135" w="6350698">
                <a:moveTo>
                  <a:pt x="0" y="0"/>
                </a:moveTo>
                <a:lnTo>
                  <a:pt x="6350698" y="0"/>
                </a:lnTo>
                <a:lnTo>
                  <a:pt x="6350698" y="1037135"/>
                </a:lnTo>
                <a:lnTo>
                  <a:pt x="0" y="1037135"/>
                </a:lnTo>
                <a:lnTo>
                  <a:pt x="0" y="0"/>
                </a:lnTo>
                <a:close/>
              </a:path>
            </a:pathLst>
          </a:custGeom>
          <a:noFill/>
          <a:ln>
            <a:noFill/>
          </a:ln>
        </p:spPr>
        <p:txBody>
          <a:bodyPr anchorCtr="0" anchor="b" bIns="30475" lIns="30475" spcFirstLastPara="1" rIns="30475" wrap="square" tIns="30475">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This means the props must be an element.</a:t>
            </a:r>
            <a:endParaRPr sz="2400">
              <a:solidFill>
                <a:schemeClr val="dk1"/>
              </a:solidFill>
              <a:latin typeface="Arial"/>
              <a:ea typeface="Arial"/>
              <a:cs typeface="Arial"/>
              <a:sym typeface="Arial"/>
            </a:endParaRPr>
          </a:p>
        </p:txBody>
      </p:sp>
      <p:sp>
        <p:nvSpPr>
          <p:cNvPr id="358" name="Google Shape;358;p31"/>
          <p:cNvSpPr/>
          <p:nvPr/>
        </p:nvSpPr>
        <p:spPr>
          <a:xfrm>
            <a:off x="361950" y="5822819"/>
            <a:ext cx="3181350" cy="812319"/>
          </a:xfrm>
          <a:custGeom>
            <a:rect b="b" l="l" r="r" t="t"/>
            <a:pathLst>
              <a:path extrusionOk="0" h="1037135" w="2231326">
                <a:moveTo>
                  <a:pt x="172890" y="0"/>
                </a:moveTo>
                <a:lnTo>
                  <a:pt x="2058436" y="0"/>
                </a:lnTo>
                <a:cubicBezTo>
                  <a:pt x="2153921" y="0"/>
                  <a:pt x="2231326" y="77405"/>
                  <a:pt x="2231326" y="172890"/>
                </a:cubicBezTo>
                <a:lnTo>
                  <a:pt x="2231326" y="1037135"/>
                </a:lnTo>
                <a:lnTo>
                  <a:pt x="2231326" y="1037135"/>
                </a:lnTo>
                <a:lnTo>
                  <a:pt x="0" y="1037135"/>
                </a:lnTo>
                <a:lnTo>
                  <a:pt x="0" y="1037135"/>
                </a:lnTo>
                <a:lnTo>
                  <a:pt x="0" y="172890"/>
                </a:lnTo>
                <a:cubicBezTo>
                  <a:pt x="0" y="77405"/>
                  <a:pt x="77405" y="0"/>
                  <a:pt x="172890" y="0"/>
                </a:cubicBezTo>
                <a:close/>
              </a:path>
            </a:pathLst>
          </a:custGeom>
          <a:gradFill>
            <a:gsLst>
              <a:gs pos="0">
                <a:srgbClr val="5E697B"/>
              </a:gs>
              <a:gs pos="50000">
                <a:srgbClr val="42536A"/>
              </a:gs>
              <a:gs pos="100000">
                <a:srgbClr val="38495F"/>
              </a:gs>
            </a:gsLst>
            <a:lin ang="5400000" scaled="0"/>
          </a:gradFill>
          <a:ln cap="flat" cmpd="sng" w="9525">
            <a:solidFill>
              <a:schemeClr val="dk2"/>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30475" lIns="81100" spcFirstLastPara="1" rIns="81100" wrap="square" tIns="81100">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PropTypes.element</a:t>
            </a:r>
            <a:endParaRPr sz="2400">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PropTypes is used in React?</a:t>
            </a:r>
            <a:endParaRPr/>
          </a:p>
        </p:txBody>
      </p:sp>
      <p:sp>
        <p:nvSpPr>
          <p:cNvPr id="364" name="Google Shape;364;p3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800"/>
              <a:buNone/>
            </a:pPr>
            <a:r>
              <a:rPr lang="en-US" sz="2800"/>
              <a:t>PropTypes are a mechanism to ensure that components use the correct data type and pass the right data, and that components use the right type of props, and that receiving components receive the right type of props.</a:t>
            </a:r>
            <a:endParaRPr sz="2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r>
              <a:rPr lang="en-US"/>
              <a:t>What Do You Need to Know About React Web Development</a:t>
            </a:r>
            <a:endParaRPr/>
          </a:p>
        </p:txBody>
      </p:sp>
      <p:sp>
        <p:nvSpPr>
          <p:cNvPr id="370" name="Google Shape;370;p3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sz="2800"/>
              <a:t>Netflix is a very good React website example; as well as Salesforce, Yahoo Mail, Flipboard, and many React examples. Some of these were early adopters while others joined in late. What’s common to all of them is that, at some point, they took a decision to switch from a previous tech stack. Then, we need to ask, what makes this JS library stand out?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r>
              <a:rPr lang="en-US"/>
              <a:t>What Do You Need to Know About React Web Development</a:t>
            </a:r>
            <a:endParaRPr/>
          </a:p>
        </p:txBody>
      </p:sp>
      <p:sp>
        <p:nvSpPr>
          <p:cNvPr id="376" name="Google Shape;376;p3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sz="2800"/>
              <a:t>It is one of the most popular open-source JavaScript libraries today that prides itself upon enabling developers to build interactive user interfaces. Thus, there are popular websites built with React in abundance. It was originally developed as an internal technology for use within Facebook but became open-source in 2013</a:t>
            </a:r>
            <a:endParaRPr sz="2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Popular React JS Websites List</a:t>
            </a:r>
            <a:endParaRPr/>
          </a:p>
        </p:txBody>
      </p:sp>
      <p:sp>
        <p:nvSpPr>
          <p:cNvPr id="382" name="Google Shape;382;p35"/>
          <p:cNvSpPr/>
          <p:nvPr/>
        </p:nvSpPr>
        <p:spPr>
          <a:xfrm>
            <a:off x="361950" y="1390650"/>
            <a:ext cx="8582025" cy="775950"/>
          </a:xfrm>
          <a:custGeom>
            <a:rect b="b" l="l" r="r" t="t"/>
            <a:pathLst>
              <a:path extrusionOk="0" h="1008000" w="8582025">
                <a:moveTo>
                  <a:pt x="0" y="0"/>
                </a:moveTo>
                <a:lnTo>
                  <a:pt x="8582025" y="0"/>
                </a:lnTo>
                <a:lnTo>
                  <a:pt x="8582025" y="1008000"/>
                </a:lnTo>
                <a:lnTo>
                  <a:pt x="0" y="1008000"/>
                </a:lnTo>
                <a:lnTo>
                  <a:pt x="0" y="0"/>
                </a:lnTo>
                <a:close/>
              </a:path>
            </a:pathLst>
          </a:custGeom>
          <a:gradFill>
            <a:gsLst>
              <a:gs pos="0">
                <a:srgbClr val="51689B"/>
              </a:gs>
              <a:gs pos="50000">
                <a:srgbClr val="285193"/>
              </a:gs>
              <a:gs pos="100000">
                <a:srgbClr val="1F4685"/>
              </a:gs>
            </a:gsLst>
            <a:lin ang="5400000" scaled="0"/>
          </a:gradFill>
          <a:ln cap="flat" cmpd="sng" w="9525">
            <a:solidFill>
              <a:srgbClr val="2E538F"/>
            </a:solidFill>
            <a:prstDash val="solid"/>
            <a:miter lim="800000"/>
            <a:headEnd len="sm" w="sm" type="none"/>
            <a:tailEnd len="sm" w="sm" type="none"/>
          </a:ln>
          <a:effectLst>
            <a:outerShdw blurRad="57150" rotWithShape="0" algn="ctr" dir="5400000" dist="19050">
              <a:srgbClr val="000000">
                <a:alpha val="62745"/>
              </a:srgbClr>
            </a:outerShdw>
          </a:effectLst>
        </p:spPr>
        <p:txBody>
          <a:bodyPr anchorCtr="0" anchor="ctr" bIns="142225" lIns="248900" spcFirstLastPara="1" rIns="248900" wrap="square" tIns="142225">
            <a:noAutofit/>
          </a:bodyPr>
          <a:lstStyle/>
          <a:p>
            <a:pPr indent="0" lvl="0" marL="0" marR="0" rtl="0" algn="ctr">
              <a:lnSpc>
                <a:spcPct val="90000"/>
              </a:lnSpc>
              <a:spcBef>
                <a:spcPts val="0"/>
              </a:spcBef>
              <a:spcAft>
                <a:spcPts val="0"/>
              </a:spcAft>
              <a:buClr>
                <a:schemeClr val="lt1"/>
              </a:buClr>
              <a:buSzPts val="3500"/>
              <a:buFont typeface="Arial"/>
              <a:buNone/>
            </a:pPr>
            <a:r>
              <a:rPr lang="en-US" sz="3500">
                <a:solidFill>
                  <a:schemeClr val="lt1"/>
                </a:solidFill>
                <a:latin typeface="Arial"/>
                <a:ea typeface="Arial"/>
                <a:cs typeface="Arial"/>
                <a:sym typeface="Arial"/>
              </a:rPr>
              <a:t>Facebook</a:t>
            </a:r>
            <a:endParaRPr sz="3500">
              <a:solidFill>
                <a:schemeClr val="lt1"/>
              </a:solidFill>
              <a:latin typeface="Arial"/>
              <a:ea typeface="Arial"/>
              <a:cs typeface="Arial"/>
              <a:sym typeface="Arial"/>
            </a:endParaRPr>
          </a:p>
        </p:txBody>
      </p:sp>
      <p:sp>
        <p:nvSpPr>
          <p:cNvPr id="383" name="Google Shape;383;p35"/>
          <p:cNvSpPr/>
          <p:nvPr/>
        </p:nvSpPr>
        <p:spPr>
          <a:xfrm>
            <a:off x="361950" y="2166600"/>
            <a:ext cx="8582025" cy="4323375"/>
          </a:xfrm>
          <a:custGeom>
            <a:rect b="b" l="l" r="r" t="t"/>
            <a:pathLst>
              <a:path extrusionOk="0" h="4323375" w="8582025">
                <a:moveTo>
                  <a:pt x="0" y="0"/>
                </a:moveTo>
                <a:lnTo>
                  <a:pt x="8582025" y="0"/>
                </a:lnTo>
                <a:lnTo>
                  <a:pt x="8582025" y="4323375"/>
                </a:lnTo>
                <a:lnTo>
                  <a:pt x="0" y="4323375"/>
                </a:lnTo>
                <a:lnTo>
                  <a:pt x="0" y="0"/>
                </a:lnTo>
                <a:close/>
              </a:path>
            </a:pathLst>
          </a:custGeom>
          <a:solidFill>
            <a:srgbClr val="D8E2F3"/>
          </a:solidFill>
          <a:ln cap="flat" cmpd="sng" w="9525">
            <a:solidFill>
              <a:srgbClr val="B7C1E1">
                <a:alpha val="89803"/>
              </a:srgbClr>
            </a:solidFill>
            <a:prstDash val="solid"/>
            <a:miter lim="800000"/>
            <a:headEnd len="sm" w="sm" type="none"/>
            <a:tailEnd len="sm" w="sm" type="none"/>
          </a:ln>
        </p:spPr>
        <p:txBody>
          <a:bodyPr anchorCtr="0" anchor="t" bIns="280025" lIns="186675" spcFirstLastPara="1" rIns="248900" wrap="square" tIns="186675">
            <a:noAutofit/>
          </a:bodyPr>
          <a:lstStyle/>
          <a:p>
            <a:pPr indent="0" lvl="1" marL="0" marR="0" rtl="0" algn="just">
              <a:lnSpc>
                <a:spcPct val="150000"/>
              </a:lnSpc>
              <a:spcBef>
                <a:spcPts val="0"/>
              </a:spcBef>
              <a:spcAft>
                <a:spcPts val="0"/>
              </a:spcAft>
              <a:buNone/>
            </a:pPr>
            <a:r>
              <a:rPr b="0" i="0" lang="en-US" sz="2800" u="none" cap="none" strike="noStrike">
                <a:solidFill>
                  <a:schemeClr val="dk1"/>
                </a:solidFill>
                <a:latin typeface="Arial"/>
                <a:ea typeface="Arial"/>
                <a:cs typeface="Arial"/>
                <a:sym typeface="Arial"/>
              </a:rPr>
              <a:t>React was created by a software engineer at Facebook. Since then, Facebook has maintained the framework even though it remains open-source. As such, it would be unusual if Facebook does not use it while others do. There is a lot of interactivity on the Facebook website.</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British Broadcasting Corporation</a:t>
            </a:r>
            <a:endParaRPr/>
          </a:p>
        </p:txBody>
      </p:sp>
      <p:sp>
        <p:nvSpPr>
          <p:cNvPr id="389" name="Google Shape;389;p3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800"/>
              <a:buNone/>
            </a:pPr>
            <a:r>
              <a:rPr lang="en-US" sz="2800"/>
              <a:t>This is another one of the top websites built with React. The BBC has migrated its website since 2015 and it still uses it till now, although it moved to a new React-based application.Single Page Application built by the BBC World Service as a rendering platform.</a:t>
            </a:r>
            <a:endParaRPr sz="2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Salesforce</a:t>
            </a:r>
            <a:endParaRPr/>
          </a:p>
        </p:txBody>
      </p:sp>
      <p:sp>
        <p:nvSpPr>
          <p:cNvPr id="395" name="Google Shape;395;p3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800"/>
              <a:buNone/>
            </a:pPr>
            <a:r>
              <a:rPr lang="en-US" sz="2800"/>
              <a:t>Salesforce is another one of the React site examples that were an early adopter. According to Salesforce’ blog, the experience as more of a library than a framework. Particularly, because it is presentational and declarative, it could be built into existing projects, conveniently.</a:t>
            </a:r>
            <a:endParaRPr sz="2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Asana</a:t>
            </a:r>
            <a:endParaRPr/>
          </a:p>
        </p:txBody>
      </p:sp>
      <p:sp>
        <p:nvSpPr>
          <p:cNvPr id="401" name="Google Shape;401;p3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50000"/>
              </a:lnSpc>
              <a:spcBef>
                <a:spcPts val="0"/>
              </a:spcBef>
              <a:spcAft>
                <a:spcPts val="0"/>
              </a:spcAft>
              <a:buSzPts val="2800"/>
              <a:buNone/>
            </a:pPr>
            <a:r>
              <a:rPr lang="en-US" sz="2800"/>
              <a:t>Yet another firmly established among top react websites is Asana. One of Asana’s primary motivations for migrating was to build a system that would be optimized for developers to be the most productive. They had a First Experience (FX) team whose goal was to deliver the maximum experience for first time users in the first few seconds. This FX team had to facilitate cohesion between Asana’s Luna framework and React.</a:t>
            </a:r>
            <a:endParaRPr sz="2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Instacart</a:t>
            </a:r>
            <a:endParaRPr/>
          </a:p>
        </p:txBody>
      </p:sp>
      <p:sp>
        <p:nvSpPr>
          <p:cNvPr id="407" name="Google Shape;407;p3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800"/>
              <a:buNone/>
            </a:pPr>
            <a:r>
              <a:rPr lang="en-US" sz="2800"/>
              <a:t>Instarcart joined the list of best React sites in 2016, when the grocery delivery and pick-up service moved the technology stack for its website, which had been built as a single-page application (SPA) using jQuery, Haml, Underscore, and Backbone. However, this app started having issues with performance and debugging as it grew in size.</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Components</a:t>
            </a:r>
            <a:endParaRPr/>
          </a:p>
        </p:txBody>
      </p:sp>
      <p:sp>
        <p:nvSpPr>
          <p:cNvPr id="122" name="Google Shape;122;p4"/>
          <p:cNvSpPr/>
          <p:nvPr/>
        </p:nvSpPr>
        <p:spPr>
          <a:xfrm>
            <a:off x="0" y="5219700"/>
            <a:ext cx="9144000" cy="16383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4"/>
          <p:cNvSpPr/>
          <p:nvPr/>
        </p:nvSpPr>
        <p:spPr>
          <a:xfrm>
            <a:off x="2000249" y="1788464"/>
            <a:ext cx="5143501" cy="3903517"/>
          </a:xfrm>
          <a:prstGeom prst="roundRect">
            <a:avLst>
              <a:gd fmla="val 6385" name="adj"/>
            </a:avLst>
          </a:prstGeom>
          <a:gradFill>
            <a:gsLst>
              <a:gs pos="0">
                <a:srgbClr val="F2F2F2"/>
              </a:gs>
              <a:gs pos="100000">
                <a:srgbClr val="F2F2F2"/>
              </a:gs>
            </a:gsLst>
            <a:path path="circle">
              <a:fillToRect b="50%" l="50%" r="50%" t="50%"/>
            </a:path>
            <a:tileRect/>
          </a:gradFill>
          <a:ln>
            <a:noFill/>
          </a:ln>
          <a:effectLst>
            <a:outerShdw blurRad="76200" kx="-1200000" rotWithShape="0" algn="bl" sy="23000">
              <a:srgbClr val="000000">
                <a:alpha val="20000"/>
              </a:srgbClr>
            </a:outerShdw>
          </a:effectLst>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n-US" sz="2800">
                <a:solidFill>
                  <a:schemeClr val="dk1"/>
                </a:solidFill>
                <a:latin typeface="Arial"/>
                <a:ea typeface="Arial"/>
                <a:cs typeface="Arial"/>
                <a:sym typeface="Arial"/>
              </a:rPr>
              <a:t>Components are independent and reusable bits of code. They serve the same purpose as JavaScript functions, but work in isolation and return HTML.</a:t>
            </a:r>
            <a:endParaRPr/>
          </a:p>
        </p:txBody>
      </p:sp>
      <p:sp>
        <p:nvSpPr>
          <p:cNvPr id="124" name="Google Shape;124;p4"/>
          <p:cNvSpPr/>
          <p:nvPr/>
        </p:nvSpPr>
        <p:spPr>
          <a:xfrm>
            <a:off x="3352799" y="5691981"/>
            <a:ext cx="2438400" cy="404019"/>
          </a:xfrm>
          <a:prstGeom prst="trapezoid">
            <a:avLst>
              <a:gd fmla="val 25000"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Dropbox (HelloSign)</a:t>
            </a:r>
            <a:endParaRPr/>
          </a:p>
        </p:txBody>
      </p:sp>
      <p:sp>
        <p:nvSpPr>
          <p:cNvPr id="413" name="Google Shape;413;p4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800"/>
              <a:buNone/>
            </a:pPr>
            <a:r>
              <a:rPr lang="en-US" sz="2800"/>
              <a:t>One of the best websites built with React is Dropbox. Last year, the Dropbox tech team documented how it migrated the HelloSign Editor from jQuery to React. Before then, it already used the library for the Signer. HelloSign is a company owned by Dropbox and it offers a way to electronically sign documents.</a:t>
            </a:r>
            <a:endParaRPr sz="2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Scribd</a:t>
            </a:r>
            <a:endParaRPr/>
          </a:p>
        </p:txBody>
      </p:sp>
      <p:sp>
        <p:nvSpPr>
          <p:cNvPr id="419" name="Google Shape;419;p4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US"/>
              <a:t>Another one of the top websites built with React is the book subscription service, Scribd, which uses it for the frontend of its website. Initially, implementing it was challenging, due issues with updates. Particularly, the use of JSX for code in React made it ‘joyfully easy to read and write.’ The Scribd team was also motivated by the fact that it enjoyed good support from the developer community. Thus, coding in JSX was less challenging than the alternatives.</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ABF1CF"/>
              </a:buClr>
              <a:buSzPts val="3600"/>
              <a:buFont typeface="Arial"/>
              <a:buNone/>
            </a:pPr>
            <a:r>
              <a:rPr lang="en-US"/>
              <a:t>Practical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React Components</a:t>
            </a:r>
            <a:endParaRPr/>
          </a:p>
        </p:txBody>
      </p:sp>
      <p:sp>
        <p:nvSpPr>
          <p:cNvPr id="130" name="Google Shape;130;p5"/>
          <p:cNvSpPr/>
          <p:nvPr/>
        </p:nvSpPr>
        <p:spPr>
          <a:xfrm>
            <a:off x="0" y="5219700"/>
            <a:ext cx="9144000" cy="16383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 name="Google Shape;131;p5"/>
          <p:cNvSpPr/>
          <p:nvPr/>
        </p:nvSpPr>
        <p:spPr>
          <a:xfrm>
            <a:off x="2000249" y="1788464"/>
            <a:ext cx="5143501" cy="3903517"/>
          </a:xfrm>
          <a:prstGeom prst="roundRect">
            <a:avLst>
              <a:gd fmla="val 6385" name="adj"/>
            </a:avLst>
          </a:prstGeom>
          <a:gradFill>
            <a:gsLst>
              <a:gs pos="0">
                <a:srgbClr val="F2F2F2"/>
              </a:gs>
              <a:gs pos="100000">
                <a:srgbClr val="F2F2F2"/>
              </a:gs>
            </a:gsLst>
            <a:path path="circle">
              <a:fillToRect b="50%" l="50%" r="50%" t="50%"/>
            </a:path>
            <a:tileRect/>
          </a:gradFill>
          <a:ln>
            <a:noFill/>
          </a:ln>
          <a:effectLst>
            <a:outerShdw blurRad="76200" kx="-1200000" rotWithShape="0" algn="bl" sy="23000">
              <a:srgbClr val="000000">
                <a:alpha val="20000"/>
              </a:srgbClr>
            </a:outerShdw>
          </a:effectLst>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n-US" sz="2800">
                <a:solidFill>
                  <a:schemeClr val="dk1"/>
                </a:solidFill>
                <a:latin typeface="Arial"/>
                <a:ea typeface="Arial"/>
                <a:cs typeface="Arial"/>
                <a:sym typeface="Arial"/>
              </a:rPr>
              <a:t>Components come in two types, Class components and Function components, in this tutorial we will concentrate on Function components.</a:t>
            </a:r>
            <a:endParaRPr/>
          </a:p>
        </p:txBody>
      </p:sp>
      <p:sp>
        <p:nvSpPr>
          <p:cNvPr id="132" name="Google Shape;132;p5"/>
          <p:cNvSpPr/>
          <p:nvPr/>
        </p:nvSpPr>
        <p:spPr>
          <a:xfrm>
            <a:off x="3352799" y="5691981"/>
            <a:ext cx="2438400" cy="404019"/>
          </a:xfrm>
          <a:prstGeom prst="trapezoid">
            <a:avLst>
              <a:gd fmla="val 25000"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Create Your First Component</a:t>
            </a:r>
            <a:endParaRPr/>
          </a:p>
        </p:txBody>
      </p:sp>
      <p:sp>
        <p:nvSpPr>
          <p:cNvPr id="138" name="Google Shape;138;p6"/>
          <p:cNvSpPr txBox="1"/>
          <p:nvPr>
            <p:ph idx="1" type="body"/>
          </p:nvPr>
        </p:nvSpPr>
        <p:spPr>
          <a:xfrm>
            <a:off x="1469034" y="5363869"/>
            <a:ext cx="7289045" cy="1323439"/>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600"/>
              <a:buNone/>
            </a:pPr>
            <a:r>
              <a:rPr lang="en-US">
                <a:solidFill>
                  <a:srgbClr val="7F7F7F"/>
                </a:solidFill>
              </a:rPr>
              <a:t>The component also requires a render() method, this method returns HTML.</a:t>
            </a:r>
            <a:endParaRPr>
              <a:solidFill>
                <a:srgbClr val="7F7F7F"/>
              </a:solidFill>
            </a:endParaRPr>
          </a:p>
        </p:txBody>
      </p:sp>
      <p:sp>
        <p:nvSpPr>
          <p:cNvPr id="139" name="Google Shape;139;p6"/>
          <p:cNvSpPr txBox="1"/>
          <p:nvPr/>
        </p:nvSpPr>
        <p:spPr>
          <a:xfrm>
            <a:off x="192137" y="1595205"/>
            <a:ext cx="1199213"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rgbClr val="C00000"/>
                </a:solidFill>
                <a:latin typeface="Arial"/>
                <a:ea typeface="Arial"/>
                <a:cs typeface="Arial"/>
                <a:sym typeface="Arial"/>
              </a:rPr>
              <a:t>01</a:t>
            </a:r>
            <a:endParaRPr/>
          </a:p>
        </p:txBody>
      </p:sp>
      <p:sp>
        <p:nvSpPr>
          <p:cNvPr id="140" name="Google Shape;140;p6"/>
          <p:cNvSpPr txBox="1"/>
          <p:nvPr/>
        </p:nvSpPr>
        <p:spPr>
          <a:xfrm>
            <a:off x="133269" y="3378711"/>
            <a:ext cx="1316949"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rgbClr val="7F7F7F"/>
                </a:solidFill>
                <a:latin typeface="Arial"/>
                <a:ea typeface="Arial"/>
                <a:cs typeface="Arial"/>
                <a:sym typeface="Arial"/>
              </a:rPr>
              <a:t>02</a:t>
            </a:r>
            <a:endParaRPr/>
          </a:p>
        </p:txBody>
      </p:sp>
      <p:sp>
        <p:nvSpPr>
          <p:cNvPr id="141" name="Google Shape;141;p6"/>
          <p:cNvSpPr txBox="1"/>
          <p:nvPr/>
        </p:nvSpPr>
        <p:spPr>
          <a:xfrm>
            <a:off x="133269" y="5363870"/>
            <a:ext cx="1316949"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rgbClr val="7F7F7F"/>
                </a:solidFill>
                <a:latin typeface="Arial"/>
                <a:ea typeface="Arial"/>
                <a:cs typeface="Arial"/>
                <a:sym typeface="Arial"/>
              </a:rPr>
              <a:t>03</a:t>
            </a:r>
            <a:endParaRPr/>
          </a:p>
        </p:txBody>
      </p:sp>
      <p:sp>
        <p:nvSpPr>
          <p:cNvPr id="142" name="Google Shape;142;p6"/>
          <p:cNvSpPr txBox="1"/>
          <p:nvPr/>
        </p:nvSpPr>
        <p:spPr>
          <a:xfrm>
            <a:off x="1469035" y="3038416"/>
            <a:ext cx="7289045" cy="2325454"/>
          </a:xfrm>
          <a:prstGeom prst="rect">
            <a:avLst/>
          </a:prstGeom>
          <a:noFill/>
          <a:ln>
            <a:noFill/>
          </a:ln>
        </p:spPr>
        <p:txBody>
          <a:bodyPr anchorCtr="0" anchor="t" bIns="45700" lIns="91425" spcFirstLastPara="1" rIns="91425" wrap="square" tIns="45700">
            <a:normAutofit/>
          </a:bodyPr>
          <a:lstStyle/>
          <a:p>
            <a:pPr indent="0" lvl="0" marL="0" marR="0" rtl="0" algn="just">
              <a:lnSpc>
                <a:spcPct val="150000"/>
              </a:lnSpc>
              <a:spcBef>
                <a:spcPts val="0"/>
              </a:spcBef>
              <a:spcAft>
                <a:spcPts val="0"/>
              </a:spcAft>
              <a:buClr>
                <a:srgbClr val="002060"/>
              </a:buClr>
              <a:buSzPts val="2400"/>
              <a:buFont typeface="Arial"/>
              <a:buNone/>
            </a:pPr>
            <a:r>
              <a:rPr lang="en-US" sz="2400">
                <a:solidFill>
                  <a:srgbClr val="7F7F7F"/>
                </a:solidFill>
                <a:latin typeface="Arial"/>
                <a:ea typeface="Arial"/>
                <a:cs typeface="Arial"/>
                <a:sym typeface="Arial"/>
              </a:rPr>
              <a:t>A class component must include the extends React. Component statement. This statement creates an inheritance to React.Component and gives your component access to React.Component's functions.</a:t>
            </a:r>
            <a:endParaRPr/>
          </a:p>
        </p:txBody>
      </p:sp>
      <p:sp>
        <p:nvSpPr>
          <p:cNvPr id="143" name="Google Shape;143;p6"/>
          <p:cNvSpPr txBox="1"/>
          <p:nvPr/>
        </p:nvSpPr>
        <p:spPr>
          <a:xfrm>
            <a:off x="1469035" y="1306176"/>
            <a:ext cx="7289045" cy="1735580"/>
          </a:xfrm>
          <a:prstGeom prst="rect">
            <a:avLst/>
          </a:prstGeom>
          <a:noFill/>
          <a:ln>
            <a:noFill/>
          </a:ln>
        </p:spPr>
        <p:txBody>
          <a:bodyPr anchorCtr="0" anchor="t" bIns="45700" lIns="91425" spcFirstLastPara="1" rIns="91425" wrap="square" tIns="45700">
            <a:normAutofit lnSpcReduction="10000"/>
          </a:bodyPr>
          <a:lstStyle/>
          <a:p>
            <a:pPr indent="0" lvl="0" marL="0" marR="0" rtl="0" algn="just">
              <a:lnSpc>
                <a:spcPct val="150000"/>
              </a:lnSpc>
              <a:spcBef>
                <a:spcPts val="0"/>
              </a:spcBef>
              <a:spcAft>
                <a:spcPts val="0"/>
              </a:spcAft>
              <a:buClr>
                <a:srgbClr val="002060"/>
              </a:buClr>
              <a:buSzPts val="2600"/>
              <a:buFont typeface="Arial"/>
              <a:buNone/>
            </a:pPr>
            <a:r>
              <a:rPr lang="en-US" sz="2600">
                <a:solidFill>
                  <a:schemeClr val="dk1"/>
                </a:solidFill>
                <a:latin typeface="Arial"/>
                <a:ea typeface="Arial"/>
                <a:cs typeface="Arial"/>
                <a:sym typeface="Arial"/>
              </a:rPr>
              <a:t>When creating a React component, the component's name MUST start with an upper-case letter.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Create Your First Component</a:t>
            </a:r>
            <a:endParaRPr/>
          </a:p>
        </p:txBody>
      </p:sp>
      <p:sp>
        <p:nvSpPr>
          <p:cNvPr id="149" name="Google Shape;149;p7"/>
          <p:cNvSpPr txBox="1"/>
          <p:nvPr>
            <p:ph idx="1" type="body"/>
          </p:nvPr>
        </p:nvSpPr>
        <p:spPr>
          <a:xfrm>
            <a:off x="1469034" y="5363869"/>
            <a:ext cx="7289045" cy="1323439"/>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600"/>
              <a:buNone/>
            </a:pPr>
            <a:r>
              <a:rPr lang="en-US">
                <a:solidFill>
                  <a:srgbClr val="7F7F7F"/>
                </a:solidFill>
              </a:rPr>
              <a:t>The component also requires a render() method, this method returns HTML.</a:t>
            </a:r>
            <a:endParaRPr>
              <a:solidFill>
                <a:srgbClr val="7F7F7F"/>
              </a:solidFill>
            </a:endParaRPr>
          </a:p>
        </p:txBody>
      </p:sp>
      <p:sp>
        <p:nvSpPr>
          <p:cNvPr id="150" name="Google Shape;150;p7"/>
          <p:cNvSpPr txBox="1"/>
          <p:nvPr/>
        </p:nvSpPr>
        <p:spPr>
          <a:xfrm>
            <a:off x="192137" y="1595205"/>
            <a:ext cx="1199213"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rgbClr val="7F7F7F"/>
                </a:solidFill>
                <a:latin typeface="Arial"/>
                <a:ea typeface="Arial"/>
                <a:cs typeface="Arial"/>
                <a:sym typeface="Arial"/>
              </a:rPr>
              <a:t>01</a:t>
            </a:r>
            <a:endParaRPr/>
          </a:p>
        </p:txBody>
      </p:sp>
      <p:sp>
        <p:nvSpPr>
          <p:cNvPr id="151" name="Google Shape;151;p7"/>
          <p:cNvSpPr txBox="1"/>
          <p:nvPr/>
        </p:nvSpPr>
        <p:spPr>
          <a:xfrm>
            <a:off x="133269" y="3378711"/>
            <a:ext cx="1316949"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rgbClr val="C00000"/>
                </a:solidFill>
                <a:latin typeface="Arial"/>
                <a:ea typeface="Arial"/>
                <a:cs typeface="Arial"/>
                <a:sym typeface="Arial"/>
              </a:rPr>
              <a:t>02</a:t>
            </a:r>
            <a:endParaRPr/>
          </a:p>
        </p:txBody>
      </p:sp>
      <p:sp>
        <p:nvSpPr>
          <p:cNvPr id="152" name="Google Shape;152;p7"/>
          <p:cNvSpPr txBox="1"/>
          <p:nvPr/>
        </p:nvSpPr>
        <p:spPr>
          <a:xfrm>
            <a:off x="133269" y="5363870"/>
            <a:ext cx="1316949"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rgbClr val="7F7F7F"/>
                </a:solidFill>
                <a:latin typeface="Arial"/>
                <a:ea typeface="Arial"/>
                <a:cs typeface="Arial"/>
                <a:sym typeface="Arial"/>
              </a:rPr>
              <a:t>03</a:t>
            </a:r>
            <a:endParaRPr/>
          </a:p>
        </p:txBody>
      </p:sp>
      <p:sp>
        <p:nvSpPr>
          <p:cNvPr id="153" name="Google Shape;153;p7"/>
          <p:cNvSpPr txBox="1"/>
          <p:nvPr/>
        </p:nvSpPr>
        <p:spPr>
          <a:xfrm>
            <a:off x="1469035" y="3038416"/>
            <a:ext cx="7289045" cy="2325454"/>
          </a:xfrm>
          <a:prstGeom prst="rect">
            <a:avLst/>
          </a:prstGeom>
          <a:noFill/>
          <a:ln>
            <a:noFill/>
          </a:ln>
        </p:spPr>
        <p:txBody>
          <a:bodyPr anchorCtr="0" anchor="t" bIns="45700" lIns="91425" spcFirstLastPara="1" rIns="91425" wrap="square" tIns="45700">
            <a:normAutofit/>
          </a:bodyPr>
          <a:lstStyle/>
          <a:p>
            <a:pPr indent="0" lvl="0" marL="0" marR="0" rtl="0" algn="just">
              <a:lnSpc>
                <a:spcPct val="150000"/>
              </a:lnSpc>
              <a:spcBef>
                <a:spcPts val="0"/>
              </a:spcBef>
              <a:spcAft>
                <a:spcPts val="0"/>
              </a:spcAft>
              <a:buClr>
                <a:srgbClr val="002060"/>
              </a:buClr>
              <a:buSzPts val="2400"/>
              <a:buFont typeface="Arial"/>
              <a:buNone/>
            </a:pPr>
            <a:r>
              <a:rPr lang="en-US" sz="2400">
                <a:solidFill>
                  <a:schemeClr val="dk1"/>
                </a:solidFill>
                <a:latin typeface="Arial"/>
                <a:ea typeface="Arial"/>
                <a:cs typeface="Arial"/>
                <a:sym typeface="Arial"/>
              </a:rPr>
              <a:t>A class component must include the extends </a:t>
            </a:r>
            <a:r>
              <a:rPr lang="en-US" sz="2400">
                <a:solidFill>
                  <a:srgbClr val="FF0000"/>
                </a:solidFill>
                <a:latin typeface="Arial"/>
                <a:ea typeface="Arial"/>
                <a:cs typeface="Arial"/>
                <a:sym typeface="Arial"/>
              </a:rPr>
              <a:t>React. Component statement</a:t>
            </a:r>
            <a:r>
              <a:rPr lang="en-US" sz="2400">
                <a:solidFill>
                  <a:schemeClr val="dk1"/>
                </a:solidFill>
                <a:latin typeface="Arial"/>
                <a:ea typeface="Arial"/>
                <a:cs typeface="Arial"/>
                <a:sym typeface="Arial"/>
              </a:rPr>
              <a:t>. This statement creates an inheritance to React.Component and gives your component access to React.Component's functions.</a:t>
            </a:r>
            <a:endParaRPr/>
          </a:p>
        </p:txBody>
      </p:sp>
      <p:sp>
        <p:nvSpPr>
          <p:cNvPr id="154" name="Google Shape;154;p7"/>
          <p:cNvSpPr txBox="1"/>
          <p:nvPr/>
        </p:nvSpPr>
        <p:spPr>
          <a:xfrm>
            <a:off x="1469035" y="1306176"/>
            <a:ext cx="7289045" cy="1735580"/>
          </a:xfrm>
          <a:prstGeom prst="rect">
            <a:avLst/>
          </a:prstGeom>
          <a:noFill/>
          <a:ln>
            <a:noFill/>
          </a:ln>
        </p:spPr>
        <p:txBody>
          <a:bodyPr anchorCtr="0" anchor="t" bIns="45700" lIns="91425" spcFirstLastPara="1" rIns="91425" wrap="square" tIns="45700">
            <a:normAutofit lnSpcReduction="10000"/>
          </a:bodyPr>
          <a:lstStyle/>
          <a:p>
            <a:pPr indent="0" lvl="0" marL="0" marR="0" rtl="0" algn="just">
              <a:lnSpc>
                <a:spcPct val="150000"/>
              </a:lnSpc>
              <a:spcBef>
                <a:spcPts val="0"/>
              </a:spcBef>
              <a:spcAft>
                <a:spcPts val="0"/>
              </a:spcAft>
              <a:buClr>
                <a:srgbClr val="002060"/>
              </a:buClr>
              <a:buSzPts val="2600"/>
              <a:buFont typeface="Arial"/>
              <a:buNone/>
            </a:pPr>
            <a:r>
              <a:rPr lang="en-US" sz="2600">
                <a:solidFill>
                  <a:srgbClr val="7F7F7F"/>
                </a:solidFill>
                <a:latin typeface="Arial"/>
                <a:ea typeface="Arial"/>
                <a:cs typeface="Arial"/>
                <a:sym typeface="Arial"/>
              </a:rPr>
              <a:t>When creating a React component, the component's name MUST start with an upper-case letter.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Create Your First Component</a:t>
            </a:r>
            <a:endParaRPr/>
          </a:p>
        </p:txBody>
      </p:sp>
      <p:sp>
        <p:nvSpPr>
          <p:cNvPr id="160" name="Google Shape;160;p8"/>
          <p:cNvSpPr txBox="1"/>
          <p:nvPr>
            <p:ph idx="1" type="body"/>
          </p:nvPr>
        </p:nvSpPr>
        <p:spPr>
          <a:xfrm>
            <a:off x="1469034" y="5363869"/>
            <a:ext cx="7289045" cy="1323439"/>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600"/>
              <a:buNone/>
            </a:pPr>
            <a:r>
              <a:rPr lang="en-US"/>
              <a:t>The component also requires a render() method, this method returns HTML.</a:t>
            </a:r>
            <a:endParaRPr/>
          </a:p>
        </p:txBody>
      </p:sp>
      <p:sp>
        <p:nvSpPr>
          <p:cNvPr id="161" name="Google Shape;161;p8"/>
          <p:cNvSpPr txBox="1"/>
          <p:nvPr/>
        </p:nvSpPr>
        <p:spPr>
          <a:xfrm>
            <a:off x="192137" y="1595205"/>
            <a:ext cx="1199213"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rgbClr val="7F7F7F"/>
                </a:solidFill>
                <a:latin typeface="Arial"/>
                <a:ea typeface="Arial"/>
                <a:cs typeface="Arial"/>
                <a:sym typeface="Arial"/>
              </a:rPr>
              <a:t>01</a:t>
            </a:r>
            <a:endParaRPr/>
          </a:p>
        </p:txBody>
      </p:sp>
      <p:sp>
        <p:nvSpPr>
          <p:cNvPr id="162" name="Google Shape;162;p8"/>
          <p:cNvSpPr txBox="1"/>
          <p:nvPr/>
        </p:nvSpPr>
        <p:spPr>
          <a:xfrm>
            <a:off x="133269" y="3378711"/>
            <a:ext cx="1316949"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rgbClr val="7F7F7F"/>
                </a:solidFill>
                <a:latin typeface="Arial"/>
                <a:ea typeface="Arial"/>
                <a:cs typeface="Arial"/>
                <a:sym typeface="Arial"/>
              </a:rPr>
              <a:t>02</a:t>
            </a:r>
            <a:endParaRPr/>
          </a:p>
        </p:txBody>
      </p:sp>
      <p:sp>
        <p:nvSpPr>
          <p:cNvPr id="163" name="Google Shape;163;p8"/>
          <p:cNvSpPr txBox="1"/>
          <p:nvPr/>
        </p:nvSpPr>
        <p:spPr>
          <a:xfrm>
            <a:off x="133269" y="5363870"/>
            <a:ext cx="1316949"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rgbClr val="C00000"/>
                </a:solidFill>
                <a:latin typeface="Arial"/>
                <a:ea typeface="Arial"/>
                <a:cs typeface="Arial"/>
                <a:sym typeface="Arial"/>
              </a:rPr>
              <a:t>03</a:t>
            </a:r>
            <a:endParaRPr/>
          </a:p>
        </p:txBody>
      </p:sp>
      <p:sp>
        <p:nvSpPr>
          <p:cNvPr id="164" name="Google Shape;164;p8"/>
          <p:cNvSpPr txBox="1"/>
          <p:nvPr/>
        </p:nvSpPr>
        <p:spPr>
          <a:xfrm>
            <a:off x="1469035" y="3038416"/>
            <a:ext cx="7289045" cy="2325454"/>
          </a:xfrm>
          <a:prstGeom prst="rect">
            <a:avLst/>
          </a:prstGeom>
          <a:noFill/>
          <a:ln>
            <a:noFill/>
          </a:ln>
        </p:spPr>
        <p:txBody>
          <a:bodyPr anchorCtr="0" anchor="t" bIns="45700" lIns="91425" spcFirstLastPara="1" rIns="91425" wrap="square" tIns="45700">
            <a:normAutofit/>
          </a:bodyPr>
          <a:lstStyle/>
          <a:p>
            <a:pPr indent="0" lvl="0" marL="0" marR="0" rtl="0" algn="just">
              <a:lnSpc>
                <a:spcPct val="150000"/>
              </a:lnSpc>
              <a:spcBef>
                <a:spcPts val="0"/>
              </a:spcBef>
              <a:spcAft>
                <a:spcPts val="0"/>
              </a:spcAft>
              <a:buClr>
                <a:srgbClr val="002060"/>
              </a:buClr>
              <a:buSzPts val="2400"/>
              <a:buFont typeface="Arial"/>
              <a:buNone/>
            </a:pPr>
            <a:r>
              <a:rPr lang="en-US" sz="2400">
                <a:solidFill>
                  <a:srgbClr val="7F7F7F"/>
                </a:solidFill>
                <a:latin typeface="Arial"/>
                <a:ea typeface="Arial"/>
                <a:cs typeface="Arial"/>
                <a:sym typeface="Arial"/>
              </a:rPr>
              <a:t>A class component must include the extends React. Component statement. This statement creates an inheritance to React.Component and gives your component access to React.Component's functions.</a:t>
            </a:r>
            <a:endParaRPr/>
          </a:p>
        </p:txBody>
      </p:sp>
      <p:sp>
        <p:nvSpPr>
          <p:cNvPr id="165" name="Google Shape;165;p8"/>
          <p:cNvSpPr txBox="1"/>
          <p:nvPr/>
        </p:nvSpPr>
        <p:spPr>
          <a:xfrm>
            <a:off x="1469035" y="1306176"/>
            <a:ext cx="7289045" cy="1735580"/>
          </a:xfrm>
          <a:prstGeom prst="rect">
            <a:avLst/>
          </a:prstGeom>
          <a:noFill/>
          <a:ln>
            <a:noFill/>
          </a:ln>
        </p:spPr>
        <p:txBody>
          <a:bodyPr anchorCtr="0" anchor="t" bIns="45700" lIns="91425" spcFirstLastPara="1" rIns="91425" wrap="square" tIns="45700">
            <a:normAutofit lnSpcReduction="10000"/>
          </a:bodyPr>
          <a:lstStyle/>
          <a:p>
            <a:pPr indent="0" lvl="0" marL="0" marR="0" rtl="0" algn="just">
              <a:lnSpc>
                <a:spcPct val="150000"/>
              </a:lnSpc>
              <a:spcBef>
                <a:spcPts val="0"/>
              </a:spcBef>
              <a:spcAft>
                <a:spcPts val="0"/>
              </a:spcAft>
              <a:buClr>
                <a:srgbClr val="002060"/>
              </a:buClr>
              <a:buSzPts val="2600"/>
              <a:buFont typeface="Arial"/>
              <a:buNone/>
            </a:pPr>
            <a:r>
              <a:rPr lang="en-US" sz="2600">
                <a:solidFill>
                  <a:srgbClr val="7F7F7F"/>
                </a:solidFill>
                <a:latin typeface="Arial"/>
                <a:ea typeface="Arial"/>
                <a:cs typeface="Arial"/>
                <a:sym typeface="Arial"/>
              </a:rPr>
              <a:t>When creating a React component, the component's name MUST start with an upper-case letter.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8D8"/>
        </a:solidFill>
      </p:bgPr>
    </p:bg>
    <p:spTree>
      <p:nvGrpSpPr>
        <p:cNvPr id="169" name="Shape 169"/>
        <p:cNvGrpSpPr/>
        <p:nvPr/>
      </p:nvGrpSpPr>
      <p:grpSpPr>
        <a:xfrm>
          <a:off x="0" y="0"/>
          <a:ext cx="0" cy="0"/>
          <a:chOff x="0" y="0"/>
          <a:chExt cx="0" cy="0"/>
        </a:xfrm>
      </p:grpSpPr>
      <p:sp>
        <p:nvSpPr>
          <p:cNvPr id="170" name="Google Shape;170;p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a:t>
            </a:r>
            <a:endParaRPr/>
          </a:p>
        </p:txBody>
      </p:sp>
      <p:sp>
        <p:nvSpPr>
          <p:cNvPr id="171" name="Google Shape;171;p9"/>
          <p:cNvSpPr txBox="1"/>
          <p:nvPr>
            <p:ph idx="1" type="body"/>
          </p:nvPr>
        </p:nvSpPr>
        <p:spPr>
          <a:xfrm>
            <a:off x="280988" y="1295401"/>
            <a:ext cx="8582025" cy="823686"/>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Create a Class component called Car</a:t>
            </a:r>
            <a:endParaRPr/>
          </a:p>
        </p:txBody>
      </p:sp>
      <p:sp>
        <p:nvSpPr>
          <p:cNvPr id="172" name="Google Shape;172;p9"/>
          <p:cNvSpPr/>
          <p:nvPr/>
        </p:nvSpPr>
        <p:spPr>
          <a:xfrm>
            <a:off x="972004" y="2119088"/>
            <a:ext cx="7199993" cy="4528456"/>
          </a:xfrm>
          <a:prstGeom prst="rect">
            <a:avLst/>
          </a:prstGeom>
          <a:solidFill>
            <a:schemeClr val="lt1"/>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3" name="Google Shape;173;p9"/>
          <p:cNvSpPr txBox="1"/>
          <p:nvPr/>
        </p:nvSpPr>
        <p:spPr>
          <a:xfrm>
            <a:off x="1563915" y="2504666"/>
            <a:ext cx="6016171" cy="388273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class </a:t>
            </a:r>
            <a:r>
              <a:rPr lang="en-US" sz="2800">
                <a:solidFill>
                  <a:srgbClr val="FF0000"/>
                </a:solidFill>
                <a:latin typeface="Arial"/>
                <a:ea typeface="Arial"/>
                <a:cs typeface="Arial"/>
                <a:sym typeface="Arial"/>
              </a:rPr>
              <a:t>Car</a:t>
            </a:r>
            <a:r>
              <a:rPr lang="en-US" sz="2800">
                <a:solidFill>
                  <a:schemeClr val="dk1"/>
                </a:solidFill>
                <a:latin typeface="Arial"/>
                <a:ea typeface="Arial"/>
                <a:cs typeface="Arial"/>
                <a:sym typeface="Arial"/>
              </a:rPr>
              <a:t> </a:t>
            </a:r>
            <a:r>
              <a:rPr lang="en-US" sz="2800">
                <a:solidFill>
                  <a:schemeClr val="accent6"/>
                </a:solidFill>
                <a:latin typeface="Arial"/>
                <a:ea typeface="Arial"/>
                <a:cs typeface="Arial"/>
                <a:sym typeface="Arial"/>
              </a:rPr>
              <a:t>extends React. Component</a:t>
            </a:r>
            <a:endParaRPr/>
          </a:p>
          <a:p>
            <a:pPr indent="0" lvl="0" marL="0" marR="0" rtl="0" algn="l">
              <a:lnSpc>
                <a:spcPct val="15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 {</a:t>
            </a:r>
            <a:endParaRPr/>
          </a:p>
          <a:p>
            <a:pPr indent="0" lvl="0" marL="0" marR="0" rtl="0" algn="l">
              <a:lnSpc>
                <a:spcPct val="15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  render() {</a:t>
            </a:r>
            <a:endParaRPr/>
          </a:p>
          <a:p>
            <a:pPr indent="0" lvl="0" marL="0" marR="0" rtl="0" algn="l">
              <a:lnSpc>
                <a:spcPct val="15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    return &lt;h2&gt;Hi, I am a Car!&lt;/h2&gt;;</a:t>
            </a:r>
            <a:endParaRPr/>
          </a:p>
          <a:p>
            <a:pPr indent="0" lvl="0" marL="0" marR="0" rtl="0" algn="l">
              <a:lnSpc>
                <a:spcPct val="15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  }</a:t>
            </a:r>
            <a:endParaRPr/>
          </a:p>
          <a:p>
            <a:pPr indent="0" lvl="0" marL="0" marR="0" rtl="0" algn="l">
              <a:lnSpc>
                <a:spcPct val="15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