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8"/>
  </p:notesMasterIdLst>
  <p:sldIdLst>
    <p:sldId id="256" r:id="rId2"/>
    <p:sldId id="263" r:id="rId3"/>
    <p:sldId id="416" r:id="rId4"/>
    <p:sldId id="441" r:id="rId5"/>
    <p:sldId id="442" r:id="rId6"/>
    <p:sldId id="443" r:id="rId7"/>
    <p:sldId id="434" r:id="rId8"/>
    <p:sldId id="457" r:id="rId9"/>
    <p:sldId id="455" r:id="rId10"/>
    <p:sldId id="456" r:id="rId11"/>
    <p:sldId id="444" r:id="rId12"/>
    <p:sldId id="445" r:id="rId13"/>
    <p:sldId id="446" r:id="rId14"/>
    <p:sldId id="458" r:id="rId15"/>
    <p:sldId id="448" r:id="rId16"/>
    <p:sldId id="450" r:id="rId17"/>
    <p:sldId id="459" r:id="rId18"/>
    <p:sldId id="460" r:id="rId19"/>
    <p:sldId id="461" r:id="rId20"/>
    <p:sldId id="451" r:id="rId21"/>
    <p:sldId id="462" r:id="rId22"/>
    <p:sldId id="463" r:id="rId23"/>
    <p:sldId id="464" r:id="rId24"/>
    <p:sldId id="453" r:id="rId25"/>
    <p:sldId id="432" r:id="rId26"/>
    <p:sldId id="26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060"/>
    <a:srgbClr val="9B9B9B"/>
    <a:srgbClr val="FAFAFC"/>
    <a:srgbClr val="2A3249"/>
    <a:srgbClr val="626262"/>
    <a:srgbClr val="717171"/>
    <a:srgbClr val="818181"/>
    <a:srgbClr val="828181"/>
    <a:srgbClr val="9F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170" y="3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C5534-BCD4-4BE2-A4C4-BF548B599696}" type="datetimeFigureOut">
              <a:rPr lang="en-GB" smtClean="0"/>
              <a:t>12/03/2022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C632F-1260-4011-9527-636C79E1581C}" type="slidenum">
              <a:rPr lang="en-GB" smtClean="0"/>
              <a:t>‹#›</a:t>
            </a:fld>
            <a:endParaRPr lang="en-GB"/>
          </a:p>
        </p:txBody>
      </p:sp>
    </p:spTree>
    <p:extLst>
      <p:ext uri="{BB962C8B-B14F-4D97-AF65-F5344CB8AC3E}">
        <p14:creationId xmlns:p14="http://schemas.microsoft.com/office/powerpoint/2010/main" val="271062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3/12/2022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B6BC-5DA1-457E-9A57-0A121B017F67}"/>
              </a:ext>
            </a:extLst>
          </p:cNvPr>
          <p:cNvSpPr>
            <a:spLocks noGrp="1"/>
          </p:cNvSpPr>
          <p:nvPr>
            <p:ph type="title"/>
          </p:nvPr>
        </p:nvSpPr>
        <p:spPr/>
        <p:txBody>
          <a:bodyPr/>
          <a:lstStyle/>
          <a:p>
            <a:r>
              <a:rPr lang="en-GB" dirty="0"/>
              <a:t>Example </a:t>
            </a:r>
          </a:p>
        </p:txBody>
      </p:sp>
      <p:sp>
        <p:nvSpPr>
          <p:cNvPr id="3" name="Content Placeholder 2">
            <a:extLst>
              <a:ext uri="{FF2B5EF4-FFF2-40B4-BE49-F238E27FC236}">
                <a16:creationId xmlns:a16="http://schemas.microsoft.com/office/drawing/2014/main" id="{E460CDD2-EDFD-4C7E-9E7A-A90B4AC2D41D}"/>
              </a:ext>
            </a:extLst>
          </p:cNvPr>
          <p:cNvSpPr>
            <a:spLocks noGrp="1"/>
          </p:cNvSpPr>
          <p:nvPr>
            <p:ph idx="1"/>
          </p:nvPr>
        </p:nvSpPr>
        <p:spPr/>
        <p:txBody>
          <a:bodyPr>
            <a:normAutofit fontScale="92500"/>
          </a:bodyPr>
          <a:lstStyle/>
          <a:p>
            <a:pPr marL="0" indent="0" algn="just">
              <a:buNone/>
            </a:pPr>
            <a:r>
              <a:rPr lang="en-US" dirty="0"/>
              <a:t>A simple example to better understand the state management is to </a:t>
            </a:r>
            <a:r>
              <a:rPr lang="en-US" dirty="0" err="1"/>
              <a:t>analyse</a:t>
            </a:r>
            <a:r>
              <a:rPr lang="en-US" dirty="0"/>
              <a:t> a real-time clock component. The clock component primary job is to show the date and time of a location at the given instance. As the current time will change every second, the clock component should maintain the current date and time in it’s state. As the state of the clock component changes every second, the clock’s render() method will be called every second and the render() method show the current time using it’s current state.</a:t>
            </a:r>
            <a:endParaRPr lang="en-GB" dirty="0"/>
          </a:p>
        </p:txBody>
      </p:sp>
    </p:spTree>
    <p:extLst>
      <p:ext uri="{BB962C8B-B14F-4D97-AF65-F5344CB8AC3E}">
        <p14:creationId xmlns:p14="http://schemas.microsoft.com/office/powerpoint/2010/main" val="15645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F2B003E-F111-4782-A647-0D70E20D1053}"/>
              </a:ext>
            </a:extLst>
          </p:cNvPr>
          <p:cNvSpPr>
            <a:spLocks noGrp="1"/>
          </p:cNvSpPr>
          <p:nvPr>
            <p:ph type="title"/>
          </p:nvPr>
        </p:nvSpPr>
        <p:spPr>
          <a:xfrm>
            <a:off x="629587" y="1450655"/>
            <a:ext cx="3080041" cy="3956690"/>
          </a:xfrm>
        </p:spPr>
        <p:txBody>
          <a:bodyPr anchor="ctr">
            <a:normAutofit/>
          </a:bodyPr>
          <a:lstStyle/>
          <a:p>
            <a:pPr algn="ctr"/>
            <a:r>
              <a:rPr lang="en-US" dirty="0">
                <a:solidFill>
                  <a:schemeClr val="bg1"/>
                </a:solidFill>
              </a:rPr>
              <a:t>What is </a:t>
            </a:r>
            <a:br>
              <a:rPr lang="en-US" dirty="0">
                <a:solidFill>
                  <a:schemeClr val="bg1"/>
                </a:solidFill>
              </a:rPr>
            </a:br>
            <a:r>
              <a:rPr lang="en-US" dirty="0">
                <a:solidFill>
                  <a:schemeClr val="bg1"/>
                </a:solidFill>
              </a:rPr>
              <a:t>React State Management?</a:t>
            </a:r>
            <a:endParaRPr lang="en-GB"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A3C3A0-D840-4A51-BDB8-934C5F32C2A8}"/>
              </a:ext>
            </a:extLst>
          </p:cNvPr>
          <p:cNvSpPr>
            <a:spLocks noGrp="1"/>
          </p:cNvSpPr>
          <p:nvPr>
            <p:ph idx="1"/>
          </p:nvPr>
        </p:nvSpPr>
        <p:spPr>
          <a:xfrm>
            <a:off x="3846286" y="-4"/>
            <a:ext cx="5094514" cy="6858001"/>
          </a:xfrm>
        </p:spPr>
        <p:txBody>
          <a:bodyPr anchor="ctr">
            <a:normAutofit/>
          </a:bodyPr>
          <a:lstStyle/>
          <a:p>
            <a:pPr algn="just">
              <a:lnSpc>
                <a:spcPct val="140000"/>
              </a:lnSpc>
              <a:buClr>
                <a:schemeClr val="accent4">
                  <a:lumMod val="75000"/>
                </a:schemeClr>
              </a:buClr>
            </a:pPr>
            <a:r>
              <a:rPr lang="en-US" sz="2300" dirty="0">
                <a:solidFill>
                  <a:schemeClr val="bg1"/>
                </a:solidFill>
              </a:rPr>
              <a:t>React components have a built-in state object. The state is encapsulated data where you store assets that are persistent between component renderings.</a:t>
            </a:r>
          </a:p>
          <a:p>
            <a:pPr algn="just">
              <a:lnSpc>
                <a:spcPct val="140000"/>
              </a:lnSpc>
              <a:buClr>
                <a:schemeClr val="accent4">
                  <a:lumMod val="75000"/>
                </a:schemeClr>
              </a:buClr>
            </a:pPr>
            <a:r>
              <a:rPr lang="en-US" sz="2300" dirty="0">
                <a:solidFill>
                  <a:schemeClr val="bg1"/>
                </a:solidFill>
              </a:rPr>
              <a:t>The state is just a fancy term for a JavaScript data structure. If a user changes state by interacting with your application, the UI may look completely different afterwards, because it's represented by this new state rather than the old state.</a:t>
            </a:r>
            <a:endParaRPr lang="en-GB" sz="2300" dirty="0">
              <a:solidFill>
                <a:schemeClr val="bg1"/>
              </a:solidFill>
            </a:endParaRPr>
          </a:p>
        </p:txBody>
      </p:sp>
    </p:spTree>
    <p:extLst>
      <p:ext uri="{BB962C8B-B14F-4D97-AF65-F5344CB8AC3E}">
        <p14:creationId xmlns:p14="http://schemas.microsoft.com/office/powerpoint/2010/main" val="417702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4BF393-3F0D-4BD4-AEAC-01FD1CA04B9E}"/>
              </a:ext>
            </a:extLst>
          </p:cNvPr>
          <p:cNvPicPr>
            <a:picLocks noChangeAspect="1"/>
          </p:cNvPicPr>
          <p:nvPr/>
        </p:nvPicPr>
        <p:blipFill rotWithShape="1">
          <a:blip r:embed="rId2"/>
          <a:srcRect l="23144" t="5064" r="18483" b="5962"/>
          <a:stretch/>
        </p:blipFill>
        <p:spPr>
          <a:xfrm>
            <a:off x="119921" y="1274164"/>
            <a:ext cx="3402767" cy="5186596"/>
          </a:xfrm>
          <a:prstGeom prst="rect">
            <a:avLst/>
          </a:prstGeom>
        </p:spPr>
      </p:pic>
      <p:sp>
        <p:nvSpPr>
          <p:cNvPr id="2" name="Title 1">
            <a:extLst>
              <a:ext uri="{FF2B5EF4-FFF2-40B4-BE49-F238E27FC236}">
                <a16:creationId xmlns:a16="http://schemas.microsoft.com/office/drawing/2014/main" id="{EF2B003E-F111-4782-A647-0D70E20D1053}"/>
              </a:ext>
            </a:extLst>
          </p:cNvPr>
          <p:cNvSpPr>
            <a:spLocks noGrp="1"/>
          </p:cNvSpPr>
          <p:nvPr>
            <p:ph type="title"/>
          </p:nvPr>
        </p:nvSpPr>
        <p:spPr/>
        <p:txBody>
          <a:bodyPr>
            <a:normAutofit fontScale="90000"/>
          </a:bodyPr>
          <a:lstStyle/>
          <a:p>
            <a:r>
              <a:rPr lang="en-US" dirty="0"/>
              <a:t>Why do you need React state management?</a:t>
            </a:r>
            <a:endParaRPr lang="en-GB" dirty="0"/>
          </a:p>
        </p:txBody>
      </p:sp>
      <p:sp>
        <p:nvSpPr>
          <p:cNvPr id="3" name="Content Placeholder 2">
            <a:extLst>
              <a:ext uri="{FF2B5EF4-FFF2-40B4-BE49-F238E27FC236}">
                <a16:creationId xmlns:a16="http://schemas.microsoft.com/office/drawing/2014/main" id="{E4A3C3A0-D840-4A51-BDB8-934C5F32C2A8}"/>
              </a:ext>
            </a:extLst>
          </p:cNvPr>
          <p:cNvSpPr>
            <a:spLocks noGrp="1"/>
          </p:cNvSpPr>
          <p:nvPr>
            <p:ph idx="1"/>
          </p:nvPr>
        </p:nvSpPr>
        <p:spPr>
          <a:xfrm>
            <a:off x="3522688" y="1454046"/>
            <a:ext cx="5351490" cy="4721902"/>
          </a:xfrm>
        </p:spPr>
        <p:txBody>
          <a:bodyPr>
            <a:normAutofit fontScale="92500" lnSpcReduction="20000"/>
          </a:bodyPr>
          <a:lstStyle/>
          <a:p>
            <a:pPr marL="0" indent="0" algn="just">
              <a:buNone/>
            </a:pPr>
            <a:r>
              <a:rPr lang="en-US" sz="2800" dirty="0"/>
              <a:t>React applications are built using components and they manage their state internally and it works well for applications with few components, but when the application grows bigger, the complexity of managing states shared across components becomes difficult.</a:t>
            </a:r>
          </a:p>
        </p:txBody>
      </p:sp>
    </p:spTree>
    <p:extLst>
      <p:ext uri="{BB962C8B-B14F-4D97-AF65-F5344CB8AC3E}">
        <p14:creationId xmlns:p14="http://schemas.microsoft.com/office/powerpoint/2010/main" val="97797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003E-F111-4782-A647-0D70E20D1053}"/>
              </a:ext>
            </a:extLst>
          </p:cNvPr>
          <p:cNvSpPr>
            <a:spLocks noGrp="1"/>
          </p:cNvSpPr>
          <p:nvPr>
            <p:ph type="title"/>
          </p:nvPr>
        </p:nvSpPr>
        <p:spPr/>
        <p:txBody>
          <a:bodyPr/>
          <a:lstStyle/>
          <a:p>
            <a:r>
              <a:rPr lang="en-GB" dirty="0"/>
              <a:t> Example</a:t>
            </a:r>
          </a:p>
        </p:txBody>
      </p:sp>
      <p:sp>
        <p:nvSpPr>
          <p:cNvPr id="3" name="Content Placeholder 2">
            <a:extLst>
              <a:ext uri="{FF2B5EF4-FFF2-40B4-BE49-F238E27FC236}">
                <a16:creationId xmlns:a16="http://schemas.microsoft.com/office/drawing/2014/main" id="{E4A3C3A0-D840-4A51-BDB8-934C5F32C2A8}"/>
              </a:ext>
            </a:extLst>
          </p:cNvPr>
          <p:cNvSpPr>
            <a:spLocks noGrp="1"/>
          </p:cNvSpPr>
          <p:nvPr>
            <p:ph idx="1"/>
          </p:nvPr>
        </p:nvSpPr>
        <p:spPr/>
        <p:txBody>
          <a:bodyPr>
            <a:normAutofit fontScale="92500" lnSpcReduction="10000"/>
          </a:bodyPr>
          <a:lstStyle/>
          <a:p>
            <a:pPr algn="just"/>
            <a:r>
              <a:rPr lang="en-US" dirty="0"/>
              <a:t>Here is a simple example of an e-commerce application, in which the status of multiple components will change when purchasing a product.</a:t>
            </a:r>
          </a:p>
          <a:p>
            <a:pPr lvl="1" algn="just">
              <a:lnSpc>
                <a:spcPct val="150000"/>
              </a:lnSpc>
            </a:pPr>
            <a:r>
              <a:rPr lang="en-US" dirty="0"/>
              <a:t>Add that product to the shopping list</a:t>
            </a:r>
          </a:p>
          <a:p>
            <a:pPr lvl="1" algn="just">
              <a:lnSpc>
                <a:spcPct val="150000"/>
              </a:lnSpc>
            </a:pPr>
            <a:r>
              <a:rPr lang="en-US" dirty="0"/>
              <a:t>Add product to customer history</a:t>
            </a:r>
          </a:p>
          <a:p>
            <a:pPr lvl="1" algn="just">
              <a:lnSpc>
                <a:spcPct val="150000"/>
              </a:lnSpc>
            </a:pPr>
            <a:r>
              <a:rPr lang="en-US" dirty="0"/>
              <a:t>trigger count of purchased products</a:t>
            </a:r>
          </a:p>
          <a:p>
            <a:pPr lvl="1" algn="just">
              <a:lnSpc>
                <a:spcPct val="150000"/>
              </a:lnSpc>
            </a:pPr>
            <a:r>
              <a:rPr lang="en-US" dirty="0"/>
              <a:t>If developers do not have scalability in mind, then it is really hard to find out what is happening when something goes wrong. This is why you need state management in your application.</a:t>
            </a:r>
            <a:endParaRPr lang="en-GB" dirty="0"/>
          </a:p>
        </p:txBody>
      </p:sp>
    </p:spTree>
    <p:extLst>
      <p:ext uri="{BB962C8B-B14F-4D97-AF65-F5344CB8AC3E}">
        <p14:creationId xmlns:p14="http://schemas.microsoft.com/office/powerpoint/2010/main" val="318679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145AB-D1F3-4710-AEA6-1880527C3F3A}"/>
              </a:ext>
            </a:extLst>
          </p:cNvPr>
          <p:cNvSpPr>
            <a:spLocks noGrp="1"/>
          </p:cNvSpPr>
          <p:nvPr>
            <p:ph idx="4294967295"/>
          </p:nvPr>
        </p:nvSpPr>
        <p:spPr>
          <a:xfrm>
            <a:off x="2418587" y="348522"/>
            <a:ext cx="6457400" cy="6160957"/>
          </a:xfrm>
          <a:solidFill>
            <a:schemeClr val="bg1"/>
          </a:solidFill>
          <a:ln>
            <a:noFill/>
          </a:ln>
          <a:effectLst/>
        </p:spPr>
        <p:txBody>
          <a:bodyPr anchor="ctr">
            <a:normAutofit/>
          </a:bodyPr>
          <a:lstStyle/>
          <a:p>
            <a:pPr marL="0" indent="0" algn="just">
              <a:lnSpc>
                <a:spcPct val="150000"/>
              </a:lnSpc>
              <a:buNone/>
            </a:pPr>
            <a:r>
              <a:rPr lang="en-US" dirty="0"/>
              <a:t>Redux was created to resolve this particular issue. it provides a central store that holds all states of your application. Each component can access the stored state without sending it from one component to another. </a:t>
            </a:r>
          </a:p>
        </p:txBody>
      </p:sp>
      <p:sp>
        <p:nvSpPr>
          <p:cNvPr id="4" name="Rectangle 3">
            <a:extLst>
              <a:ext uri="{FF2B5EF4-FFF2-40B4-BE49-F238E27FC236}">
                <a16:creationId xmlns:a16="http://schemas.microsoft.com/office/drawing/2014/main" id="{6B8BE764-26BC-4880-88E0-964EE281F89C}"/>
              </a:ext>
            </a:extLst>
          </p:cNvPr>
          <p:cNvSpPr/>
          <p:nvPr/>
        </p:nvSpPr>
        <p:spPr>
          <a:xfrm>
            <a:off x="0" y="0"/>
            <a:ext cx="124547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F6F052D6-6B62-46F3-912C-E7666F19D7E0}"/>
              </a:ext>
            </a:extLst>
          </p:cNvPr>
          <p:cNvSpPr/>
          <p:nvPr/>
        </p:nvSpPr>
        <p:spPr>
          <a:xfrm>
            <a:off x="124314" y="2335431"/>
            <a:ext cx="2187138" cy="2187138"/>
          </a:xfrm>
          <a:prstGeom prst="ellipse">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83EBC83-377C-4C2A-BD5D-ABB9376FF747}"/>
              </a:ext>
            </a:extLst>
          </p:cNvPr>
          <p:cNvSpPr txBox="1"/>
          <p:nvPr/>
        </p:nvSpPr>
        <p:spPr>
          <a:xfrm>
            <a:off x="370939" y="3105835"/>
            <a:ext cx="1693889" cy="646331"/>
          </a:xfrm>
          <a:prstGeom prst="rect">
            <a:avLst/>
          </a:prstGeom>
          <a:noFill/>
        </p:spPr>
        <p:txBody>
          <a:bodyPr wrap="square">
            <a:spAutoFit/>
          </a:bodyPr>
          <a:lstStyle/>
          <a:p>
            <a:pPr algn="ctr"/>
            <a:r>
              <a:rPr lang="en-GB" sz="3600" dirty="0">
                <a:solidFill>
                  <a:schemeClr val="bg1"/>
                </a:solidFill>
                <a:effectLst>
                  <a:outerShdw blurRad="38100" dist="38100" dir="2700000" algn="tl">
                    <a:srgbClr val="000000">
                      <a:alpha val="43137"/>
                    </a:srgbClr>
                  </a:outerShdw>
                </a:effectLst>
                <a:latin typeface="+mj-lt"/>
              </a:rPr>
              <a:t>Redux</a:t>
            </a:r>
            <a:endParaRPr lang="en-IN" sz="3600"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23321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ACA2-BA73-40B5-B2F0-7BD789AD9F10}"/>
              </a:ext>
            </a:extLst>
          </p:cNvPr>
          <p:cNvSpPr>
            <a:spLocks noGrp="1"/>
          </p:cNvSpPr>
          <p:nvPr>
            <p:ph type="title"/>
          </p:nvPr>
        </p:nvSpPr>
        <p:spPr/>
        <p:txBody>
          <a:bodyPr/>
          <a:lstStyle/>
          <a:p>
            <a:r>
              <a:rPr lang="en-US" dirty="0"/>
              <a:t>simple view of how Redux works</a:t>
            </a:r>
            <a:endParaRPr lang="en-GB" dirty="0"/>
          </a:p>
        </p:txBody>
      </p:sp>
      <p:pic>
        <p:nvPicPr>
          <p:cNvPr id="5" name="Picture 4">
            <a:extLst>
              <a:ext uri="{FF2B5EF4-FFF2-40B4-BE49-F238E27FC236}">
                <a16:creationId xmlns:a16="http://schemas.microsoft.com/office/drawing/2014/main" id="{44F22B2E-9F00-46DE-8190-70273D9B446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80987" y="1405133"/>
            <a:ext cx="8582025" cy="4928212"/>
          </a:xfrm>
          <a:prstGeom prst="rect">
            <a:avLst/>
          </a:prstGeom>
        </p:spPr>
      </p:pic>
    </p:spTree>
    <p:extLst>
      <p:ext uri="{BB962C8B-B14F-4D97-AF65-F5344CB8AC3E}">
        <p14:creationId xmlns:p14="http://schemas.microsoft.com/office/powerpoint/2010/main" val="3713623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CD42-5283-465F-8CC5-2B6D33D5A021}"/>
              </a:ext>
            </a:extLst>
          </p:cNvPr>
          <p:cNvSpPr>
            <a:spLocks noGrp="1"/>
          </p:cNvSpPr>
          <p:nvPr>
            <p:ph type="title"/>
          </p:nvPr>
        </p:nvSpPr>
        <p:spPr/>
        <p:txBody>
          <a:bodyPr/>
          <a:lstStyle/>
          <a:p>
            <a:r>
              <a:rPr lang="en-GB" dirty="0"/>
              <a:t>Three building parts</a:t>
            </a:r>
          </a:p>
        </p:txBody>
      </p:sp>
      <p:sp>
        <p:nvSpPr>
          <p:cNvPr id="3" name="Content Placeholder 2">
            <a:extLst>
              <a:ext uri="{FF2B5EF4-FFF2-40B4-BE49-F238E27FC236}">
                <a16:creationId xmlns:a16="http://schemas.microsoft.com/office/drawing/2014/main" id="{AFAF7655-A0AC-4F8C-B908-D68107BD65F3}"/>
              </a:ext>
            </a:extLst>
          </p:cNvPr>
          <p:cNvSpPr>
            <a:spLocks noGrp="1"/>
          </p:cNvSpPr>
          <p:nvPr>
            <p:ph idx="1"/>
          </p:nvPr>
        </p:nvSpPr>
        <p:spPr>
          <a:xfrm>
            <a:off x="361950" y="1145501"/>
            <a:ext cx="8582025" cy="683301"/>
          </a:xfrm>
        </p:spPr>
        <p:txBody>
          <a:bodyPr>
            <a:normAutofit/>
          </a:bodyPr>
          <a:lstStyle/>
          <a:p>
            <a:pPr marL="0" indent="0" algn="ctr">
              <a:buNone/>
            </a:pPr>
            <a:r>
              <a:rPr lang="en-US" sz="2800" dirty="0"/>
              <a:t>There are three building parts: </a:t>
            </a:r>
          </a:p>
        </p:txBody>
      </p:sp>
      <p:sp>
        <p:nvSpPr>
          <p:cNvPr id="5" name="TextBox 4">
            <a:extLst>
              <a:ext uri="{FF2B5EF4-FFF2-40B4-BE49-F238E27FC236}">
                <a16:creationId xmlns:a16="http://schemas.microsoft.com/office/drawing/2014/main" id="{F9F33066-0C13-45FB-9C98-19830B797F78}"/>
              </a:ext>
            </a:extLst>
          </p:cNvPr>
          <p:cNvSpPr txBox="1"/>
          <p:nvPr/>
        </p:nvSpPr>
        <p:spPr>
          <a:xfrm>
            <a:off x="361950" y="3965351"/>
            <a:ext cx="8582025" cy="259006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solidFill>
                  <a:schemeClr val="tx1">
                    <a:lumMod val="50000"/>
                    <a:lumOff val="50000"/>
                  </a:schemeClr>
                </a:solidFill>
              </a:rPr>
              <a:t>Actions are payloads of information that send data from your application to your store. </a:t>
            </a:r>
          </a:p>
          <a:p>
            <a:pPr marL="457200" indent="-457200" algn="just">
              <a:lnSpc>
                <a:spcPct val="150000"/>
              </a:lnSpc>
              <a:buFont typeface="Arial" panose="020B0604020202020204" pitchFamily="34" charset="0"/>
              <a:buChar char="•"/>
            </a:pPr>
            <a:r>
              <a:rPr lang="en-US" sz="2800" dirty="0">
                <a:solidFill>
                  <a:schemeClr val="tx1">
                    <a:lumMod val="50000"/>
                    <a:lumOff val="50000"/>
                  </a:schemeClr>
                </a:solidFill>
              </a:rPr>
              <a:t>Actions are sent using </a:t>
            </a:r>
            <a:r>
              <a:rPr lang="en-US" sz="2800" dirty="0" err="1">
                <a:solidFill>
                  <a:schemeClr val="tx1">
                    <a:lumMod val="50000"/>
                    <a:lumOff val="50000"/>
                  </a:schemeClr>
                </a:solidFill>
              </a:rPr>
              <a:t>store.dispatch</a:t>
            </a:r>
            <a:r>
              <a:rPr lang="en-US" sz="2800" dirty="0">
                <a:solidFill>
                  <a:schemeClr val="tx1">
                    <a:lumMod val="50000"/>
                    <a:lumOff val="50000"/>
                  </a:schemeClr>
                </a:solidFill>
              </a:rPr>
              <a:t>(). </a:t>
            </a:r>
          </a:p>
          <a:p>
            <a:pPr marL="457200" indent="-457200" algn="just">
              <a:lnSpc>
                <a:spcPct val="150000"/>
              </a:lnSpc>
              <a:buFont typeface="Arial" panose="020B0604020202020204" pitchFamily="34" charset="0"/>
              <a:buChar char="•"/>
            </a:pPr>
            <a:r>
              <a:rPr lang="en-US" sz="2800" dirty="0">
                <a:solidFill>
                  <a:schemeClr val="tx1">
                    <a:lumMod val="50000"/>
                    <a:lumOff val="50000"/>
                  </a:schemeClr>
                </a:solidFill>
              </a:rPr>
              <a:t>Actions are created via an action creator.</a:t>
            </a:r>
            <a:endParaRPr lang="en-GB" sz="2800" dirty="0">
              <a:solidFill>
                <a:schemeClr val="tx1">
                  <a:lumMod val="50000"/>
                  <a:lumOff val="50000"/>
                </a:schemeClr>
              </a:solidFill>
            </a:endParaRPr>
          </a:p>
        </p:txBody>
      </p:sp>
      <p:sp>
        <p:nvSpPr>
          <p:cNvPr id="10" name="Freeform: Shape 9">
            <a:extLst>
              <a:ext uri="{FF2B5EF4-FFF2-40B4-BE49-F238E27FC236}">
                <a16:creationId xmlns:a16="http://schemas.microsoft.com/office/drawing/2014/main" id="{45629164-9DA1-424D-9541-6089FF54BF36}"/>
              </a:ext>
            </a:extLst>
          </p:cNvPr>
          <p:cNvSpPr/>
          <p:nvPr/>
        </p:nvSpPr>
        <p:spPr>
          <a:xfrm>
            <a:off x="940632"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actions, </a:t>
            </a:r>
            <a:endParaRPr lang="en-IN" sz="2800" kern="1200" dirty="0"/>
          </a:p>
        </p:txBody>
      </p:sp>
      <p:sp>
        <p:nvSpPr>
          <p:cNvPr id="11" name="Freeform: Shape 10">
            <a:extLst>
              <a:ext uri="{FF2B5EF4-FFF2-40B4-BE49-F238E27FC236}">
                <a16:creationId xmlns:a16="http://schemas.microsoft.com/office/drawing/2014/main" id="{48AD1A2A-F3FB-430D-A1B3-FC6FD8077769}"/>
              </a:ext>
            </a:extLst>
          </p:cNvPr>
          <p:cNvSpPr/>
          <p:nvPr/>
        </p:nvSpPr>
        <p:spPr>
          <a:xfrm>
            <a:off x="3437197"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store, </a:t>
            </a:r>
            <a:endParaRPr lang="en-IN" sz="2800" kern="1200" dirty="0"/>
          </a:p>
        </p:txBody>
      </p:sp>
      <p:sp>
        <p:nvSpPr>
          <p:cNvPr id="12" name="Freeform: Shape 11">
            <a:extLst>
              <a:ext uri="{FF2B5EF4-FFF2-40B4-BE49-F238E27FC236}">
                <a16:creationId xmlns:a16="http://schemas.microsoft.com/office/drawing/2014/main" id="{4147046F-CAA9-46A9-81FE-1EB35F1314AB}"/>
              </a:ext>
            </a:extLst>
          </p:cNvPr>
          <p:cNvSpPr/>
          <p:nvPr/>
        </p:nvSpPr>
        <p:spPr>
          <a:xfrm>
            <a:off x="5933763"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reducers</a:t>
            </a:r>
            <a:endParaRPr lang="en-IN" sz="2800" kern="1200" dirty="0"/>
          </a:p>
        </p:txBody>
      </p:sp>
    </p:spTree>
    <p:extLst>
      <p:ext uri="{BB962C8B-B14F-4D97-AF65-F5344CB8AC3E}">
        <p14:creationId xmlns:p14="http://schemas.microsoft.com/office/powerpoint/2010/main" val="465928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CD42-5283-465F-8CC5-2B6D33D5A021}"/>
              </a:ext>
            </a:extLst>
          </p:cNvPr>
          <p:cNvSpPr>
            <a:spLocks noGrp="1"/>
          </p:cNvSpPr>
          <p:nvPr>
            <p:ph type="title"/>
          </p:nvPr>
        </p:nvSpPr>
        <p:spPr/>
        <p:txBody>
          <a:bodyPr/>
          <a:lstStyle/>
          <a:p>
            <a:r>
              <a:rPr lang="en-GB" dirty="0"/>
              <a:t>Three building parts</a:t>
            </a:r>
          </a:p>
        </p:txBody>
      </p:sp>
      <p:sp>
        <p:nvSpPr>
          <p:cNvPr id="3" name="Content Placeholder 2">
            <a:extLst>
              <a:ext uri="{FF2B5EF4-FFF2-40B4-BE49-F238E27FC236}">
                <a16:creationId xmlns:a16="http://schemas.microsoft.com/office/drawing/2014/main" id="{AFAF7655-A0AC-4F8C-B908-D68107BD65F3}"/>
              </a:ext>
            </a:extLst>
          </p:cNvPr>
          <p:cNvSpPr>
            <a:spLocks noGrp="1"/>
          </p:cNvSpPr>
          <p:nvPr>
            <p:ph idx="1"/>
          </p:nvPr>
        </p:nvSpPr>
        <p:spPr>
          <a:xfrm>
            <a:off x="361950" y="1145501"/>
            <a:ext cx="8582025" cy="683301"/>
          </a:xfrm>
        </p:spPr>
        <p:txBody>
          <a:bodyPr>
            <a:normAutofit/>
          </a:bodyPr>
          <a:lstStyle/>
          <a:p>
            <a:pPr marL="0" indent="0" algn="ctr">
              <a:buNone/>
            </a:pPr>
            <a:r>
              <a:rPr lang="en-US" sz="2800" dirty="0"/>
              <a:t>There are three building parts: </a:t>
            </a:r>
          </a:p>
        </p:txBody>
      </p:sp>
      <p:sp>
        <p:nvSpPr>
          <p:cNvPr id="5" name="TextBox 4">
            <a:extLst>
              <a:ext uri="{FF2B5EF4-FFF2-40B4-BE49-F238E27FC236}">
                <a16:creationId xmlns:a16="http://schemas.microsoft.com/office/drawing/2014/main" id="{F9F33066-0C13-45FB-9C98-19830B797F78}"/>
              </a:ext>
            </a:extLst>
          </p:cNvPr>
          <p:cNvSpPr txBox="1"/>
          <p:nvPr/>
        </p:nvSpPr>
        <p:spPr>
          <a:xfrm>
            <a:off x="361950" y="3965351"/>
            <a:ext cx="8582025" cy="259006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t>Actions are payloads of information that send data from your application to your store. </a:t>
            </a:r>
          </a:p>
          <a:p>
            <a:pPr marL="457200" indent="-457200" algn="just">
              <a:lnSpc>
                <a:spcPct val="150000"/>
              </a:lnSpc>
              <a:buFont typeface="Arial" panose="020B0604020202020204" pitchFamily="34" charset="0"/>
              <a:buChar char="•"/>
            </a:pPr>
            <a:r>
              <a:rPr lang="en-US" sz="2800" dirty="0">
                <a:solidFill>
                  <a:schemeClr val="tx1">
                    <a:lumMod val="50000"/>
                    <a:lumOff val="50000"/>
                  </a:schemeClr>
                </a:solidFill>
              </a:rPr>
              <a:t>Actions are sent using </a:t>
            </a:r>
            <a:r>
              <a:rPr lang="en-US" sz="2800" dirty="0" err="1">
                <a:solidFill>
                  <a:schemeClr val="tx1">
                    <a:lumMod val="50000"/>
                    <a:lumOff val="50000"/>
                  </a:schemeClr>
                </a:solidFill>
              </a:rPr>
              <a:t>store.dispatch</a:t>
            </a:r>
            <a:r>
              <a:rPr lang="en-US" sz="2800" dirty="0">
                <a:solidFill>
                  <a:schemeClr val="tx1">
                    <a:lumMod val="50000"/>
                    <a:lumOff val="50000"/>
                  </a:schemeClr>
                </a:solidFill>
              </a:rPr>
              <a:t>(). </a:t>
            </a:r>
          </a:p>
          <a:p>
            <a:pPr marL="457200" indent="-457200" algn="just">
              <a:lnSpc>
                <a:spcPct val="150000"/>
              </a:lnSpc>
              <a:buFont typeface="Arial" panose="020B0604020202020204" pitchFamily="34" charset="0"/>
              <a:buChar char="•"/>
            </a:pPr>
            <a:r>
              <a:rPr lang="en-US" sz="2800" dirty="0">
                <a:solidFill>
                  <a:schemeClr val="tx1">
                    <a:lumMod val="50000"/>
                    <a:lumOff val="50000"/>
                  </a:schemeClr>
                </a:solidFill>
              </a:rPr>
              <a:t>Actions are created via an action creator.</a:t>
            </a:r>
            <a:endParaRPr lang="en-GB" sz="2800" dirty="0">
              <a:solidFill>
                <a:schemeClr val="tx1">
                  <a:lumMod val="50000"/>
                  <a:lumOff val="50000"/>
                </a:schemeClr>
              </a:solidFill>
            </a:endParaRPr>
          </a:p>
        </p:txBody>
      </p:sp>
      <p:sp>
        <p:nvSpPr>
          <p:cNvPr id="10" name="Freeform: Shape 9">
            <a:extLst>
              <a:ext uri="{FF2B5EF4-FFF2-40B4-BE49-F238E27FC236}">
                <a16:creationId xmlns:a16="http://schemas.microsoft.com/office/drawing/2014/main" id="{45629164-9DA1-424D-9541-6089FF54BF36}"/>
              </a:ext>
            </a:extLst>
          </p:cNvPr>
          <p:cNvSpPr/>
          <p:nvPr/>
        </p:nvSpPr>
        <p:spPr>
          <a:xfrm>
            <a:off x="940632"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actions, </a:t>
            </a:r>
            <a:endParaRPr lang="en-IN" sz="2800" kern="1200" dirty="0"/>
          </a:p>
        </p:txBody>
      </p:sp>
      <p:sp>
        <p:nvSpPr>
          <p:cNvPr id="11" name="Freeform: Shape 10">
            <a:extLst>
              <a:ext uri="{FF2B5EF4-FFF2-40B4-BE49-F238E27FC236}">
                <a16:creationId xmlns:a16="http://schemas.microsoft.com/office/drawing/2014/main" id="{48AD1A2A-F3FB-430D-A1B3-FC6FD8077769}"/>
              </a:ext>
            </a:extLst>
          </p:cNvPr>
          <p:cNvSpPr/>
          <p:nvPr/>
        </p:nvSpPr>
        <p:spPr>
          <a:xfrm>
            <a:off x="3437197"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store, </a:t>
            </a:r>
            <a:endParaRPr lang="en-IN" sz="2800" kern="1200" dirty="0"/>
          </a:p>
        </p:txBody>
      </p:sp>
      <p:sp>
        <p:nvSpPr>
          <p:cNvPr id="12" name="Freeform: Shape 11">
            <a:extLst>
              <a:ext uri="{FF2B5EF4-FFF2-40B4-BE49-F238E27FC236}">
                <a16:creationId xmlns:a16="http://schemas.microsoft.com/office/drawing/2014/main" id="{4147046F-CAA9-46A9-81FE-1EB35F1314AB}"/>
              </a:ext>
            </a:extLst>
          </p:cNvPr>
          <p:cNvSpPr/>
          <p:nvPr/>
        </p:nvSpPr>
        <p:spPr>
          <a:xfrm>
            <a:off x="5933763"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reducers</a:t>
            </a:r>
            <a:endParaRPr lang="en-IN" sz="2800" kern="1200" dirty="0"/>
          </a:p>
        </p:txBody>
      </p:sp>
    </p:spTree>
    <p:extLst>
      <p:ext uri="{BB962C8B-B14F-4D97-AF65-F5344CB8AC3E}">
        <p14:creationId xmlns:p14="http://schemas.microsoft.com/office/powerpoint/2010/main" val="342914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CD42-5283-465F-8CC5-2B6D33D5A021}"/>
              </a:ext>
            </a:extLst>
          </p:cNvPr>
          <p:cNvSpPr>
            <a:spLocks noGrp="1"/>
          </p:cNvSpPr>
          <p:nvPr>
            <p:ph type="title"/>
          </p:nvPr>
        </p:nvSpPr>
        <p:spPr/>
        <p:txBody>
          <a:bodyPr/>
          <a:lstStyle/>
          <a:p>
            <a:r>
              <a:rPr lang="en-GB" dirty="0"/>
              <a:t>Three building parts</a:t>
            </a:r>
          </a:p>
        </p:txBody>
      </p:sp>
      <p:sp>
        <p:nvSpPr>
          <p:cNvPr id="3" name="Content Placeholder 2">
            <a:extLst>
              <a:ext uri="{FF2B5EF4-FFF2-40B4-BE49-F238E27FC236}">
                <a16:creationId xmlns:a16="http://schemas.microsoft.com/office/drawing/2014/main" id="{AFAF7655-A0AC-4F8C-B908-D68107BD65F3}"/>
              </a:ext>
            </a:extLst>
          </p:cNvPr>
          <p:cNvSpPr>
            <a:spLocks noGrp="1"/>
          </p:cNvSpPr>
          <p:nvPr>
            <p:ph idx="1"/>
          </p:nvPr>
        </p:nvSpPr>
        <p:spPr>
          <a:xfrm>
            <a:off x="361950" y="1145501"/>
            <a:ext cx="8582025" cy="683301"/>
          </a:xfrm>
        </p:spPr>
        <p:txBody>
          <a:bodyPr>
            <a:normAutofit/>
          </a:bodyPr>
          <a:lstStyle/>
          <a:p>
            <a:pPr marL="0" indent="0" algn="ctr">
              <a:buNone/>
            </a:pPr>
            <a:r>
              <a:rPr lang="en-US" sz="2800" dirty="0"/>
              <a:t>There are three building parts: </a:t>
            </a:r>
          </a:p>
        </p:txBody>
      </p:sp>
      <p:sp>
        <p:nvSpPr>
          <p:cNvPr id="5" name="TextBox 4">
            <a:extLst>
              <a:ext uri="{FF2B5EF4-FFF2-40B4-BE49-F238E27FC236}">
                <a16:creationId xmlns:a16="http://schemas.microsoft.com/office/drawing/2014/main" id="{F9F33066-0C13-45FB-9C98-19830B797F78}"/>
              </a:ext>
            </a:extLst>
          </p:cNvPr>
          <p:cNvSpPr txBox="1"/>
          <p:nvPr/>
        </p:nvSpPr>
        <p:spPr>
          <a:xfrm>
            <a:off x="361950" y="3965351"/>
            <a:ext cx="8582025" cy="259006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t>Actions are payloads of information that send data from your application to your store. </a:t>
            </a:r>
          </a:p>
          <a:p>
            <a:pPr marL="457200" indent="-457200" algn="just">
              <a:lnSpc>
                <a:spcPct val="150000"/>
              </a:lnSpc>
              <a:buFont typeface="Arial" panose="020B0604020202020204" pitchFamily="34" charset="0"/>
              <a:buChar char="•"/>
            </a:pPr>
            <a:r>
              <a:rPr lang="en-US" sz="2800" dirty="0"/>
              <a:t>Actions are sent using </a:t>
            </a:r>
            <a:r>
              <a:rPr lang="en-US" sz="2800" dirty="0" err="1"/>
              <a:t>store.dispatch</a:t>
            </a:r>
            <a:r>
              <a:rPr lang="en-US" sz="2800" dirty="0"/>
              <a:t>(). </a:t>
            </a:r>
          </a:p>
          <a:p>
            <a:pPr marL="457200" indent="-457200" algn="just">
              <a:lnSpc>
                <a:spcPct val="150000"/>
              </a:lnSpc>
              <a:buFont typeface="Arial" panose="020B0604020202020204" pitchFamily="34" charset="0"/>
              <a:buChar char="•"/>
            </a:pPr>
            <a:r>
              <a:rPr lang="en-US" sz="2800" dirty="0">
                <a:solidFill>
                  <a:schemeClr val="tx1">
                    <a:lumMod val="50000"/>
                    <a:lumOff val="50000"/>
                  </a:schemeClr>
                </a:solidFill>
              </a:rPr>
              <a:t>Actions are created via an action creator.</a:t>
            </a:r>
            <a:endParaRPr lang="en-GB" sz="2800" dirty="0">
              <a:solidFill>
                <a:schemeClr val="tx1">
                  <a:lumMod val="50000"/>
                  <a:lumOff val="50000"/>
                </a:schemeClr>
              </a:solidFill>
            </a:endParaRPr>
          </a:p>
        </p:txBody>
      </p:sp>
      <p:sp>
        <p:nvSpPr>
          <p:cNvPr id="10" name="Freeform: Shape 9">
            <a:extLst>
              <a:ext uri="{FF2B5EF4-FFF2-40B4-BE49-F238E27FC236}">
                <a16:creationId xmlns:a16="http://schemas.microsoft.com/office/drawing/2014/main" id="{45629164-9DA1-424D-9541-6089FF54BF36}"/>
              </a:ext>
            </a:extLst>
          </p:cNvPr>
          <p:cNvSpPr/>
          <p:nvPr/>
        </p:nvSpPr>
        <p:spPr>
          <a:xfrm>
            <a:off x="940632"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actions, </a:t>
            </a:r>
            <a:endParaRPr lang="en-IN" sz="2800" kern="1200" dirty="0"/>
          </a:p>
        </p:txBody>
      </p:sp>
      <p:sp>
        <p:nvSpPr>
          <p:cNvPr id="11" name="Freeform: Shape 10">
            <a:extLst>
              <a:ext uri="{FF2B5EF4-FFF2-40B4-BE49-F238E27FC236}">
                <a16:creationId xmlns:a16="http://schemas.microsoft.com/office/drawing/2014/main" id="{48AD1A2A-F3FB-430D-A1B3-FC6FD8077769}"/>
              </a:ext>
            </a:extLst>
          </p:cNvPr>
          <p:cNvSpPr/>
          <p:nvPr/>
        </p:nvSpPr>
        <p:spPr>
          <a:xfrm>
            <a:off x="3437197"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store, </a:t>
            </a:r>
            <a:endParaRPr lang="en-IN" sz="2800" kern="1200" dirty="0"/>
          </a:p>
        </p:txBody>
      </p:sp>
      <p:sp>
        <p:nvSpPr>
          <p:cNvPr id="12" name="Freeform: Shape 11">
            <a:extLst>
              <a:ext uri="{FF2B5EF4-FFF2-40B4-BE49-F238E27FC236}">
                <a16:creationId xmlns:a16="http://schemas.microsoft.com/office/drawing/2014/main" id="{4147046F-CAA9-46A9-81FE-1EB35F1314AB}"/>
              </a:ext>
            </a:extLst>
          </p:cNvPr>
          <p:cNvSpPr/>
          <p:nvPr/>
        </p:nvSpPr>
        <p:spPr>
          <a:xfrm>
            <a:off x="5933763"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reducers</a:t>
            </a:r>
            <a:endParaRPr lang="en-IN" sz="2800" kern="1200" dirty="0"/>
          </a:p>
        </p:txBody>
      </p:sp>
    </p:spTree>
    <p:extLst>
      <p:ext uri="{BB962C8B-B14F-4D97-AF65-F5344CB8AC3E}">
        <p14:creationId xmlns:p14="http://schemas.microsoft.com/office/powerpoint/2010/main" val="3805974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CD42-5283-465F-8CC5-2B6D33D5A021}"/>
              </a:ext>
            </a:extLst>
          </p:cNvPr>
          <p:cNvSpPr>
            <a:spLocks noGrp="1"/>
          </p:cNvSpPr>
          <p:nvPr>
            <p:ph type="title"/>
          </p:nvPr>
        </p:nvSpPr>
        <p:spPr/>
        <p:txBody>
          <a:bodyPr/>
          <a:lstStyle/>
          <a:p>
            <a:r>
              <a:rPr lang="en-GB" dirty="0"/>
              <a:t>Three building parts</a:t>
            </a:r>
          </a:p>
        </p:txBody>
      </p:sp>
      <p:sp>
        <p:nvSpPr>
          <p:cNvPr id="3" name="Content Placeholder 2">
            <a:extLst>
              <a:ext uri="{FF2B5EF4-FFF2-40B4-BE49-F238E27FC236}">
                <a16:creationId xmlns:a16="http://schemas.microsoft.com/office/drawing/2014/main" id="{AFAF7655-A0AC-4F8C-B908-D68107BD65F3}"/>
              </a:ext>
            </a:extLst>
          </p:cNvPr>
          <p:cNvSpPr>
            <a:spLocks noGrp="1"/>
          </p:cNvSpPr>
          <p:nvPr>
            <p:ph idx="1"/>
          </p:nvPr>
        </p:nvSpPr>
        <p:spPr>
          <a:xfrm>
            <a:off x="361950" y="1145501"/>
            <a:ext cx="8582025" cy="683301"/>
          </a:xfrm>
        </p:spPr>
        <p:txBody>
          <a:bodyPr>
            <a:normAutofit/>
          </a:bodyPr>
          <a:lstStyle/>
          <a:p>
            <a:pPr marL="0" indent="0" algn="ctr">
              <a:buNone/>
            </a:pPr>
            <a:r>
              <a:rPr lang="en-US" sz="2800" dirty="0"/>
              <a:t>There are three building parts: </a:t>
            </a:r>
          </a:p>
        </p:txBody>
      </p:sp>
      <p:sp>
        <p:nvSpPr>
          <p:cNvPr id="5" name="TextBox 4">
            <a:extLst>
              <a:ext uri="{FF2B5EF4-FFF2-40B4-BE49-F238E27FC236}">
                <a16:creationId xmlns:a16="http://schemas.microsoft.com/office/drawing/2014/main" id="{F9F33066-0C13-45FB-9C98-19830B797F78}"/>
              </a:ext>
            </a:extLst>
          </p:cNvPr>
          <p:cNvSpPr txBox="1"/>
          <p:nvPr/>
        </p:nvSpPr>
        <p:spPr>
          <a:xfrm>
            <a:off x="361950" y="3965351"/>
            <a:ext cx="8582025" cy="259006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t>Actions are payloads of information that send data from your application to your store. </a:t>
            </a:r>
          </a:p>
          <a:p>
            <a:pPr marL="457200" indent="-457200" algn="just">
              <a:lnSpc>
                <a:spcPct val="150000"/>
              </a:lnSpc>
              <a:buFont typeface="Arial" panose="020B0604020202020204" pitchFamily="34" charset="0"/>
              <a:buChar char="•"/>
            </a:pPr>
            <a:r>
              <a:rPr lang="en-US" sz="2800" dirty="0"/>
              <a:t>Actions are sent using </a:t>
            </a:r>
            <a:r>
              <a:rPr lang="en-US" sz="2800" dirty="0" err="1"/>
              <a:t>store.dispatch</a:t>
            </a:r>
            <a:r>
              <a:rPr lang="en-US" sz="2800" dirty="0"/>
              <a:t>(). </a:t>
            </a:r>
          </a:p>
          <a:p>
            <a:pPr marL="457200" indent="-457200" algn="just">
              <a:lnSpc>
                <a:spcPct val="150000"/>
              </a:lnSpc>
              <a:buFont typeface="Arial" panose="020B0604020202020204" pitchFamily="34" charset="0"/>
              <a:buChar char="•"/>
            </a:pPr>
            <a:r>
              <a:rPr lang="en-US" sz="2800" dirty="0"/>
              <a:t>Actions are created via an action creator.</a:t>
            </a:r>
            <a:endParaRPr lang="en-GB" sz="2800" dirty="0"/>
          </a:p>
        </p:txBody>
      </p:sp>
      <p:sp>
        <p:nvSpPr>
          <p:cNvPr id="10" name="Freeform: Shape 9">
            <a:extLst>
              <a:ext uri="{FF2B5EF4-FFF2-40B4-BE49-F238E27FC236}">
                <a16:creationId xmlns:a16="http://schemas.microsoft.com/office/drawing/2014/main" id="{45629164-9DA1-424D-9541-6089FF54BF36}"/>
              </a:ext>
            </a:extLst>
          </p:cNvPr>
          <p:cNvSpPr/>
          <p:nvPr/>
        </p:nvSpPr>
        <p:spPr>
          <a:xfrm>
            <a:off x="940632"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actions, </a:t>
            </a:r>
            <a:endParaRPr lang="en-IN" sz="2800" kern="1200" dirty="0"/>
          </a:p>
        </p:txBody>
      </p:sp>
      <p:sp>
        <p:nvSpPr>
          <p:cNvPr id="11" name="Freeform: Shape 10">
            <a:extLst>
              <a:ext uri="{FF2B5EF4-FFF2-40B4-BE49-F238E27FC236}">
                <a16:creationId xmlns:a16="http://schemas.microsoft.com/office/drawing/2014/main" id="{48AD1A2A-F3FB-430D-A1B3-FC6FD8077769}"/>
              </a:ext>
            </a:extLst>
          </p:cNvPr>
          <p:cNvSpPr/>
          <p:nvPr/>
        </p:nvSpPr>
        <p:spPr>
          <a:xfrm>
            <a:off x="3437197"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store, </a:t>
            </a:r>
            <a:endParaRPr lang="en-IN" sz="2800" kern="1200" dirty="0"/>
          </a:p>
        </p:txBody>
      </p:sp>
      <p:sp>
        <p:nvSpPr>
          <p:cNvPr id="12" name="Freeform: Shape 11">
            <a:extLst>
              <a:ext uri="{FF2B5EF4-FFF2-40B4-BE49-F238E27FC236}">
                <a16:creationId xmlns:a16="http://schemas.microsoft.com/office/drawing/2014/main" id="{4147046F-CAA9-46A9-81FE-1EB35F1314AB}"/>
              </a:ext>
            </a:extLst>
          </p:cNvPr>
          <p:cNvSpPr/>
          <p:nvPr/>
        </p:nvSpPr>
        <p:spPr>
          <a:xfrm>
            <a:off x="5933763" y="2082313"/>
            <a:ext cx="2269605" cy="1361763"/>
          </a:xfrm>
          <a:custGeom>
            <a:avLst/>
            <a:gdLst>
              <a:gd name="connsiteX0" fmla="*/ 0 w 2269605"/>
              <a:gd name="connsiteY0" fmla="*/ 0 h 1361763"/>
              <a:gd name="connsiteX1" fmla="*/ 2269605 w 2269605"/>
              <a:gd name="connsiteY1" fmla="*/ 0 h 1361763"/>
              <a:gd name="connsiteX2" fmla="*/ 2269605 w 2269605"/>
              <a:gd name="connsiteY2" fmla="*/ 1361763 h 1361763"/>
              <a:gd name="connsiteX3" fmla="*/ 0 w 2269605"/>
              <a:gd name="connsiteY3" fmla="*/ 1361763 h 1361763"/>
              <a:gd name="connsiteX4" fmla="*/ 0 w 2269605"/>
              <a:gd name="connsiteY4" fmla="*/ 0 h 136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605" h="1361763">
                <a:moveTo>
                  <a:pt x="0" y="0"/>
                </a:moveTo>
                <a:lnTo>
                  <a:pt x="2269605" y="0"/>
                </a:lnTo>
                <a:lnTo>
                  <a:pt x="2269605" y="1361763"/>
                </a:lnTo>
                <a:lnTo>
                  <a:pt x="0" y="1361763"/>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reducers</a:t>
            </a:r>
            <a:endParaRPr lang="en-IN" sz="2800" kern="1200" dirty="0"/>
          </a:p>
        </p:txBody>
      </p:sp>
    </p:spTree>
    <p:extLst>
      <p:ext uri="{BB962C8B-B14F-4D97-AF65-F5344CB8AC3E}">
        <p14:creationId xmlns:p14="http://schemas.microsoft.com/office/powerpoint/2010/main" val="387563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a:xfrm>
            <a:off x="824460" y="2886075"/>
            <a:ext cx="7600012" cy="3819525"/>
          </a:xfrm>
        </p:spPr>
        <p:txBody>
          <a:bodyPr>
            <a:normAutofit/>
          </a:bodyPr>
          <a:lstStyle/>
          <a:p>
            <a:pPr algn="just"/>
            <a:r>
              <a:rPr lang="en-IN" sz="2600" dirty="0"/>
              <a:t>Understand concept of React state management.</a:t>
            </a:r>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C9DA-3B5D-473C-A1DC-B801E6BB6BF5}"/>
              </a:ext>
            </a:extLst>
          </p:cNvPr>
          <p:cNvSpPr>
            <a:spLocks noGrp="1"/>
          </p:cNvSpPr>
          <p:nvPr>
            <p:ph type="title"/>
          </p:nvPr>
        </p:nvSpPr>
        <p:spPr/>
        <p:txBody>
          <a:bodyPr/>
          <a:lstStyle/>
          <a:p>
            <a:r>
              <a:rPr lang="en-GB" dirty="0"/>
              <a:t>Reducers in Redux</a:t>
            </a:r>
          </a:p>
        </p:txBody>
      </p:sp>
      <p:sp>
        <p:nvSpPr>
          <p:cNvPr id="3" name="Content Placeholder 2">
            <a:extLst>
              <a:ext uri="{FF2B5EF4-FFF2-40B4-BE49-F238E27FC236}">
                <a16:creationId xmlns:a16="http://schemas.microsoft.com/office/drawing/2014/main" id="{DABC1DBF-9C1B-467C-AFBD-5586504C2C2B}"/>
              </a:ext>
            </a:extLst>
          </p:cNvPr>
          <p:cNvSpPr>
            <a:spLocks noGrp="1"/>
          </p:cNvSpPr>
          <p:nvPr>
            <p:ph idx="1"/>
          </p:nvPr>
        </p:nvSpPr>
        <p:spPr/>
        <p:txBody>
          <a:bodyPr>
            <a:noAutofit/>
          </a:bodyPr>
          <a:lstStyle/>
          <a:p>
            <a:pPr algn="just"/>
            <a:r>
              <a:rPr lang="en-US" sz="2500" dirty="0"/>
              <a:t>Reducers specify how the application's state changes in response to actions sent to the store.</a:t>
            </a:r>
          </a:p>
          <a:p>
            <a:pPr algn="just">
              <a:buClr>
                <a:schemeClr val="bg1">
                  <a:lumMod val="50000"/>
                </a:schemeClr>
              </a:buClr>
            </a:pPr>
            <a:r>
              <a:rPr lang="en-US" sz="2500" dirty="0">
                <a:solidFill>
                  <a:schemeClr val="tx1">
                    <a:lumMod val="50000"/>
                    <a:lumOff val="50000"/>
                  </a:schemeClr>
                </a:solidFill>
              </a:rPr>
              <a:t>The store holds the application state. You can access stored state, update the state, and register or unregister listeners via helper methods.</a:t>
            </a:r>
          </a:p>
          <a:p>
            <a:pPr algn="just">
              <a:buClr>
                <a:schemeClr val="bg1">
                  <a:lumMod val="50000"/>
                </a:schemeClr>
              </a:buClr>
            </a:pPr>
            <a:r>
              <a:rPr lang="en-US" sz="2500" dirty="0">
                <a:solidFill>
                  <a:schemeClr val="tx1">
                    <a:lumMod val="50000"/>
                    <a:lumOff val="50000"/>
                  </a:schemeClr>
                </a:solidFill>
              </a:rPr>
              <a:t>Redux gives you code organization and debugging superpowers. This makes it easier to build more maintainable code, and much easier to track down the root cause when something goes wrong.</a:t>
            </a:r>
            <a:endParaRPr lang="en-GB" sz="2500" dirty="0">
              <a:solidFill>
                <a:schemeClr val="tx1">
                  <a:lumMod val="50000"/>
                  <a:lumOff val="50000"/>
                </a:schemeClr>
              </a:solidFill>
            </a:endParaRPr>
          </a:p>
        </p:txBody>
      </p:sp>
    </p:spTree>
    <p:extLst>
      <p:ext uri="{BB962C8B-B14F-4D97-AF65-F5344CB8AC3E}">
        <p14:creationId xmlns:p14="http://schemas.microsoft.com/office/powerpoint/2010/main" val="117626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C9DA-3B5D-473C-A1DC-B801E6BB6BF5}"/>
              </a:ext>
            </a:extLst>
          </p:cNvPr>
          <p:cNvSpPr>
            <a:spLocks noGrp="1"/>
          </p:cNvSpPr>
          <p:nvPr>
            <p:ph type="title"/>
          </p:nvPr>
        </p:nvSpPr>
        <p:spPr/>
        <p:txBody>
          <a:bodyPr/>
          <a:lstStyle/>
          <a:p>
            <a:r>
              <a:rPr lang="en-GB" dirty="0"/>
              <a:t>Reducers in Redux</a:t>
            </a:r>
          </a:p>
        </p:txBody>
      </p:sp>
      <p:sp>
        <p:nvSpPr>
          <p:cNvPr id="3" name="Content Placeholder 2">
            <a:extLst>
              <a:ext uri="{FF2B5EF4-FFF2-40B4-BE49-F238E27FC236}">
                <a16:creationId xmlns:a16="http://schemas.microsoft.com/office/drawing/2014/main" id="{DABC1DBF-9C1B-467C-AFBD-5586504C2C2B}"/>
              </a:ext>
            </a:extLst>
          </p:cNvPr>
          <p:cNvSpPr>
            <a:spLocks noGrp="1"/>
          </p:cNvSpPr>
          <p:nvPr>
            <p:ph idx="1"/>
          </p:nvPr>
        </p:nvSpPr>
        <p:spPr/>
        <p:txBody>
          <a:bodyPr>
            <a:noAutofit/>
          </a:bodyPr>
          <a:lstStyle/>
          <a:p>
            <a:pPr algn="just">
              <a:buClr>
                <a:schemeClr val="bg1">
                  <a:lumMod val="50000"/>
                </a:schemeClr>
              </a:buClr>
            </a:pPr>
            <a:r>
              <a:rPr lang="en-US" sz="2500" dirty="0">
                <a:solidFill>
                  <a:schemeClr val="tx1">
                    <a:lumMod val="50000"/>
                    <a:lumOff val="50000"/>
                  </a:schemeClr>
                </a:solidFill>
              </a:rPr>
              <a:t>Reducers specify how the application's state changes in response to actions sent to the store.</a:t>
            </a:r>
          </a:p>
          <a:p>
            <a:pPr algn="just"/>
            <a:r>
              <a:rPr lang="en-US" sz="2500" dirty="0"/>
              <a:t>The store holds the application state. You can access stored state, update the state, and register or unregister listeners via helper methods.</a:t>
            </a:r>
          </a:p>
          <a:p>
            <a:pPr algn="just">
              <a:buClr>
                <a:schemeClr val="bg1">
                  <a:lumMod val="50000"/>
                </a:schemeClr>
              </a:buClr>
            </a:pPr>
            <a:r>
              <a:rPr lang="en-US" sz="2500" dirty="0">
                <a:solidFill>
                  <a:schemeClr val="tx1">
                    <a:lumMod val="50000"/>
                    <a:lumOff val="50000"/>
                  </a:schemeClr>
                </a:solidFill>
              </a:rPr>
              <a:t>Redux gives you code organization and debugging superpowers. This makes it easier to build more maintainable code, and much easier to track down the root cause when something goes wrong.</a:t>
            </a:r>
            <a:endParaRPr lang="en-GB" sz="2500" dirty="0">
              <a:solidFill>
                <a:schemeClr val="tx1">
                  <a:lumMod val="50000"/>
                  <a:lumOff val="50000"/>
                </a:schemeClr>
              </a:solidFill>
            </a:endParaRPr>
          </a:p>
        </p:txBody>
      </p:sp>
    </p:spTree>
    <p:extLst>
      <p:ext uri="{BB962C8B-B14F-4D97-AF65-F5344CB8AC3E}">
        <p14:creationId xmlns:p14="http://schemas.microsoft.com/office/powerpoint/2010/main" val="1551288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C9DA-3B5D-473C-A1DC-B801E6BB6BF5}"/>
              </a:ext>
            </a:extLst>
          </p:cNvPr>
          <p:cNvSpPr>
            <a:spLocks noGrp="1"/>
          </p:cNvSpPr>
          <p:nvPr>
            <p:ph type="title"/>
          </p:nvPr>
        </p:nvSpPr>
        <p:spPr/>
        <p:txBody>
          <a:bodyPr/>
          <a:lstStyle/>
          <a:p>
            <a:r>
              <a:rPr lang="en-GB" dirty="0"/>
              <a:t>Reducers in Redux</a:t>
            </a:r>
          </a:p>
        </p:txBody>
      </p:sp>
      <p:sp>
        <p:nvSpPr>
          <p:cNvPr id="3" name="Content Placeholder 2">
            <a:extLst>
              <a:ext uri="{FF2B5EF4-FFF2-40B4-BE49-F238E27FC236}">
                <a16:creationId xmlns:a16="http://schemas.microsoft.com/office/drawing/2014/main" id="{DABC1DBF-9C1B-467C-AFBD-5586504C2C2B}"/>
              </a:ext>
            </a:extLst>
          </p:cNvPr>
          <p:cNvSpPr>
            <a:spLocks noGrp="1"/>
          </p:cNvSpPr>
          <p:nvPr>
            <p:ph idx="1"/>
          </p:nvPr>
        </p:nvSpPr>
        <p:spPr/>
        <p:txBody>
          <a:bodyPr>
            <a:noAutofit/>
          </a:bodyPr>
          <a:lstStyle/>
          <a:p>
            <a:pPr algn="just">
              <a:buClr>
                <a:schemeClr val="bg1">
                  <a:lumMod val="50000"/>
                </a:schemeClr>
              </a:buClr>
            </a:pPr>
            <a:r>
              <a:rPr lang="en-US" sz="2500" dirty="0">
                <a:solidFill>
                  <a:schemeClr val="tx1">
                    <a:lumMod val="50000"/>
                    <a:lumOff val="50000"/>
                  </a:schemeClr>
                </a:solidFill>
              </a:rPr>
              <a:t>Reducers specify how the application's state changes in response to actions sent to the store.</a:t>
            </a:r>
          </a:p>
          <a:p>
            <a:pPr algn="just">
              <a:buClr>
                <a:schemeClr val="bg1">
                  <a:lumMod val="50000"/>
                </a:schemeClr>
              </a:buClr>
            </a:pPr>
            <a:r>
              <a:rPr lang="en-US" sz="2500" dirty="0">
                <a:solidFill>
                  <a:schemeClr val="tx1">
                    <a:lumMod val="50000"/>
                    <a:lumOff val="50000"/>
                  </a:schemeClr>
                </a:solidFill>
              </a:rPr>
              <a:t>The store holds the application state. You can access stored state, update the state, and register or unregister listeners via helper methods.</a:t>
            </a:r>
          </a:p>
          <a:p>
            <a:pPr algn="just"/>
            <a:r>
              <a:rPr lang="en-US" sz="2500" dirty="0"/>
              <a:t>Redux gives you code organization and debugging superpowers. This makes it easier to build more maintainable code, and much easier to track down the root cause when something goes wrong.</a:t>
            </a:r>
            <a:endParaRPr lang="en-GB" sz="2500" dirty="0"/>
          </a:p>
        </p:txBody>
      </p:sp>
    </p:spTree>
    <p:extLst>
      <p:ext uri="{BB962C8B-B14F-4D97-AF65-F5344CB8AC3E}">
        <p14:creationId xmlns:p14="http://schemas.microsoft.com/office/powerpoint/2010/main" val="256020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145AB-D1F3-4710-AEA6-1880527C3F3A}"/>
              </a:ext>
            </a:extLst>
          </p:cNvPr>
          <p:cNvSpPr>
            <a:spLocks noGrp="1"/>
          </p:cNvSpPr>
          <p:nvPr>
            <p:ph idx="4294967295"/>
          </p:nvPr>
        </p:nvSpPr>
        <p:spPr>
          <a:xfrm>
            <a:off x="2418587" y="348522"/>
            <a:ext cx="6457400" cy="6160957"/>
          </a:xfrm>
          <a:solidFill>
            <a:schemeClr val="bg1"/>
          </a:solidFill>
          <a:ln>
            <a:noFill/>
          </a:ln>
          <a:effectLst/>
        </p:spPr>
        <p:txBody>
          <a:bodyPr anchor="ctr">
            <a:normAutofit fontScale="92500" lnSpcReduction="20000"/>
          </a:bodyPr>
          <a:lstStyle/>
          <a:p>
            <a:pPr marL="0" indent="0" algn="just">
              <a:lnSpc>
                <a:spcPct val="150000"/>
              </a:lnSpc>
              <a:buNone/>
            </a:pPr>
            <a:r>
              <a:rPr lang="en-US" dirty="0"/>
              <a:t>These are functions that hook you into React state and features from function components. Hooks don't work inside classes and it allows you to use React features without writing a class.</a:t>
            </a:r>
          </a:p>
          <a:p>
            <a:pPr marL="0" indent="0" algn="just">
              <a:lnSpc>
                <a:spcPct val="150000"/>
              </a:lnSpc>
              <a:buNone/>
            </a:pPr>
            <a:r>
              <a:rPr lang="en-US" dirty="0"/>
              <a:t>Hooks are backwards-compatible, which means it doesn't keep any breaking changes. React provides some built-in Hooks like </a:t>
            </a:r>
            <a:r>
              <a:rPr lang="en-US" dirty="0" err="1"/>
              <a:t>useState</a:t>
            </a:r>
            <a:r>
              <a:rPr lang="en-US" dirty="0"/>
              <a:t>, </a:t>
            </a:r>
            <a:r>
              <a:rPr lang="en-US" dirty="0" err="1"/>
              <a:t>UseEffect</a:t>
            </a:r>
            <a:r>
              <a:rPr lang="en-US" dirty="0"/>
              <a:t> and </a:t>
            </a:r>
            <a:r>
              <a:rPr lang="en-US" dirty="0" err="1"/>
              <a:t>useReducer</a:t>
            </a:r>
            <a:r>
              <a:rPr lang="en-US" dirty="0"/>
              <a:t> etc. You can also make custom hooks.</a:t>
            </a:r>
          </a:p>
        </p:txBody>
      </p:sp>
      <p:sp>
        <p:nvSpPr>
          <p:cNvPr id="4" name="Rectangle 3">
            <a:extLst>
              <a:ext uri="{FF2B5EF4-FFF2-40B4-BE49-F238E27FC236}">
                <a16:creationId xmlns:a16="http://schemas.microsoft.com/office/drawing/2014/main" id="{6B8BE764-26BC-4880-88E0-964EE281F89C}"/>
              </a:ext>
            </a:extLst>
          </p:cNvPr>
          <p:cNvSpPr/>
          <p:nvPr/>
        </p:nvSpPr>
        <p:spPr>
          <a:xfrm>
            <a:off x="0" y="0"/>
            <a:ext cx="124547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F6F052D6-6B62-46F3-912C-E7666F19D7E0}"/>
              </a:ext>
            </a:extLst>
          </p:cNvPr>
          <p:cNvSpPr/>
          <p:nvPr/>
        </p:nvSpPr>
        <p:spPr>
          <a:xfrm>
            <a:off x="124314" y="2335431"/>
            <a:ext cx="2187138" cy="2187138"/>
          </a:xfrm>
          <a:prstGeom prst="ellipse">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83EBC83-377C-4C2A-BD5D-ABB9376FF747}"/>
              </a:ext>
            </a:extLst>
          </p:cNvPr>
          <p:cNvSpPr txBox="1"/>
          <p:nvPr/>
        </p:nvSpPr>
        <p:spPr>
          <a:xfrm>
            <a:off x="370939" y="2828836"/>
            <a:ext cx="1693889" cy="1200329"/>
          </a:xfrm>
          <a:prstGeom prst="rect">
            <a:avLst/>
          </a:prstGeom>
          <a:noFill/>
        </p:spPr>
        <p:txBody>
          <a:bodyPr wrap="square">
            <a:spAutoFit/>
          </a:bodyPr>
          <a:lstStyle/>
          <a:p>
            <a:pPr algn="ctr"/>
            <a:r>
              <a:rPr lang="en-GB" sz="3600" dirty="0">
                <a:solidFill>
                  <a:schemeClr val="bg1"/>
                </a:solidFill>
                <a:effectLst>
                  <a:outerShdw blurRad="38100" dist="38100" dir="2700000" algn="tl">
                    <a:srgbClr val="000000">
                      <a:alpha val="43137"/>
                    </a:srgbClr>
                  </a:outerShdw>
                </a:effectLst>
                <a:latin typeface="+mj-lt"/>
              </a:rPr>
              <a:t>React Hook</a:t>
            </a:r>
            <a:endParaRPr lang="en-IN" sz="3600"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83008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DB39-A4DF-4DE4-818B-9E574B46E135}"/>
              </a:ext>
            </a:extLst>
          </p:cNvPr>
          <p:cNvSpPr>
            <a:spLocks noGrp="1"/>
          </p:cNvSpPr>
          <p:nvPr>
            <p:ph type="title"/>
          </p:nvPr>
        </p:nvSpPr>
        <p:spPr/>
        <p:txBody>
          <a:bodyPr/>
          <a:lstStyle/>
          <a:p>
            <a:r>
              <a:rPr lang="en-GB" dirty="0"/>
              <a:t>React Hook Rules</a:t>
            </a:r>
          </a:p>
        </p:txBody>
      </p:sp>
      <p:grpSp>
        <p:nvGrpSpPr>
          <p:cNvPr id="13" name="Group 12">
            <a:extLst>
              <a:ext uri="{FF2B5EF4-FFF2-40B4-BE49-F238E27FC236}">
                <a16:creationId xmlns:a16="http://schemas.microsoft.com/office/drawing/2014/main" id="{0FE80B2A-9F4A-4191-BF7D-AAA844D22885}"/>
              </a:ext>
            </a:extLst>
          </p:cNvPr>
          <p:cNvGrpSpPr/>
          <p:nvPr/>
        </p:nvGrpSpPr>
        <p:grpSpPr>
          <a:xfrm>
            <a:off x="275777" y="2254882"/>
            <a:ext cx="4328040" cy="2860800"/>
            <a:chOff x="275777" y="2254882"/>
            <a:chExt cx="4328040" cy="2860800"/>
          </a:xfrm>
        </p:grpSpPr>
        <p:sp>
          <p:nvSpPr>
            <p:cNvPr id="11" name="Freeform: Shape 10">
              <a:extLst>
                <a:ext uri="{FF2B5EF4-FFF2-40B4-BE49-F238E27FC236}">
                  <a16:creationId xmlns:a16="http://schemas.microsoft.com/office/drawing/2014/main" id="{B0F6C831-ACD6-4DBD-9AF2-56802908A428}"/>
                </a:ext>
              </a:extLst>
            </p:cNvPr>
            <p:cNvSpPr/>
            <p:nvPr/>
          </p:nvSpPr>
          <p:spPr>
            <a:xfrm rot="21247584">
              <a:off x="275777" y="2254882"/>
              <a:ext cx="4328040" cy="2860800"/>
            </a:xfrm>
            <a:custGeom>
              <a:avLst/>
              <a:gdLst>
                <a:gd name="connsiteX0" fmla="*/ 0 w 4152727"/>
                <a:gd name="connsiteY0" fmla="*/ 0 h 2491636"/>
                <a:gd name="connsiteX1" fmla="*/ 4152727 w 4152727"/>
                <a:gd name="connsiteY1" fmla="*/ 0 h 2491636"/>
                <a:gd name="connsiteX2" fmla="*/ 4152727 w 4152727"/>
                <a:gd name="connsiteY2" fmla="*/ 2491636 h 2491636"/>
                <a:gd name="connsiteX3" fmla="*/ 0 w 4152727"/>
                <a:gd name="connsiteY3" fmla="*/ 2491636 h 2491636"/>
                <a:gd name="connsiteX4" fmla="*/ 0 w 4152727"/>
                <a:gd name="connsiteY4" fmla="*/ 0 h 2491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727" h="2491636">
                  <a:moveTo>
                    <a:pt x="0" y="0"/>
                  </a:moveTo>
                  <a:lnTo>
                    <a:pt x="4152727" y="0"/>
                  </a:lnTo>
                  <a:lnTo>
                    <a:pt x="4152727" y="2491636"/>
                  </a:lnTo>
                  <a:lnTo>
                    <a:pt x="0" y="2491636"/>
                  </a:lnTo>
                  <a:lnTo>
                    <a:pt x="0" y="0"/>
                  </a:lnTo>
                  <a:close/>
                </a:path>
              </a:pathLst>
            </a:custGeom>
            <a:solidFill>
              <a:schemeClr val="bg1"/>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IN" sz="2800" kern="1200" dirty="0"/>
            </a:p>
          </p:txBody>
        </p:sp>
        <p:sp>
          <p:nvSpPr>
            <p:cNvPr id="6" name="Freeform: Shape 5">
              <a:extLst>
                <a:ext uri="{FF2B5EF4-FFF2-40B4-BE49-F238E27FC236}">
                  <a16:creationId xmlns:a16="http://schemas.microsoft.com/office/drawing/2014/main" id="{60F335B9-5D08-49F0-8408-EDE3DC1DCB1D}"/>
                </a:ext>
              </a:extLst>
            </p:cNvPr>
            <p:cNvSpPr/>
            <p:nvPr/>
          </p:nvSpPr>
          <p:spPr>
            <a:xfrm rot="21247584">
              <a:off x="361950" y="2439464"/>
              <a:ext cx="4152727" cy="2491636"/>
            </a:xfrm>
            <a:custGeom>
              <a:avLst/>
              <a:gdLst>
                <a:gd name="connsiteX0" fmla="*/ 0 w 4152727"/>
                <a:gd name="connsiteY0" fmla="*/ 0 h 2491636"/>
                <a:gd name="connsiteX1" fmla="*/ 4152727 w 4152727"/>
                <a:gd name="connsiteY1" fmla="*/ 0 h 2491636"/>
                <a:gd name="connsiteX2" fmla="*/ 4152727 w 4152727"/>
                <a:gd name="connsiteY2" fmla="*/ 2491636 h 2491636"/>
                <a:gd name="connsiteX3" fmla="*/ 0 w 4152727"/>
                <a:gd name="connsiteY3" fmla="*/ 2491636 h 2491636"/>
                <a:gd name="connsiteX4" fmla="*/ 0 w 4152727"/>
                <a:gd name="connsiteY4" fmla="*/ 0 h 2491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727" h="2491636">
                  <a:moveTo>
                    <a:pt x="0" y="0"/>
                  </a:moveTo>
                  <a:lnTo>
                    <a:pt x="4152727" y="0"/>
                  </a:lnTo>
                  <a:lnTo>
                    <a:pt x="4152727" y="2491636"/>
                  </a:lnTo>
                  <a:lnTo>
                    <a:pt x="0" y="2491636"/>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2800" kern="1200" dirty="0"/>
                <a:t>Call hook at the top level only means that you need to call inside a loop, nested function, or conditions.</a:t>
              </a:r>
              <a:endParaRPr lang="en-IN" sz="2800" kern="1200" dirty="0"/>
            </a:p>
          </p:txBody>
        </p:sp>
      </p:grpSp>
      <p:grpSp>
        <p:nvGrpSpPr>
          <p:cNvPr id="14" name="Group 13">
            <a:extLst>
              <a:ext uri="{FF2B5EF4-FFF2-40B4-BE49-F238E27FC236}">
                <a16:creationId xmlns:a16="http://schemas.microsoft.com/office/drawing/2014/main" id="{9741C129-7020-4643-960B-7F1E856AB25E}"/>
              </a:ext>
            </a:extLst>
          </p:cNvPr>
          <p:cNvGrpSpPr/>
          <p:nvPr/>
        </p:nvGrpSpPr>
        <p:grpSpPr>
          <a:xfrm>
            <a:off x="4661892" y="2254882"/>
            <a:ext cx="4328040" cy="2860800"/>
            <a:chOff x="4661892" y="2254882"/>
            <a:chExt cx="4328040" cy="2860800"/>
          </a:xfrm>
        </p:grpSpPr>
        <p:sp>
          <p:nvSpPr>
            <p:cNvPr id="12" name="Freeform: Shape 11">
              <a:extLst>
                <a:ext uri="{FF2B5EF4-FFF2-40B4-BE49-F238E27FC236}">
                  <a16:creationId xmlns:a16="http://schemas.microsoft.com/office/drawing/2014/main" id="{990A76C3-291E-475C-8922-943E5B213FB7}"/>
                </a:ext>
              </a:extLst>
            </p:cNvPr>
            <p:cNvSpPr/>
            <p:nvPr/>
          </p:nvSpPr>
          <p:spPr>
            <a:xfrm rot="21247584">
              <a:off x="4661892" y="2254882"/>
              <a:ext cx="4328040" cy="2860800"/>
            </a:xfrm>
            <a:custGeom>
              <a:avLst/>
              <a:gdLst>
                <a:gd name="connsiteX0" fmla="*/ 0 w 4152727"/>
                <a:gd name="connsiteY0" fmla="*/ 0 h 2491636"/>
                <a:gd name="connsiteX1" fmla="*/ 4152727 w 4152727"/>
                <a:gd name="connsiteY1" fmla="*/ 0 h 2491636"/>
                <a:gd name="connsiteX2" fmla="*/ 4152727 w 4152727"/>
                <a:gd name="connsiteY2" fmla="*/ 2491636 h 2491636"/>
                <a:gd name="connsiteX3" fmla="*/ 0 w 4152727"/>
                <a:gd name="connsiteY3" fmla="*/ 2491636 h 2491636"/>
                <a:gd name="connsiteX4" fmla="*/ 0 w 4152727"/>
                <a:gd name="connsiteY4" fmla="*/ 0 h 2491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727" h="2491636">
                  <a:moveTo>
                    <a:pt x="0" y="0"/>
                  </a:moveTo>
                  <a:lnTo>
                    <a:pt x="4152727" y="0"/>
                  </a:lnTo>
                  <a:lnTo>
                    <a:pt x="4152727" y="2491636"/>
                  </a:lnTo>
                  <a:lnTo>
                    <a:pt x="0" y="2491636"/>
                  </a:lnTo>
                  <a:lnTo>
                    <a:pt x="0" y="0"/>
                  </a:lnTo>
                  <a:close/>
                </a:path>
              </a:pathLst>
            </a:custGeom>
            <a:solidFill>
              <a:schemeClr val="bg1"/>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IN" sz="2800" kern="1200" dirty="0"/>
            </a:p>
          </p:txBody>
        </p:sp>
        <p:sp>
          <p:nvSpPr>
            <p:cNvPr id="7" name="Freeform: Shape 6">
              <a:extLst>
                <a:ext uri="{FF2B5EF4-FFF2-40B4-BE49-F238E27FC236}">
                  <a16:creationId xmlns:a16="http://schemas.microsoft.com/office/drawing/2014/main" id="{E95D8AFA-F17A-4676-AE05-0B459CA2FD7D}"/>
                </a:ext>
              </a:extLst>
            </p:cNvPr>
            <p:cNvSpPr/>
            <p:nvPr/>
          </p:nvSpPr>
          <p:spPr>
            <a:xfrm rot="21247584">
              <a:off x="4752975" y="2439464"/>
              <a:ext cx="4152727" cy="2491636"/>
            </a:xfrm>
            <a:custGeom>
              <a:avLst/>
              <a:gdLst>
                <a:gd name="connsiteX0" fmla="*/ 0 w 4152727"/>
                <a:gd name="connsiteY0" fmla="*/ 0 h 2491636"/>
                <a:gd name="connsiteX1" fmla="*/ 4152727 w 4152727"/>
                <a:gd name="connsiteY1" fmla="*/ 0 h 2491636"/>
                <a:gd name="connsiteX2" fmla="*/ 4152727 w 4152727"/>
                <a:gd name="connsiteY2" fmla="*/ 2491636 h 2491636"/>
                <a:gd name="connsiteX3" fmla="*/ 0 w 4152727"/>
                <a:gd name="connsiteY3" fmla="*/ 2491636 h 2491636"/>
                <a:gd name="connsiteX4" fmla="*/ 0 w 4152727"/>
                <a:gd name="connsiteY4" fmla="*/ 0 h 2491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727" h="2491636">
                  <a:moveTo>
                    <a:pt x="0" y="0"/>
                  </a:moveTo>
                  <a:lnTo>
                    <a:pt x="4152727" y="0"/>
                  </a:lnTo>
                  <a:lnTo>
                    <a:pt x="4152727" y="2491636"/>
                  </a:lnTo>
                  <a:lnTo>
                    <a:pt x="0" y="2491636"/>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algn="ctr" defTabSz="1333500">
                <a:lnSpc>
                  <a:spcPct val="90000"/>
                </a:lnSpc>
                <a:spcBef>
                  <a:spcPct val="0"/>
                </a:spcBef>
                <a:spcAft>
                  <a:spcPct val="35000"/>
                </a:spcAft>
              </a:pPr>
              <a:r>
                <a:rPr lang="en-US" sz="2800" dirty="0"/>
                <a:t>React function components are called </a:t>
              </a:r>
              <a:r>
                <a:rPr lang="en-US" sz="2800" dirty="0">
                  <a:solidFill>
                    <a:srgbClr val="FFFF00"/>
                  </a:solidFill>
                </a:rPr>
                <a:t>hooks only</a:t>
              </a:r>
              <a:r>
                <a:rPr lang="en-US" sz="2800" dirty="0"/>
                <a:t>.</a:t>
              </a:r>
              <a:endParaRPr lang="en-IN" sz="2800" dirty="0"/>
            </a:p>
          </p:txBody>
        </p:sp>
      </p:grpSp>
    </p:spTree>
    <p:extLst>
      <p:ext uri="{BB962C8B-B14F-4D97-AF65-F5344CB8AC3E}">
        <p14:creationId xmlns:p14="http://schemas.microsoft.com/office/powerpoint/2010/main" val="2582949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51C1-6C34-4C12-8BA6-1B9ED47015A2}"/>
              </a:ext>
            </a:extLst>
          </p:cNvPr>
          <p:cNvSpPr>
            <a:spLocks noGrp="1"/>
          </p:cNvSpPr>
          <p:nvPr>
            <p:ph type="title"/>
          </p:nvPr>
        </p:nvSpPr>
        <p:spPr/>
        <p:txBody>
          <a:bodyPr>
            <a:normAutofit/>
          </a:bodyPr>
          <a:lstStyle/>
          <a:p>
            <a:pPr algn="ctr"/>
            <a:r>
              <a:rPr lang="en-GB" dirty="0"/>
              <a:t>Practical </a:t>
            </a:r>
          </a:p>
        </p:txBody>
      </p:sp>
    </p:spTree>
    <p:extLst>
      <p:ext uri="{BB962C8B-B14F-4D97-AF65-F5344CB8AC3E}">
        <p14:creationId xmlns:p14="http://schemas.microsoft.com/office/powerpoint/2010/main" val="217908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FC1A-1D0E-484F-B940-AC8A990577E6}"/>
              </a:ext>
            </a:extLst>
          </p:cNvPr>
          <p:cNvSpPr>
            <a:spLocks noGrp="1"/>
          </p:cNvSpPr>
          <p:nvPr>
            <p:ph type="title"/>
          </p:nvPr>
        </p:nvSpPr>
        <p:spPr/>
        <p:txBody>
          <a:bodyPr/>
          <a:lstStyle/>
          <a:p>
            <a:r>
              <a:rPr lang="en-GB" dirty="0"/>
              <a:t>React Props</a:t>
            </a:r>
          </a:p>
        </p:txBody>
      </p:sp>
      <p:sp>
        <p:nvSpPr>
          <p:cNvPr id="6" name="Freeform: Shape 5">
            <a:extLst>
              <a:ext uri="{FF2B5EF4-FFF2-40B4-BE49-F238E27FC236}">
                <a16:creationId xmlns:a16="http://schemas.microsoft.com/office/drawing/2014/main" id="{023D1A50-A7EE-4340-8A67-4A67E98C1E7C}"/>
              </a:ext>
            </a:extLst>
          </p:cNvPr>
          <p:cNvSpPr/>
          <p:nvPr/>
        </p:nvSpPr>
        <p:spPr>
          <a:xfrm>
            <a:off x="537030" y="1727200"/>
            <a:ext cx="3749725" cy="1948138"/>
          </a:xfrm>
          <a:custGeom>
            <a:avLst/>
            <a:gdLst>
              <a:gd name="connsiteX0" fmla="*/ 0 w 4085680"/>
              <a:gd name="connsiteY0" fmla="*/ 0 h 2451408"/>
              <a:gd name="connsiteX1" fmla="*/ 4085680 w 4085680"/>
              <a:gd name="connsiteY1" fmla="*/ 0 h 2451408"/>
              <a:gd name="connsiteX2" fmla="*/ 4085680 w 4085680"/>
              <a:gd name="connsiteY2" fmla="*/ 2451408 h 2451408"/>
              <a:gd name="connsiteX3" fmla="*/ 0 w 4085680"/>
              <a:gd name="connsiteY3" fmla="*/ 2451408 h 2451408"/>
              <a:gd name="connsiteX4" fmla="*/ 0 w 4085680"/>
              <a:gd name="connsiteY4" fmla="*/ 0 h 2451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5680" h="2451408">
                <a:moveTo>
                  <a:pt x="0" y="0"/>
                </a:moveTo>
                <a:lnTo>
                  <a:pt x="4085680" y="0"/>
                </a:lnTo>
                <a:lnTo>
                  <a:pt x="4085680" y="2451408"/>
                </a:lnTo>
                <a:lnTo>
                  <a:pt x="0" y="2451408"/>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Props are arguments passed into React components.</a:t>
            </a:r>
            <a:endParaRPr lang="en-IN" sz="2800" kern="1200" dirty="0"/>
          </a:p>
        </p:txBody>
      </p:sp>
      <p:sp>
        <p:nvSpPr>
          <p:cNvPr id="7" name="Freeform: Shape 6">
            <a:extLst>
              <a:ext uri="{FF2B5EF4-FFF2-40B4-BE49-F238E27FC236}">
                <a16:creationId xmlns:a16="http://schemas.microsoft.com/office/drawing/2014/main" id="{B8272CAF-318C-44BE-8E21-B29657EDE9D6}"/>
              </a:ext>
            </a:extLst>
          </p:cNvPr>
          <p:cNvSpPr/>
          <p:nvPr/>
        </p:nvSpPr>
        <p:spPr>
          <a:xfrm>
            <a:off x="4857247" y="1727200"/>
            <a:ext cx="3749725" cy="1948138"/>
          </a:xfrm>
          <a:custGeom>
            <a:avLst/>
            <a:gdLst>
              <a:gd name="connsiteX0" fmla="*/ 0 w 4085680"/>
              <a:gd name="connsiteY0" fmla="*/ 0 h 2451408"/>
              <a:gd name="connsiteX1" fmla="*/ 4085680 w 4085680"/>
              <a:gd name="connsiteY1" fmla="*/ 0 h 2451408"/>
              <a:gd name="connsiteX2" fmla="*/ 4085680 w 4085680"/>
              <a:gd name="connsiteY2" fmla="*/ 2451408 h 2451408"/>
              <a:gd name="connsiteX3" fmla="*/ 0 w 4085680"/>
              <a:gd name="connsiteY3" fmla="*/ 2451408 h 2451408"/>
              <a:gd name="connsiteX4" fmla="*/ 0 w 4085680"/>
              <a:gd name="connsiteY4" fmla="*/ 0 h 2451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5680" h="2451408">
                <a:moveTo>
                  <a:pt x="0" y="0"/>
                </a:moveTo>
                <a:lnTo>
                  <a:pt x="4085680" y="0"/>
                </a:lnTo>
                <a:lnTo>
                  <a:pt x="4085680" y="2451408"/>
                </a:lnTo>
                <a:lnTo>
                  <a:pt x="0" y="2451408"/>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Props are passed to components via HTML attributes.</a:t>
            </a:r>
            <a:endParaRPr lang="en-IN" sz="2800" kern="1200" dirty="0"/>
          </a:p>
        </p:txBody>
      </p:sp>
      <p:sp>
        <p:nvSpPr>
          <p:cNvPr id="8" name="Freeform: Shape 7">
            <a:extLst>
              <a:ext uri="{FF2B5EF4-FFF2-40B4-BE49-F238E27FC236}">
                <a16:creationId xmlns:a16="http://schemas.microsoft.com/office/drawing/2014/main" id="{7780CA3A-3765-4B3E-A186-FCE94795BEB8}"/>
              </a:ext>
            </a:extLst>
          </p:cNvPr>
          <p:cNvSpPr/>
          <p:nvPr/>
        </p:nvSpPr>
        <p:spPr>
          <a:xfrm>
            <a:off x="2697137" y="4035634"/>
            <a:ext cx="3749725" cy="1948138"/>
          </a:xfrm>
          <a:custGeom>
            <a:avLst/>
            <a:gdLst>
              <a:gd name="connsiteX0" fmla="*/ 0 w 4085680"/>
              <a:gd name="connsiteY0" fmla="*/ 0 h 2451408"/>
              <a:gd name="connsiteX1" fmla="*/ 4085680 w 4085680"/>
              <a:gd name="connsiteY1" fmla="*/ 0 h 2451408"/>
              <a:gd name="connsiteX2" fmla="*/ 4085680 w 4085680"/>
              <a:gd name="connsiteY2" fmla="*/ 2451408 h 2451408"/>
              <a:gd name="connsiteX3" fmla="*/ 0 w 4085680"/>
              <a:gd name="connsiteY3" fmla="*/ 2451408 h 2451408"/>
              <a:gd name="connsiteX4" fmla="*/ 0 w 4085680"/>
              <a:gd name="connsiteY4" fmla="*/ 0 h 2451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5680" h="2451408">
                <a:moveTo>
                  <a:pt x="0" y="0"/>
                </a:moveTo>
                <a:lnTo>
                  <a:pt x="4085680" y="0"/>
                </a:lnTo>
                <a:lnTo>
                  <a:pt x="4085680" y="2451408"/>
                </a:lnTo>
                <a:lnTo>
                  <a:pt x="0" y="2451408"/>
                </a:lnTo>
                <a:lnTo>
                  <a:pt x="0" y="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Props stands for properties.</a:t>
            </a:r>
            <a:endParaRPr lang="en-IN" sz="2800" kern="1200" dirty="0"/>
          </a:p>
        </p:txBody>
      </p:sp>
    </p:spTree>
    <p:extLst>
      <p:ext uri="{BB962C8B-B14F-4D97-AF65-F5344CB8AC3E}">
        <p14:creationId xmlns:p14="http://schemas.microsoft.com/office/powerpoint/2010/main" val="222894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D5CF-7021-4592-9F9C-35D239B91666}"/>
              </a:ext>
            </a:extLst>
          </p:cNvPr>
          <p:cNvSpPr>
            <a:spLocks noGrp="1"/>
          </p:cNvSpPr>
          <p:nvPr>
            <p:ph type="title"/>
          </p:nvPr>
        </p:nvSpPr>
        <p:spPr/>
        <p:txBody>
          <a:bodyPr/>
          <a:lstStyle/>
          <a:p>
            <a:r>
              <a:rPr lang="en-GB" dirty="0"/>
              <a:t>React Props</a:t>
            </a:r>
          </a:p>
        </p:txBody>
      </p:sp>
      <p:sp>
        <p:nvSpPr>
          <p:cNvPr id="3" name="Content Placeholder 2">
            <a:extLst>
              <a:ext uri="{FF2B5EF4-FFF2-40B4-BE49-F238E27FC236}">
                <a16:creationId xmlns:a16="http://schemas.microsoft.com/office/drawing/2014/main" id="{D41F5EA7-D841-40E2-AD7B-0B4A6CBCF65F}"/>
              </a:ext>
            </a:extLst>
          </p:cNvPr>
          <p:cNvSpPr>
            <a:spLocks noGrp="1"/>
          </p:cNvSpPr>
          <p:nvPr>
            <p:ph idx="1"/>
          </p:nvPr>
        </p:nvSpPr>
        <p:spPr/>
        <p:txBody>
          <a:bodyPr>
            <a:normAutofit fontScale="92500" lnSpcReduction="10000"/>
          </a:bodyPr>
          <a:lstStyle/>
          <a:p>
            <a:pPr algn="just"/>
            <a:r>
              <a:rPr lang="en-US" sz="2800" dirty="0"/>
              <a:t>Props stand for "</a:t>
            </a:r>
            <a:r>
              <a:rPr lang="en-US" sz="2800" dirty="0">
                <a:solidFill>
                  <a:srgbClr val="FF0000"/>
                </a:solidFill>
              </a:rPr>
              <a:t>Properties</a:t>
            </a:r>
            <a:r>
              <a:rPr lang="en-US" sz="2800" dirty="0"/>
              <a:t>." </a:t>
            </a:r>
          </a:p>
          <a:p>
            <a:pPr algn="just"/>
            <a:r>
              <a:rPr lang="en-US" sz="2800" dirty="0"/>
              <a:t>They are read-only components. It is an object which stores the value of attributes of a tag and work similar to the HTML attributes. </a:t>
            </a:r>
          </a:p>
          <a:p>
            <a:pPr algn="just"/>
            <a:r>
              <a:rPr lang="en-US" sz="2800" dirty="0"/>
              <a:t>It gives a way to pass data from one component to other components. </a:t>
            </a:r>
          </a:p>
          <a:p>
            <a:pPr algn="just"/>
            <a:r>
              <a:rPr lang="en-US" sz="2800" dirty="0"/>
              <a:t>It is similar to function arguments. Props are passed to the component in the same way as arguments passed in a function.</a:t>
            </a:r>
            <a:endParaRPr lang="en-GB" sz="2800" dirty="0"/>
          </a:p>
        </p:txBody>
      </p:sp>
    </p:spTree>
    <p:extLst>
      <p:ext uri="{BB962C8B-B14F-4D97-AF65-F5344CB8AC3E}">
        <p14:creationId xmlns:p14="http://schemas.microsoft.com/office/powerpoint/2010/main" val="10429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E8D5-FEF6-4AC7-9FAE-C507CCF144B3}"/>
              </a:ext>
            </a:extLst>
          </p:cNvPr>
          <p:cNvSpPr>
            <a:spLocks noGrp="1"/>
          </p:cNvSpPr>
          <p:nvPr>
            <p:ph type="title"/>
          </p:nvPr>
        </p:nvSpPr>
        <p:spPr/>
        <p:txBody>
          <a:bodyPr/>
          <a:lstStyle/>
          <a:p>
            <a:r>
              <a:rPr lang="en-GB" dirty="0"/>
              <a:t>React Props</a:t>
            </a:r>
          </a:p>
        </p:txBody>
      </p:sp>
      <p:sp>
        <p:nvSpPr>
          <p:cNvPr id="3" name="Content Placeholder 2">
            <a:extLst>
              <a:ext uri="{FF2B5EF4-FFF2-40B4-BE49-F238E27FC236}">
                <a16:creationId xmlns:a16="http://schemas.microsoft.com/office/drawing/2014/main" id="{F67D37A6-C51F-4895-8E0F-8EDF76DA7E3A}"/>
              </a:ext>
            </a:extLst>
          </p:cNvPr>
          <p:cNvSpPr>
            <a:spLocks noGrp="1"/>
          </p:cNvSpPr>
          <p:nvPr>
            <p:ph idx="1"/>
          </p:nvPr>
        </p:nvSpPr>
        <p:spPr/>
        <p:txBody>
          <a:bodyPr>
            <a:normAutofit lnSpcReduction="10000"/>
          </a:bodyPr>
          <a:lstStyle/>
          <a:p>
            <a:pPr algn="just"/>
            <a:r>
              <a:rPr lang="en-US" dirty="0"/>
              <a:t>Props are immutable so we cannot modify the props from inside the component. Inside the components, we can add attributes called props. These attributes are available in the component as </a:t>
            </a:r>
            <a:r>
              <a:rPr lang="en-US" dirty="0" err="1"/>
              <a:t>this.props</a:t>
            </a:r>
            <a:r>
              <a:rPr lang="en-US" dirty="0"/>
              <a:t> and can be used to render dynamic data in our render method.</a:t>
            </a:r>
          </a:p>
          <a:p>
            <a:pPr algn="just"/>
            <a:r>
              <a:rPr lang="en-US" dirty="0"/>
              <a:t>When you need immutable data in the component, you have to add props to </a:t>
            </a:r>
            <a:r>
              <a:rPr lang="en-US" dirty="0" err="1"/>
              <a:t>reactDom.render</a:t>
            </a:r>
            <a:r>
              <a:rPr lang="en-US" dirty="0"/>
              <a:t>() method in the main.js file of your ReactJS project and used it inside the component in which you need</a:t>
            </a:r>
            <a:endParaRPr lang="en-GB" dirty="0"/>
          </a:p>
        </p:txBody>
      </p:sp>
    </p:spTree>
    <p:extLst>
      <p:ext uri="{BB962C8B-B14F-4D97-AF65-F5344CB8AC3E}">
        <p14:creationId xmlns:p14="http://schemas.microsoft.com/office/powerpoint/2010/main" val="25886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8B08-F306-4644-9DCB-9EA243CE5B84}"/>
              </a:ext>
            </a:extLst>
          </p:cNvPr>
          <p:cNvSpPr>
            <a:spLocks noGrp="1"/>
          </p:cNvSpPr>
          <p:nvPr>
            <p:ph type="title"/>
          </p:nvPr>
        </p:nvSpPr>
        <p:spPr/>
        <p:txBody>
          <a:bodyPr/>
          <a:lstStyle/>
          <a:p>
            <a:r>
              <a:rPr lang="en-GB" dirty="0"/>
              <a:t>React Props</a:t>
            </a:r>
          </a:p>
        </p:txBody>
      </p:sp>
      <p:grpSp>
        <p:nvGrpSpPr>
          <p:cNvPr id="3" name="Group 2">
            <a:extLst>
              <a:ext uri="{FF2B5EF4-FFF2-40B4-BE49-F238E27FC236}">
                <a16:creationId xmlns:a16="http://schemas.microsoft.com/office/drawing/2014/main" id="{E2BF6FC4-B4D0-4A74-892A-B51DAC424072}"/>
              </a:ext>
            </a:extLst>
          </p:cNvPr>
          <p:cNvGrpSpPr/>
          <p:nvPr/>
        </p:nvGrpSpPr>
        <p:grpSpPr>
          <a:xfrm>
            <a:off x="280988" y="1467056"/>
            <a:ext cx="8582025" cy="4905214"/>
            <a:chOff x="361950" y="1556996"/>
            <a:chExt cx="8582025" cy="4905214"/>
          </a:xfrm>
        </p:grpSpPr>
        <p:sp>
          <p:nvSpPr>
            <p:cNvPr id="8" name="Freeform: Shape 7">
              <a:extLst>
                <a:ext uri="{FF2B5EF4-FFF2-40B4-BE49-F238E27FC236}">
                  <a16:creationId xmlns:a16="http://schemas.microsoft.com/office/drawing/2014/main" id="{2B5AB314-2C57-4B4B-879F-16430011D5E4}"/>
                </a:ext>
              </a:extLst>
            </p:cNvPr>
            <p:cNvSpPr/>
            <p:nvPr/>
          </p:nvSpPr>
          <p:spPr>
            <a:xfrm>
              <a:off x="361950" y="1556996"/>
              <a:ext cx="8582025" cy="895918"/>
            </a:xfrm>
            <a:custGeom>
              <a:avLst/>
              <a:gdLst>
                <a:gd name="connsiteX0" fmla="*/ 0 w 8582025"/>
                <a:gd name="connsiteY0" fmla="*/ 0 h 1872000"/>
                <a:gd name="connsiteX1" fmla="*/ 8582025 w 8582025"/>
                <a:gd name="connsiteY1" fmla="*/ 0 h 1872000"/>
                <a:gd name="connsiteX2" fmla="*/ 8582025 w 8582025"/>
                <a:gd name="connsiteY2" fmla="*/ 1872000 h 1872000"/>
                <a:gd name="connsiteX3" fmla="*/ 0 w 8582025"/>
                <a:gd name="connsiteY3" fmla="*/ 1872000 h 1872000"/>
                <a:gd name="connsiteX4" fmla="*/ 0 w 8582025"/>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1872000">
                  <a:moveTo>
                    <a:pt x="0" y="0"/>
                  </a:moveTo>
                  <a:lnTo>
                    <a:pt x="8582025" y="0"/>
                  </a:lnTo>
                  <a:lnTo>
                    <a:pt x="8582025" y="1872000"/>
                  </a:lnTo>
                  <a:lnTo>
                    <a:pt x="0" y="1872000"/>
                  </a:lnTo>
                  <a:lnTo>
                    <a:pt x="0" y="0"/>
                  </a:lnTo>
                  <a:close/>
                </a:path>
              </a:pathLst>
            </a:custGeom>
            <a:effectLst>
              <a:outerShdw blurRad="50800" dist="38100" algn="l"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13792" rIns="180000"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Props can be used to pass any kind of data such as:  </a:t>
              </a:r>
              <a:endParaRPr lang="en-IN" sz="2800" kern="1200" dirty="0"/>
            </a:p>
          </p:txBody>
        </p:sp>
        <p:sp>
          <p:nvSpPr>
            <p:cNvPr id="9" name="Freeform: Shape 8">
              <a:extLst>
                <a:ext uri="{FF2B5EF4-FFF2-40B4-BE49-F238E27FC236}">
                  <a16:creationId xmlns:a16="http://schemas.microsoft.com/office/drawing/2014/main" id="{7FF8A02F-A101-4278-89A5-74662B0F53B0}"/>
                </a:ext>
              </a:extLst>
            </p:cNvPr>
            <p:cNvSpPr/>
            <p:nvPr/>
          </p:nvSpPr>
          <p:spPr>
            <a:xfrm>
              <a:off x="361950" y="2452914"/>
              <a:ext cx="8582025" cy="4009296"/>
            </a:xfrm>
            <a:custGeom>
              <a:avLst/>
              <a:gdLst>
                <a:gd name="connsiteX0" fmla="*/ 0 w 8582025"/>
                <a:gd name="connsiteY0" fmla="*/ 0 h 3033224"/>
                <a:gd name="connsiteX1" fmla="*/ 8582025 w 8582025"/>
                <a:gd name="connsiteY1" fmla="*/ 0 h 3033224"/>
                <a:gd name="connsiteX2" fmla="*/ 8582025 w 8582025"/>
                <a:gd name="connsiteY2" fmla="*/ 3033224 h 3033224"/>
                <a:gd name="connsiteX3" fmla="*/ 0 w 8582025"/>
                <a:gd name="connsiteY3" fmla="*/ 3033224 h 3033224"/>
                <a:gd name="connsiteX4" fmla="*/ 0 w 8582025"/>
                <a:gd name="connsiteY4" fmla="*/ 0 h 3033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3033224">
                  <a:moveTo>
                    <a:pt x="0" y="0"/>
                  </a:moveTo>
                  <a:lnTo>
                    <a:pt x="8582025" y="0"/>
                  </a:lnTo>
                  <a:lnTo>
                    <a:pt x="8582025" y="3033224"/>
                  </a:lnTo>
                  <a:lnTo>
                    <a:pt x="0" y="3033224"/>
                  </a:lnTo>
                  <a:lnTo>
                    <a:pt x="0" y="0"/>
                  </a:lnTo>
                  <a:close/>
                </a:path>
              </a:pathLst>
            </a:custGeom>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0" lvl="1" defTabSz="1244600">
                <a:lnSpc>
                  <a:spcPct val="150000"/>
                </a:lnSpc>
                <a:spcBef>
                  <a:spcPct val="0"/>
                </a:spcBef>
                <a:spcAft>
                  <a:spcPct val="15000"/>
                </a:spcAft>
              </a:pPr>
              <a:r>
                <a:rPr lang="en-US" sz="2600" kern="1200" dirty="0"/>
                <a:t>String</a:t>
              </a:r>
              <a:endParaRPr lang="en-IN" sz="2600" kern="1200" dirty="0"/>
            </a:p>
            <a:p>
              <a:pPr marL="0" lvl="1" defTabSz="1244600">
                <a:lnSpc>
                  <a:spcPct val="150000"/>
                </a:lnSpc>
                <a:spcBef>
                  <a:spcPct val="0"/>
                </a:spcBef>
                <a:spcAft>
                  <a:spcPct val="15000"/>
                </a:spcAft>
              </a:pPr>
              <a:r>
                <a:rPr lang="en-US" sz="2600" kern="1200" dirty="0"/>
                <a:t>Array</a:t>
              </a:r>
              <a:endParaRPr lang="en-IN" sz="2600" kern="1200" dirty="0"/>
            </a:p>
            <a:p>
              <a:pPr marL="0" lvl="1" defTabSz="1244600">
                <a:lnSpc>
                  <a:spcPct val="150000"/>
                </a:lnSpc>
                <a:spcBef>
                  <a:spcPct val="0"/>
                </a:spcBef>
                <a:spcAft>
                  <a:spcPct val="15000"/>
                </a:spcAft>
              </a:pPr>
              <a:r>
                <a:rPr lang="en-US" sz="2600" kern="1200" dirty="0"/>
                <a:t>Integer</a:t>
              </a:r>
              <a:endParaRPr lang="en-IN" sz="2600" kern="1200" dirty="0"/>
            </a:p>
            <a:p>
              <a:pPr marL="0" lvl="1" defTabSz="1244600">
                <a:lnSpc>
                  <a:spcPct val="150000"/>
                </a:lnSpc>
                <a:spcBef>
                  <a:spcPct val="0"/>
                </a:spcBef>
                <a:spcAft>
                  <a:spcPct val="15000"/>
                </a:spcAft>
              </a:pPr>
              <a:r>
                <a:rPr lang="en-US" sz="2600" kern="1200" dirty="0"/>
                <a:t>Boolean</a:t>
              </a:r>
              <a:endParaRPr lang="en-IN" sz="2600" kern="1200" dirty="0"/>
            </a:p>
            <a:p>
              <a:pPr marL="0" lvl="1" defTabSz="1244600">
                <a:lnSpc>
                  <a:spcPct val="150000"/>
                </a:lnSpc>
                <a:spcBef>
                  <a:spcPct val="0"/>
                </a:spcBef>
                <a:spcAft>
                  <a:spcPct val="15000"/>
                </a:spcAft>
              </a:pPr>
              <a:r>
                <a:rPr lang="en-US" sz="2600" kern="1200" dirty="0"/>
                <a:t>Objects or,</a:t>
              </a:r>
              <a:endParaRPr lang="en-IN" sz="2600" kern="1200" dirty="0"/>
            </a:p>
            <a:p>
              <a:pPr marL="0" lvl="1" defTabSz="1244600">
                <a:lnSpc>
                  <a:spcPct val="150000"/>
                </a:lnSpc>
                <a:spcBef>
                  <a:spcPct val="0"/>
                </a:spcBef>
                <a:spcAft>
                  <a:spcPct val="15000"/>
                </a:spcAft>
              </a:pPr>
              <a:r>
                <a:rPr lang="en-US" sz="2600" kern="1200" dirty="0"/>
                <a:t>Functions </a:t>
              </a:r>
              <a:endParaRPr lang="en-IN" sz="2600" kern="1200" dirty="0"/>
            </a:p>
          </p:txBody>
        </p:sp>
      </p:grpSp>
    </p:spTree>
    <p:extLst>
      <p:ext uri="{BB962C8B-B14F-4D97-AF65-F5344CB8AC3E}">
        <p14:creationId xmlns:p14="http://schemas.microsoft.com/office/powerpoint/2010/main" val="225391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331C-8B39-4851-A5E2-5F725D95F6B1}"/>
              </a:ext>
            </a:extLst>
          </p:cNvPr>
          <p:cNvSpPr>
            <a:spLocks noGrp="1"/>
          </p:cNvSpPr>
          <p:nvPr>
            <p:ph type="title"/>
          </p:nvPr>
        </p:nvSpPr>
        <p:spPr/>
        <p:txBody>
          <a:bodyPr/>
          <a:lstStyle/>
          <a:p>
            <a:r>
              <a:rPr lang="en-GB" dirty="0"/>
              <a:t>Popular React JS Websites List</a:t>
            </a:r>
          </a:p>
        </p:txBody>
      </p:sp>
      <p:sp>
        <p:nvSpPr>
          <p:cNvPr id="6" name="Freeform: Shape 5">
            <a:extLst>
              <a:ext uri="{FF2B5EF4-FFF2-40B4-BE49-F238E27FC236}">
                <a16:creationId xmlns:a16="http://schemas.microsoft.com/office/drawing/2014/main" id="{59452B62-6A1C-4984-B6D8-AE1B978A3E93}"/>
              </a:ext>
            </a:extLst>
          </p:cNvPr>
          <p:cNvSpPr/>
          <p:nvPr/>
        </p:nvSpPr>
        <p:spPr>
          <a:xfrm>
            <a:off x="361950" y="1390650"/>
            <a:ext cx="8582025" cy="775950"/>
          </a:xfrm>
          <a:custGeom>
            <a:avLst/>
            <a:gdLst>
              <a:gd name="connsiteX0" fmla="*/ 0 w 8582025"/>
              <a:gd name="connsiteY0" fmla="*/ 0 h 1008000"/>
              <a:gd name="connsiteX1" fmla="*/ 8582025 w 8582025"/>
              <a:gd name="connsiteY1" fmla="*/ 0 h 1008000"/>
              <a:gd name="connsiteX2" fmla="*/ 8582025 w 8582025"/>
              <a:gd name="connsiteY2" fmla="*/ 1008000 h 1008000"/>
              <a:gd name="connsiteX3" fmla="*/ 0 w 8582025"/>
              <a:gd name="connsiteY3" fmla="*/ 1008000 h 1008000"/>
              <a:gd name="connsiteX4" fmla="*/ 0 w 8582025"/>
              <a:gd name="connsiteY4" fmla="*/ 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1008000">
                <a:moveTo>
                  <a:pt x="0" y="0"/>
                </a:moveTo>
                <a:lnTo>
                  <a:pt x="8582025" y="0"/>
                </a:lnTo>
                <a:lnTo>
                  <a:pt x="8582025" y="1008000"/>
                </a:lnTo>
                <a:lnTo>
                  <a:pt x="0" y="1008000"/>
                </a:lnTo>
                <a:lnTo>
                  <a:pt x="0" y="0"/>
                </a:lnTo>
                <a:close/>
              </a:path>
            </a:pathLst>
          </a:custGeom>
        </p:spPr>
        <p:style>
          <a:lnRef idx="1">
            <a:schemeClr val="accent1">
              <a:shade val="50000"/>
              <a:hueOff val="0"/>
              <a:satOff val="0"/>
              <a:lumOff val="0"/>
              <a:alphaOff val="0"/>
            </a:schemeClr>
          </a:lnRef>
          <a:fillRef idx="3">
            <a:schemeClr val="accent1">
              <a:shade val="50000"/>
              <a:hueOff val="0"/>
              <a:satOff val="0"/>
              <a:lumOff val="0"/>
              <a:alphaOff val="0"/>
            </a:schemeClr>
          </a:fillRef>
          <a:effectRef idx="3">
            <a:schemeClr val="accent1">
              <a:shade val="50000"/>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Facebook</a:t>
            </a:r>
            <a:endParaRPr lang="en-IN" sz="3500" kern="1200" dirty="0"/>
          </a:p>
        </p:txBody>
      </p:sp>
      <p:sp>
        <p:nvSpPr>
          <p:cNvPr id="7" name="Freeform: Shape 6">
            <a:extLst>
              <a:ext uri="{FF2B5EF4-FFF2-40B4-BE49-F238E27FC236}">
                <a16:creationId xmlns:a16="http://schemas.microsoft.com/office/drawing/2014/main" id="{359B5B94-1CB7-4409-82C4-FAB403B25D4A}"/>
              </a:ext>
            </a:extLst>
          </p:cNvPr>
          <p:cNvSpPr/>
          <p:nvPr/>
        </p:nvSpPr>
        <p:spPr>
          <a:xfrm>
            <a:off x="361950" y="2166600"/>
            <a:ext cx="8582025" cy="4323375"/>
          </a:xfrm>
          <a:custGeom>
            <a:avLst/>
            <a:gdLst>
              <a:gd name="connsiteX0" fmla="*/ 0 w 8582025"/>
              <a:gd name="connsiteY0" fmla="*/ 0 h 4323375"/>
              <a:gd name="connsiteX1" fmla="*/ 8582025 w 8582025"/>
              <a:gd name="connsiteY1" fmla="*/ 0 h 4323375"/>
              <a:gd name="connsiteX2" fmla="*/ 8582025 w 8582025"/>
              <a:gd name="connsiteY2" fmla="*/ 4323375 h 4323375"/>
              <a:gd name="connsiteX3" fmla="*/ 0 w 8582025"/>
              <a:gd name="connsiteY3" fmla="*/ 4323375 h 4323375"/>
              <a:gd name="connsiteX4" fmla="*/ 0 w 8582025"/>
              <a:gd name="connsiteY4" fmla="*/ 0 h 432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4323375">
                <a:moveTo>
                  <a:pt x="0" y="0"/>
                </a:moveTo>
                <a:lnTo>
                  <a:pt x="8582025" y="0"/>
                </a:lnTo>
                <a:lnTo>
                  <a:pt x="8582025" y="4323375"/>
                </a:lnTo>
                <a:lnTo>
                  <a:pt x="0" y="4323375"/>
                </a:lnTo>
                <a:lnTo>
                  <a:pt x="0" y="0"/>
                </a:lnTo>
                <a:close/>
              </a:path>
            </a:pathLst>
          </a:custGeom>
          <a:solidFill>
            <a:schemeClr val="accent1">
              <a:lumMod val="20000"/>
              <a:lumOff val="80000"/>
            </a:schemeClr>
          </a:solidFill>
        </p:spPr>
        <p:style>
          <a:lnRef idx="1">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2">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0" lvl="1" algn="just" defTabSz="1555750">
              <a:lnSpc>
                <a:spcPct val="150000"/>
              </a:lnSpc>
              <a:spcBef>
                <a:spcPct val="0"/>
              </a:spcBef>
              <a:spcAft>
                <a:spcPct val="15000"/>
              </a:spcAft>
            </a:pPr>
            <a:r>
              <a:rPr lang="en-US" sz="2800" kern="1200" dirty="0"/>
              <a:t>React was created by a software engineer at Facebook. Since then, Facebook has maintained the framework even though it remains open-source. As such, it would be unusual if Facebook does not use it while others do. There is a lot of interactivity on the Facebook website.</a:t>
            </a:r>
            <a:endParaRPr lang="en-IN" sz="2800" kern="1200" dirty="0"/>
          </a:p>
        </p:txBody>
      </p:sp>
    </p:spTree>
    <p:extLst>
      <p:ext uri="{BB962C8B-B14F-4D97-AF65-F5344CB8AC3E}">
        <p14:creationId xmlns:p14="http://schemas.microsoft.com/office/powerpoint/2010/main" val="80622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331C-8B39-4851-A5E2-5F725D95F6B1}"/>
              </a:ext>
            </a:extLst>
          </p:cNvPr>
          <p:cNvSpPr>
            <a:spLocks noGrp="1"/>
          </p:cNvSpPr>
          <p:nvPr>
            <p:ph type="title"/>
          </p:nvPr>
        </p:nvSpPr>
        <p:spPr/>
        <p:txBody>
          <a:bodyPr/>
          <a:lstStyle/>
          <a:p>
            <a:r>
              <a:rPr lang="en-GB" dirty="0"/>
              <a:t>Popular React JS Websites List</a:t>
            </a:r>
          </a:p>
        </p:txBody>
      </p:sp>
      <p:sp>
        <p:nvSpPr>
          <p:cNvPr id="6" name="Freeform: Shape 5">
            <a:extLst>
              <a:ext uri="{FF2B5EF4-FFF2-40B4-BE49-F238E27FC236}">
                <a16:creationId xmlns:a16="http://schemas.microsoft.com/office/drawing/2014/main" id="{59452B62-6A1C-4984-B6D8-AE1B978A3E93}"/>
              </a:ext>
            </a:extLst>
          </p:cNvPr>
          <p:cNvSpPr/>
          <p:nvPr/>
        </p:nvSpPr>
        <p:spPr>
          <a:xfrm>
            <a:off x="361950" y="1390650"/>
            <a:ext cx="8582025" cy="775950"/>
          </a:xfrm>
          <a:custGeom>
            <a:avLst/>
            <a:gdLst>
              <a:gd name="connsiteX0" fmla="*/ 0 w 8582025"/>
              <a:gd name="connsiteY0" fmla="*/ 0 h 1008000"/>
              <a:gd name="connsiteX1" fmla="*/ 8582025 w 8582025"/>
              <a:gd name="connsiteY1" fmla="*/ 0 h 1008000"/>
              <a:gd name="connsiteX2" fmla="*/ 8582025 w 8582025"/>
              <a:gd name="connsiteY2" fmla="*/ 1008000 h 1008000"/>
              <a:gd name="connsiteX3" fmla="*/ 0 w 8582025"/>
              <a:gd name="connsiteY3" fmla="*/ 1008000 h 1008000"/>
              <a:gd name="connsiteX4" fmla="*/ 0 w 8582025"/>
              <a:gd name="connsiteY4" fmla="*/ 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1008000">
                <a:moveTo>
                  <a:pt x="0" y="0"/>
                </a:moveTo>
                <a:lnTo>
                  <a:pt x="8582025" y="0"/>
                </a:lnTo>
                <a:lnTo>
                  <a:pt x="8582025" y="1008000"/>
                </a:lnTo>
                <a:lnTo>
                  <a:pt x="0" y="1008000"/>
                </a:lnTo>
                <a:lnTo>
                  <a:pt x="0" y="0"/>
                </a:lnTo>
                <a:close/>
              </a:path>
            </a:pathLst>
          </a:custGeom>
        </p:spPr>
        <p:style>
          <a:lnRef idx="1">
            <a:schemeClr val="accent1">
              <a:shade val="50000"/>
              <a:hueOff val="0"/>
              <a:satOff val="0"/>
              <a:lumOff val="0"/>
              <a:alphaOff val="0"/>
            </a:schemeClr>
          </a:lnRef>
          <a:fillRef idx="3">
            <a:schemeClr val="accent1">
              <a:shade val="50000"/>
              <a:hueOff val="0"/>
              <a:satOff val="0"/>
              <a:lumOff val="0"/>
              <a:alphaOff val="0"/>
            </a:schemeClr>
          </a:fillRef>
          <a:effectRef idx="3">
            <a:schemeClr val="accent1">
              <a:shade val="50000"/>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British Broadcasting Corporation</a:t>
            </a:r>
          </a:p>
        </p:txBody>
      </p:sp>
      <p:sp>
        <p:nvSpPr>
          <p:cNvPr id="7" name="Freeform: Shape 6">
            <a:extLst>
              <a:ext uri="{FF2B5EF4-FFF2-40B4-BE49-F238E27FC236}">
                <a16:creationId xmlns:a16="http://schemas.microsoft.com/office/drawing/2014/main" id="{359B5B94-1CB7-4409-82C4-FAB403B25D4A}"/>
              </a:ext>
            </a:extLst>
          </p:cNvPr>
          <p:cNvSpPr/>
          <p:nvPr/>
        </p:nvSpPr>
        <p:spPr>
          <a:xfrm>
            <a:off x="361950" y="2166600"/>
            <a:ext cx="8582025" cy="4323375"/>
          </a:xfrm>
          <a:custGeom>
            <a:avLst/>
            <a:gdLst>
              <a:gd name="connsiteX0" fmla="*/ 0 w 8582025"/>
              <a:gd name="connsiteY0" fmla="*/ 0 h 4323375"/>
              <a:gd name="connsiteX1" fmla="*/ 8582025 w 8582025"/>
              <a:gd name="connsiteY1" fmla="*/ 0 h 4323375"/>
              <a:gd name="connsiteX2" fmla="*/ 8582025 w 8582025"/>
              <a:gd name="connsiteY2" fmla="*/ 4323375 h 4323375"/>
              <a:gd name="connsiteX3" fmla="*/ 0 w 8582025"/>
              <a:gd name="connsiteY3" fmla="*/ 4323375 h 4323375"/>
              <a:gd name="connsiteX4" fmla="*/ 0 w 8582025"/>
              <a:gd name="connsiteY4" fmla="*/ 0 h 432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4323375">
                <a:moveTo>
                  <a:pt x="0" y="0"/>
                </a:moveTo>
                <a:lnTo>
                  <a:pt x="8582025" y="0"/>
                </a:lnTo>
                <a:lnTo>
                  <a:pt x="8582025" y="4323375"/>
                </a:lnTo>
                <a:lnTo>
                  <a:pt x="0" y="4323375"/>
                </a:lnTo>
                <a:lnTo>
                  <a:pt x="0" y="0"/>
                </a:lnTo>
                <a:close/>
              </a:path>
            </a:pathLst>
          </a:custGeom>
          <a:solidFill>
            <a:schemeClr val="accent1">
              <a:lumMod val="20000"/>
              <a:lumOff val="80000"/>
            </a:schemeClr>
          </a:solidFill>
        </p:spPr>
        <p:style>
          <a:lnRef idx="1">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2">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0" lvl="1" algn="just" defTabSz="1555750">
              <a:lnSpc>
                <a:spcPct val="150000"/>
              </a:lnSpc>
              <a:spcBef>
                <a:spcPct val="0"/>
              </a:spcBef>
              <a:spcAft>
                <a:spcPct val="15000"/>
              </a:spcAft>
            </a:pPr>
            <a:r>
              <a:rPr lang="en-US" sz="2800" kern="1200" dirty="0"/>
              <a:t>This is another one of the top websites built with React. The BBC has migrated its website since 2015 and it still uses it till now, although it moved to a new React-based </a:t>
            </a:r>
            <a:r>
              <a:rPr lang="en-US" sz="2800" kern="1200" dirty="0" err="1"/>
              <a:t>application.Single</a:t>
            </a:r>
            <a:r>
              <a:rPr lang="en-US" sz="2800" kern="1200" dirty="0"/>
              <a:t> Page Application built by the BBC World Service as a rendering platform.</a:t>
            </a:r>
          </a:p>
        </p:txBody>
      </p:sp>
    </p:spTree>
    <p:extLst>
      <p:ext uri="{BB962C8B-B14F-4D97-AF65-F5344CB8AC3E}">
        <p14:creationId xmlns:p14="http://schemas.microsoft.com/office/powerpoint/2010/main" val="93094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145AB-D1F3-4710-AEA6-1880527C3F3A}"/>
              </a:ext>
            </a:extLst>
          </p:cNvPr>
          <p:cNvSpPr>
            <a:spLocks noGrp="1"/>
          </p:cNvSpPr>
          <p:nvPr>
            <p:ph idx="4294967295"/>
          </p:nvPr>
        </p:nvSpPr>
        <p:spPr>
          <a:xfrm>
            <a:off x="2418587" y="348522"/>
            <a:ext cx="6457400" cy="6160957"/>
          </a:xfrm>
          <a:solidFill>
            <a:schemeClr val="bg1"/>
          </a:solidFill>
          <a:ln>
            <a:noFill/>
          </a:ln>
          <a:effectLst/>
        </p:spPr>
        <p:txBody>
          <a:bodyPr>
            <a:normAutofit fontScale="92500" lnSpcReduction="10000"/>
          </a:bodyPr>
          <a:lstStyle/>
          <a:p>
            <a:pPr marL="0" indent="0" algn="just">
              <a:lnSpc>
                <a:spcPct val="150000"/>
              </a:lnSpc>
              <a:buNone/>
            </a:pPr>
            <a:r>
              <a:rPr lang="en-US" dirty="0"/>
              <a:t>State represents the value of a dynamic properties of a React component at a given instance. React provides a dynamic data store for each component. The internal data represents the state of a React component and can be accessed using </a:t>
            </a:r>
            <a:r>
              <a:rPr lang="en-US" dirty="0" err="1"/>
              <a:t>this.state</a:t>
            </a:r>
            <a:r>
              <a:rPr lang="en-US" dirty="0"/>
              <a:t> member variable of the component. Whenever the state of the component is changed, the component will re-render itself by calling the render() method along with the new state.</a:t>
            </a:r>
            <a:endParaRPr lang="en-GB" dirty="0"/>
          </a:p>
        </p:txBody>
      </p:sp>
      <p:sp>
        <p:nvSpPr>
          <p:cNvPr id="4" name="Rectangle 3">
            <a:extLst>
              <a:ext uri="{FF2B5EF4-FFF2-40B4-BE49-F238E27FC236}">
                <a16:creationId xmlns:a16="http://schemas.microsoft.com/office/drawing/2014/main" id="{6B8BE764-26BC-4880-88E0-964EE281F89C}"/>
              </a:ext>
            </a:extLst>
          </p:cNvPr>
          <p:cNvSpPr/>
          <p:nvPr/>
        </p:nvSpPr>
        <p:spPr>
          <a:xfrm>
            <a:off x="0" y="0"/>
            <a:ext cx="124547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F6F052D6-6B62-46F3-912C-E7666F19D7E0}"/>
              </a:ext>
            </a:extLst>
          </p:cNvPr>
          <p:cNvSpPr/>
          <p:nvPr/>
        </p:nvSpPr>
        <p:spPr>
          <a:xfrm>
            <a:off x="124314" y="2335431"/>
            <a:ext cx="2187138" cy="2187138"/>
          </a:xfrm>
          <a:prstGeom prst="ellipse">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83EBC83-377C-4C2A-BD5D-ABB9376FF747}"/>
              </a:ext>
            </a:extLst>
          </p:cNvPr>
          <p:cNvSpPr txBox="1"/>
          <p:nvPr/>
        </p:nvSpPr>
        <p:spPr>
          <a:xfrm>
            <a:off x="580998" y="3144793"/>
            <a:ext cx="1380904" cy="646331"/>
          </a:xfrm>
          <a:prstGeom prst="rect">
            <a:avLst/>
          </a:prstGeom>
          <a:noFill/>
        </p:spPr>
        <p:txBody>
          <a:bodyPr wrap="square">
            <a:spAutoFit/>
          </a:bodyPr>
          <a:lstStyle/>
          <a:p>
            <a:pPr algn="ctr"/>
            <a:r>
              <a:rPr lang="en-GB" sz="3600" dirty="0">
                <a:solidFill>
                  <a:schemeClr val="bg1"/>
                </a:solidFill>
                <a:effectLst>
                  <a:outerShdw blurRad="38100" dist="38100" dir="2700000" algn="tl">
                    <a:srgbClr val="000000">
                      <a:alpha val="43137"/>
                    </a:srgbClr>
                  </a:outerShdw>
                </a:effectLst>
                <a:latin typeface="+mj-lt"/>
              </a:rPr>
              <a:t>State</a:t>
            </a:r>
            <a:endParaRPr lang="en-IN" sz="3600"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00910438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TotalTime>
  <Words>1273</Words>
  <Application>Microsoft Office PowerPoint</Application>
  <PresentationFormat>On-screen Show (4:3)</PresentationFormat>
  <Paragraphs>96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Bahnschrift</vt:lpstr>
      <vt:lpstr>Bahnschrift SemiBold</vt:lpstr>
      <vt:lpstr>Calibri</vt:lpstr>
      <vt:lpstr>1_Office Theme</vt:lpstr>
      <vt:lpstr>PowerPoint Presentation</vt:lpstr>
      <vt:lpstr>PowerPoint Presentation</vt:lpstr>
      <vt:lpstr>React Props</vt:lpstr>
      <vt:lpstr>React Props</vt:lpstr>
      <vt:lpstr>React Props</vt:lpstr>
      <vt:lpstr>React Props</vt:lpstr>
      <vt:lpstr>Popular React JS Websites List</vt:lpstr>
      <vt:lpstr>Popular React JS Websites List</vt:lpstr>
      <vt:lpstr>PowerPoint Presentation</vt:lpstr>
      <vt:lpstr>Example </vt:lpstr>
      <vt:lpstr>What is  React State Management?</vt:lpstr>
      <vt:lpstr>Why do you need React state management?</vt:lpstr>
      <vt:lpstr> Example</vt:lpstr>
      <vt:lpstr>PowerPoint Presentation</vt:lpstr>
      <vt:lpstr>simple view of how Redux works</vt:lpstr>
      <vt:lpstr>Three building parts</vt:lpstr>
      <vt:lpstr>Three building parts</vt:lpstr>
      <vt:lpstr>Three building parts</vt:lpstr>
      <vt:lpstr>Three building parts</vt:lpstr>
      <vt:lpstr>Reducers in Redux</vt:lpstr>
      <vt:lpstr>Reducers in Redux</vt:lpstr>
      <vt:lpstr>Reducers in Redux</vt:lpstr>
      <vt:lpstr>PowerPoint Presentation</vt:lpstr>
      <vt:lpstr>React Hook Rules</vt:lpstr>
      <vt:lpstr>Practical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59</cp:revision>
  <dcterms:created xsi:type="dcterms:W3CDTF">2020-12-18T18:59:12Z</dcterms:created>
  <dcterms:modified xsi:type="dcterms:W3CDTF">2022-03-12T05:25:18Z</dcterms:modified>
</cp:coreProperties>
</file>