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5"/>
  </p:notesMasterIdLst>
  <p:sldIdLst>
    <p:sldId id="256" r:id="rId2"/>
    <p:sldId id="263" r:id="rId3"/>
    <p:sldId id="434" r:id="rId4"/>
    <p:sldId id="435" r:id="rId5"/>
    <p:sldId id="440" r:id="rId6"/>
    <p:sldId id="436" r:id="rId7"/>
    <p:sldId id="437" r:id="rId8"/>
    <p:sldId id="438" r:id="rId9"/>
    <p:sldId id="439" r:id="rId10"/>
    <p:sldId id="442" r:id="rId11"/>
    <p:sldId id="443" r:id="rId12"/>
    <p:sldId id="441" r:id="rId13"/>
    <p:sldId id="449" r:id="rId14"/>
    <p:sldId id="450" r:id="rId15"/>
    <p:sldId id="451" r:id="rId16"/>
    <p:sldId id="452" r:id="rId17"/>
    <p:sldId id="453" r:id="rId18"/>
    <p:sldId id="454" r:id="rId19"/>
    <p:sldId id="444" r:id="rId20"/>
    <p:sldId id="445" r:id="rId21"/>
    <p:sldId id="446" r:id="rId22"/>
    <p:sldId id="448" r:id="rId23"/>
    <p:sldId id="455" r:id="rId24"/>
    <p:sldId id="456" r:id="rId25"/>
    <p:sldId id="457" r:id="rId26"/>
    <p:sldId id="458" r:id="rId27"/>
    <p:sldId id="459" r:id="rId28"/>
    <p:sldId id="460" r:id="rId29"/>
    <p:sldId id="461" r:id="rId30"/>
    <p:sldId id="462" r:id="rId31"/>
    <p:sldId id="463" r:id="rId32"/>
    <p:sldId id="464" r:id="rId33"/>
    <p:sldId id="26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a:srgbClr val="9B9B9B"/>
    <a:srgbClr val="FAFAFC"/>
    <a:srgbClr val="2A3249"/>
    <a:srgbClr val="626262"/>
    <a:srgbClr val="717171"/>
    <a:srgbClr val="818181"/>
    <a:srgbClr val="828181"/>
    <a:srgbClr val="9F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C5534-BCD4-4BE2-A4C4-BF548B599696}" type="datetimeFigureOut">
              <a:rPr lang="en-GB" smtClean="0"/>
              <a:t>15/03/2022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C632F-1260-4011-9527-636C79E1581C}" type="slidenum">
              <a:rPr lang="en-GB" smtClean="0"/>
              <a:t>‹#›</a:t>
            </a:fld>
            <a:endParaRPr lang="en-GB"/>
          </a:p>
        </p:txBody>
      </p:sp>
    </p:spTree>
    <p:extLst>
      <p:ext uri="{BB962C8B-B14F-4D97-AF65-F5344CB8AC3E}">
        <p14:creationId xmlns:p14="http://schemas.microsoft.com/office/powerpoint/2010/main" val="271062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3/15/2022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96A5-F45E-4ACB-BB28-7ED53FDA9DC1}"/>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8136864-1823-49FB-8949-04186E43626C}"/>
              </a:ext>
            </a:extLst>
          </p:cNvPr>
          <p:cNvSpPr>
            <a:spLocks noGrp="1"/>
          </p:cNvSpPr>
          <p:nvPr>
            <p:ph idx="1"/>
          </p:nvPr>
        </p:nvSpPr>
        <p:spPr>
          <a:xfrm>
            <a:off x="209550" y="1219200"/>
            <a:ext cx="8582025" cy="5400675"/>
          </a:xfrm>
        </p:spPr>
        <p:txBody>
          <a:bodyPr>
            <a:normAutofit fontScale="70000" lnSpcReduction="20000"/>
          </a:bodyPr>
          <a:lstStyle/>
          <a:p>
            <a:pPr marL="0" indent="0">
              <a:buNone/>
            </a:pPr>
            <a:r>
              <a:rPr lang="en-US" sz="2900" dirty="0"/>
              <a:t>Put the shoot function inside the Football component:</a:t>
            </a:r>
            <a:endParaRPr lang="en-US" dirty="0"/>
          </a:p>
          <a:p>
            <a:pPr marL="0" indent="0">
              <a:buNone/>
            </a:pPr>
            <a:r>
              <a:rPr lang="en-GB" dirty="0">
                <a:solidFill>
                  <a:srgbClr val="FF0000"/>
                </a:solidFill>
              </a:rPr>
              <a:t>function Football()</a:t>
            </a:r>
          </a:p>
          <a:p>
            <a:pPr marL="0" indent="0">
              <a:buNone/>
            </a:pPr>
            <a:r>
              <a:rPr lang="en-GB" dirty="0"/>
              <a:t> {</a:t>
            </a:r>
          </a:p>
          <a:p>
            <a:pPr marL="0" indent="0">
              <a:buNone/>
            </a:pPr>
            <a:r>
              <a:rPr lang="en-GB" dirty="0"/>
              <a:t>  </a:t>
            </a:r>
            <a:r>
              <a:rPr lang="en-GB" dirty="0" err="1"/>
              <a:t>const</a:t>
            </a:r>
            <a:r>
              <a:rPr lang="en-GB" dirty="0"/>
              <a:t> shoot = () =&gt; {</a:t>
            </a:r>
          </a:p>
          <a:p>
            <a:pPr marL="0" indent="0">
              <a:buNone/>
            </a:pPr>
            <a:r>
              <a:rPr lang="en-GB" dirty="0"/>
              <a:t>    alert("Great Shot!");</a:t>
            </a:r>
          </a:p>
          <a:p>
            <a:pPr marL="0" indent="0">
              <a:buNone/>
            </a:pPr>
            <a:r>
              <a:rPr lang="en-GB" dirty="0"/>
              <a:t>  }</a:t>
            </a:r>
          </a:p>
          <a:p>
            <a:pPr marL="0" indent="0">
              <a:buNone/>
            </a:pPr>
            <a:r>
              <a:rPr lang="en-GB" dirty="0">
                <a:solidFill>
                  <a:srgbClr val="FF0000"/>
                </a:solidFill>
              </a:rPr>
              <a:t>return (</a:t>
            </a:r>
          </a:p>
          <a:p>
            <a:pPr marL="0" indent="0">
              <a:buNone/>
            </a:pPr>
            <a:r>
              <a:rPr lang="en-GB" dirty="0"/>
              <a:t>    &lt;button </a:t>
            </a:r>
            <a:r>
              <a:rPr lang="en-GB" dirty="0" err="1">
                <a:solidFill>
                  <a:srgbClr val="FF0000"/>
                </a:solidFill>
              </a:rPr>
              <a:t>onClick</a:t>
            </a:r>
            <a:r>
              <a:rPr lang="en-GB" dirty="0">
                <a:solidFill>
                  <a:srgbClr val="FF0000"/>
                </a:solidFill>
              </a:rPr>
              <a:t>={shoot}&gt;</a:t>
            </a:r>
            <a:r>
              <a:rPr lang="en-GB" dirty="0"/>
              <a:t>Take the shot!&lt;/button&gt;</a:t>
            </a:r>
          </a:p>
          <a:p>
            <a:pPr marL="0" indent="0">
              <a:buNone/>
            </a:pPr>
            <a:r>
              <a:rPr lang="en-GB" dirty="0"/>
              <a:t>  );</a:t>
            </a:r>
          </a:p>
          <a:p>
            <a:pPr marL="0" indent="0">
              <a:buNone/>
            </a:pPr>
            <a:r>
              <a:rPr lang="en-GB" dirty="0"/>
              <a:t>}</a:t>
            </a:r>
          </a:p>
          <a:p>
            <a:pPr marL="0" indent="0">
              <a:buNone/>
            </a:pPr>
            <a:r>
              <a:rPr lang="en-GB" dirty="0" err="1"/>
              <a:t>ReactDOM.render</a:t>
            </a:r>
            <a:r>
              <a:rPr lang="en-GB" dirty="0"/>
              <a:t>(&lt;Football /&gt;, </a:t>
            </a:r>
            <a:r>
              <a:rPr lang="en-GB" dirty="0" err="1"/>
              <a:t>document.getElementById</a:t>
            </a:r>
            <a:r>
              <a:rPr lang="en-GB" dirty="0"/>
              <a:t>('root'));</a:t>
            </a:r>
          </a:p>
        </p:txBody>
      </p:sp>
    </p:spTree>
    <p:extLst>
      <p:ext uri="{BB962C8B-B14F-4D97-AF65-F5344CB8AC3E}">
        <p14:creationId xmlns:p14="http://schemas.microsoft.com/office/powerpoint/2010/main" val="345591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EDFD-684E-4CC0-B9F5-1E240D1B5A94}"/>
              </a:ext>
            </a:extLst>
          </p:cNvPr>
          <p:cNvSpPr>
            <a:spLocks noGrp="1"/>
          </p:cNvSpPr>
          <p:nvPr>
            <p:ph type="title"/>
          </p:nvPr>
        </p:nvSpPr>
        <p:spPr/>
        <p:txBody>
          <a:bodyPr/>
          <a:lstStyle/>
          <a:p>
            <a:r>
              <a:rPr lang="en-GB" dirty="0"/>
              <a:t>Passing Arguments</a:t>
            </a:r>
          </a:p>
        </p:txBody>
      </p:sp>
      <p:sp>
        <p:nvSpPr>
          <p:cNvPr id="3" name="Content Placeholder 2">
            <a:extLst>
              <a:ext uri="{FF2B5EF4-FFF2-40B4-BE49-F238E27FC236}">
                <a16:creationId xmlns:a16="http://schemas.microsoft.com/office/drawing/2014/main" id="{4BE0208D-DFEB-4B0B-B2E3-DE36DAAC65D1}"/>
              </a:ext>
            </a:extLst>
          </p:cNvPr>
          <p:cNvSpPr>
            <a:spLocks noGrp="1"/>
          </p:cNvSpPr>
          <p:nvPr>
            <p:ph idx="1"/>
          </p:nvPr>
        </p:nvSpPr>
        <p:spPr/>
        <p:txBody>
          <a:bodyPr>
            <a:normAutofit fontScale="70000" lnSpcReduction="20000"/>
          </a:bodyPr>
          <a:lstStyle/>
          <a:p>
            <a:pPr algn="just"/>
            <a:r>
              <a:rPr lang="en-US" dirty="0"/>
              <a:t>To pass an argument to an event handler, use an arrow function.</a:t>
            </a:r>
          </a:p>
          <a:p>
            <a:pPr algn="just"/>
            <a:r>
              <a:rPr lang="en-US" dirty="0"/>
              <a:t>Send "Goal!" as a parameter to the shoot function, using arrow function:</a:t>
            </a:r>
          </a:p>
          <a:p>
            <a:pPr marL="0" indent="0">
              <a:buNone/>
            </a:pPr>
            <a:r>
              <a:rPr lang="en-GB" dirty="0">
                <a:solidFill>
                  <a:srgbClr val="FF0000"/>
                </a:solidFill>
              </a:rPr>
              <a:t>function Football() {</a:t>
            </a:r>
          </a:p>
          <a:p>
            <a:pPr marL="0" indent="0">
              <a:buNone/>
            </a:pPr>
            <a:r>
              <a:rPr lang="en-GB" dirty="0">
                <a:solidFill>
                  <a:srgbClr val="FF0000"/>
                </a:solidFill>
              </a:rPr>
              <a:t>  </a:t>
            </a:r>
            <a:r>
              <a:rPr lang="en-GB" dirty="0" err="1">
                <a:solidFill>
                  <a:srgbClr val="FF0000"/>
                </a:solidFill>
              </a:rPr>
              <a:t>const</a:t>
            </a:r>
            <a:r>
              <a:rPr lang="en-GB" dirty="0">
                <a:solidFill>
                  <a:srgbClr val="FF0000"/>
                </a:solidFill>
              </a:rPr>
              <a:t> shoot = (a) =&gt; {</a:t>
            </a:r>
          </a:p>
          <a:p>
            <a:pPr marL="0" indent="0">
              <a:buNone/>
            </a:pPr>
            <a:r>
              <a:rPr lang="en-GB" dirty="0">
                <a:solidFill>
                  <a:srgbClr val="FF0000"/>
                </a:solidFill>
              </a:rPr>
              <a:t>    alert(a);</a:t>
            </a:r>
          </a:p>
          <a:p>
            <a:pPr marL="0" indent="0">
              <a:buNone/>
            </a:pPr>
            <a:r>
              <a:rPr lang="en-GB" dirty="0">
                <a:solidFill>
                  <a:srgbClr val="FF0000"/>
                </a:solidFill>
              </a:rPr>
              <a:t>  }</a:t>
            </a:r>
          </a:p>
          <a:p>
            <a:pPr marL="0" indent="0">
              <a:buNone/>
            </a:pPr>
            <a:r>
              <a:rPr lang="en-GB" dirty="0">
                <a:solidFill>
                  <a:srgbClr val="FF0000"/>
                </a:solidFill>
              </a:rPr>
              <a:t>  return (</a:t>
            </a:r>
          </a:p>
          <a:p>
            <a:pPr marL="0" indent="0">
              <a:buNone/>
            </a:pPr>
            <a:r>
              <a:rPr lang="en-GB" dirty="0">
                <a:solidFill>
                  <a:srgbClr val="FF0000"/>
                </a:solidFill>
              </a:rPr>
              <a:t>    &lt;button </a:t>
            </a:r>
            <a:r>
              <a:rPr lang="en-GB" dirty="0" err="1">
                <a:solidFill>
                  <a:srgbClr val="FF0000"/>
                </a:solidFill>
              </a:rPr>
              <a:t>onClick</a:t>
            </a:r>
            <a:r>
              <a:rPr lang="en-GB" dirty="0">
                <a:solidFill>
                  <a:srgbClr val="FF0000"/>
                </a:solidFill>
              </a:rPr>
              <a:t>={() =&gt; shoot("Goal!")}&gt;Take the shot!&lt;/button&gt;</a:t>
            </a:r>
          </a:p>
          <a:p>
            <a:pPr marL="0" indent="0">
              <a:buNone/>
            </a:pPr>
            <a:r>
              <a:rPr lang="en-GB" dirty="0">
                <a:solidFill>
                  <a:srgbClr val="FF0000"/>
                </a:solidFill>
              </a:rPr>
              <a:t>  );</a:t>
            </a:r>
          </a:p>
          <a:p>
            <a:pPr marL="0" indent="0">
              <a:buNone/>
            </a:pPr>
            <a:r>
              <a:rPr lang="en-GB" dirty="0">
                <a:solidFill>
                  <a:srgbClr val="FF0000"/>
                </a:solidFill>
              </a:rPr>
              <a:t>}</a:t>
            </a:r>
          </a:p>
          <a:p>
            <a:pPr marL="0" indent="0">
              <a:buNone/>
            </a:pPr>
            <a:r>
              <a:rPr lang="en-GB" dirty="0" err="1">
                <a:solidFill>
                  <a:srgbClr val="FF0000"/>
                </a:solidFill>
              </a:rPr>
              <a:t>ReactDOM.render</a:t>
            </a:r>
            <a:r>
              <a:rPr lang="en-GB" dirty="0">
                <a:solidFill>
                  <a:srgbClr val="FF0000"/>
                </a:solidFill>
              </a:rPr>
              <a:t>(&lt;Football /&gt;, </a:t>
            </a:r>
            <a:r>
              <a:rPr lang="en-GB" dirty="0" err="1">
                <a:solidFill>
                  <a:srgbClr val="FF0000"/>
                </a:solidFill>
              </a:rPr>
              <a:t>document.getElementById</a:t>
            </a:r>
            <a:r>
              <a:rPr lang="en-GB" dirty="0">
                <a:solidFill>
                  <a:srgbClr val="FF0000"/>
                </a:solidFill>
              </a:rPr>
              <a:t>('root'));</a:t>
            </a:r>
          </a:p>
        </p:txBody>
      </p:sp>
    </p:spTree>
    <p:extLst>
      <p:ext uri="{BB962C8B-B14F-4D97-AF65-F5344CB8AC3E}">
        <p14:creationId xmlns:p14="http://schemas.microsoft.com/office/powerpoint/2010/main" val="270867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A7FA-2AF8-430A-B036-78D136D730BE}"/>
              </a:ext>
            </a:extLst>
          </p:cNvPr>
          <p:cNvSpPr>
            <a:spLocks noGrp="1"/>
          </p:cNvSpPr>
          <p:nvPr>
            <p:ph type="title"/>
          </p:nvPr>
        </p:nvSpPr>
        <p:spPr/>
        <p:txBody>
          <a:bodyPr/>
          <a:lstStyle/>
          <a:p>
            <a:r>
              <a:rPr lang="en-GB" dirty="0"/>
              <a:t>React Conditional Rendering</a:t>
            </a:r>
          </a:p>
        </p:txBody>
      </p:sp>
      <p:sp>
        <p:nvSpPr>
          <p:cNvPr id="3" name="Content Placeholder 2">
            <a:extLst>
              <a:ext uri="{FF2B5EF4-FFF2-40B4-BE49-F238E27FC236}">
                <a16:creationId xmlns:a16="http://schemas.microsoft.com/office/drawing/2014/main" id="{F90579F2-B370-476A-BC12-2FE87DBE7805}"/>
              </a:ext>
            </a:extLst>
          </p:cNvPr>
          <p:cNvSpPr>
            <a:spLocks noGrp="1"/>
          </p:cNvSpPr>
          <p:nvPr>
            <p:ph idx="1"/>
          </p:nvPr>
        </p:nvSpPr>
        <p:spPr/>
        <p:txBody>
          <a:bodyPr/>
          <a:lstStyle/>
          <a:p>
            <a:pPr algn="just"/>
            <a:r>
              <a:rPr lang="en-US" dirty="0"/>
              <a:t>In React, you can conditionally render components.</a:t>
            </a:r>
          </a:p>
          <a:p>
            <a:pPr algn="just"/>
            <a:r>
              <a:rPr lang="en-US" dirty="0"/>
              <a:t>There are several ways to do this like:</a:t>
            </a:r>
          </a:p>
          <a:p>
            <a:pPr algn="just"/>
            <a:r>
              <a:rPr lang="en-US" dirty="0">
                <a:solidFill>
                  <a:srgbClr val="FF0000"/>
                </a:solidFill>
              </a:rPr>
              <a:t>Using </a:t>
            </a:r>
            <a:r>
              <a:rPr lang="en-US" dirty="0">
                <a:solidFill>
                  <a:schemeClr val="accent2">
                    <a:lumMod val="50000"/>
                  </a:schemeClr>
                </a:solidFill>
              </a:rPr>
              <a:t>if Statement</a:t>
            </a:r>
          </a:p>
          <a:p>
            <a:pPr algn="just"/>
            <a:r>
              <a:rPr lang="en-US" dirty="0"/>
              <a:t>We can use the if JavaScript operator to decide which component to render.</a:t>
            </a:r>
          </a:p>
          <a:p>
            <a:pPr algn="just"/>
            <a:endParaRPr lang="en-GB" dirty="0"/>
          </a:p>
        </p:txBody>
      </p:sp>
    </p:spTree>
    <p:extLst>
      <p:ext uri="{BB962C8B-B14F-4D97-AF65-F5344CB8AC3E}">
        <p14:creationId xmlns:p14="http://schemas.microsoft.com/office/powerpoint/2010/main" val="35870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847-AAE3-4B30-9998-E4F72E4A9BFA}"/>
              </a:ext>
            </a:extLst>
          </p:cNvPr>
          <p:cNvSpPr>
            <a:spLocks noGrp="1"/>
          </p:cNvSpPr>
          <p:nvPr>
            <p:ph type="title"/>
          </p:nvPr>
        </p:nvSpPr>
        <p:spPr/>
        <p:txBody>
          <a:bodyPr/>
          <a:lstStyle/>
          <a:p>
            <a:r>
              <a:rPr lang="en-US" dirty="0"/>
              <a:t>Using an if…else Statement</a:t>
            </a:r>
            <a:endParaRPr lang="en-GB" dirty="0"/>
          </a:p>
        </p:txBody>
      </p:sp>
      <p:sp>
        <p:nvSpPr>
          <p:cNvPr id="3" name="Content Placeholder 2">
            <a:extLst>
              <a:ext uri="{FF2B5EF4-FFF2-40B4-BE49-F238E27FC236}">
                <a16:creationId xmlns:a16="http://schemas.microsoft.com/office/drawing/2014/main" id="{4C8D9458-95AE-4D62-A001-C0093C28559E}"/>
              </a:ext>
            </a:extLst>
          </p:cNvPr>
          <p:cNvSpPr>
            <a:spLocks noGrp="1"/>
          </p:cNvSpPr>
          <p:nvPr>
            <p:ph idx="1"/>
          </p:nvPr>
        </p:nvSpPr>
        <p:spPr>
          <a:xfrm>
            <a:off x="361950" y="1343025"/>
            <a:ext cx="8501062" cy="5372100"/>
          </a:xfrm>
        </p:spPr>
        <p:txBody>
          <a:bodyPr>
            <a:normAutofit fontScale="92500"/>
          </a:bodyPr>
          <a:lstStyle/>
          <a:p>
            <a:pPr algn="just"/>
            <a:r>
              <a:rPr lang="en-US" dirty="0"/>
              <a:t>An if…else statement will execute the actions contained in the if block when the condition is satisfied. Otherwise, it will execute the actions contained in the else block.</a:t>
            </a:r>
          </a:p>
          <a:p>
            <a:pPr algn="just"/>
            <a:r>
              <a:rPr lang="en-US" dirty="0"/>
              <a:t>In JSX, you are able to use JavaScript code with markup to render dynamic values within your application. JSX uses curly braces ({ and }) to signify expressions that need to be interpreted prior to rendering. The caveat, however, is that there is a limit to what can be done within such braces.</a:t>
            </a:r>
            <a:endParaRPr lang="en-GB" dirty="0"/>
          </a:p>
        </p:txBody>
      </p:sp>
    </p:spTree>
    <p:extLst>
      <p:ext uri="{BB962C8B-B14F-4D97-AF65-F5344CB8AC3E}">
        <p14:creationId xmlns:p14="http://schemas.microsoft.com/office/powerpoint/2010/main" val="30194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FEBD-EE26-41C9-A723-57154C4085C5}"/>
              </a:ext>
            </a:extLst>
          </p:cNvPr>
          <p:cNvSpPr>
            <a:spLocks noGrp="1"/>
          </p:cNvSpPr>
          <p:nvPr>
            <p:ph type="title"/>
          </p:nvPr>
        </p:nvSpPr>
        <p:spPr/>
        <p:txBody>
          <a:bodyPr/>
          <a:lstStyle/>
          <a:p>
            <a:r>
              <a:rPr lang="en-GB" dirty="0"/>
              <a:t>Using a switch Statement</a:t>
            </a:r>
          </a:p>
        </p:txBody>
      </p:sp>
      <p:sp>
        <p:nvSpPr>
          <p:cNvPr id="3" name="Content Placeholder 2">
            <a:extLst>
              <a:ext uri="{FF2B5EF4-FFF2-40B4-BE49-F238E27FC236}">
                <a16:creationId xmlns:a16="http://schemas.microsoft.com/office/drawing/2014/main" id="{06D1657B-A35C-4D53-8FF1-9DC110704224}"/>
              </a:ext>
            </a:extLst>
          </p:cNvPr>
          <p:cNvSpPr>
            <a:spLocks noGrp="1"/>
          </p:cNvSpPr>
          <p:nvPr>
            <p:ph idx="1"/>
          </p:nvPr>
        </p:nvSpPr>
        <p:spPr/>
        <p:txBody>
          <a:bodyPr/>
          <a:lstStyle/>
          <a:p>
            <a:pPr algn="just"/>
            <a:r>
              <a:rPr lang="en-US" dirty="0"/>
              <a:t>As shown previously, you can conditionally return different markup from a component based on set conditions using an if…else statement. The same could be achieved with a switch statement where you can specify the markup for various conditions.</a:t>
            </a:r>
            <a:endParaRPr lang="en-GB" dirty="0"/>
          </a:p>
        </p:txBody>
      </p:sp>
    </p:spTree>
    <p:extLst>
      <p:ext uri="{BB962C8B-B14F-4D97-AF65-F5344CB8AC3E}">
        <p14:creationId xmlns:p14="http://schemas.microsoft.com/office/powerpoint/2010/main" val="82986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7438-6E43-4A6C-82B5-2E04BE9D8742}"/>
              </a:ext>
            </a:extLst>
          </p:cNvPr>
          <p:cNvSpPr>
            <a:spLocks noGrp="1"/>
          </p:cNvSpPr>
          <p:nvPr>
            <p:ph type="title"/>
          </p:nvPr>
        </p:nvSpPr>
        <p:spPr/>
        <p:txBody>
          <a:bodyPr/>
          <a:lstStyle/>
          <a:p>
            <a:r>
              <a:rPr lang="en-GB" dirty="0"/>
              <a:t>Using Element Variables</a:t>
            </a:r>
          </a:p>
        </p:txBody>
      </p:sp>
      <p:sp>
        <p:nvSpPr>
          <p:cNvPr id="3" name="Content Placeholder 2">
            <a:extLst>
              <a:ext uri="{FF2B5EF4-FFF2-40B4-BE49-F238E27FC236}">
                <a16:creationId xmlns:a16="http://schemas.microsoft.com/office/drawing/2014/main" id="{16871A4E-E1D5-4113-8A49-56CA1A5E7EB0}"/>
              </a:ext>
            </a:extLst>
          </p:cNvPr>
          <p:cNvSpPr>
            <a:spLocks noGrp="1"/>
          </p:cNvSpPr>
          <p:nvPr>
            <p:ph idx="1"/>
          </p:nvPr>
        </p:nvSpPr>
        <p:spPr/>
        <p:txBody>
          <a:bodyPr/>
          <a:lstStyle/>
          <a:p>
            <a:pPr algn="just"/>
            <a:r>
              <a:rPr lang="en-US" dirty="0"/>
              <a:t>Element variables are similar to the approach to extract the conditional rendering into a function. Element variables are variables that hold JSX elements. You can conditionally assign elements or components to these variables outside the JSX and only render the variable within JSX.</a:t>
            </a:r>
            <a:endParaRPr lang="en-GB" dirty="0"/>
          </a:p>
        </p:txBody>
      </p:sp>
    </p:spTree>
    <p:extLst>
      <p:ext uri="{BB962C8B-B14F-4D97-AF65-F5344CB8AC3E}">
        <p14:creationId xmlns:p14="http://schemas.microsoft.com/office/powerpoint/2010/main" val="376075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B83F-584B-45CD-92AA-E0A102AA9988}"/>
              </a:ext>
            </a:extLst>
          </p:cNvPr>
          <p:cNvSpPr>
            <a:spLocks noGrp="1"/>
          </p:cNvSpPr>
          <p:nvPr>
            <p:ph type="title"/>
          </p:nvPr>
        </p:nvSpPr>
        <p:spPr/>
        <p:txBody>
          <a:bodyPr/>
          <a:lstStyle/>
          <a:p>
            <a:r>
              <a:rPr lang="en-GB" dirty="0"/>
              <a:t>Using Ternary Operators</a:t>
            </a:r>
          </a:p>
        </p:txBody>
      </p:sp>
      <p:sp>
        <p:nvSpPr>
          <p:cNvPr id="3" name="Content Placeholder 2">
            <a:extLst>
              <a:ext uri="{FF2B5EF4-FFF2-40B4-BE49-F238E27FC236}">
                <a16:creationId xmlns:a16="http://schemas.microsoft.com/office/drawing/2014/main" id="{4273B512-D1F7-427F-B350-32E2F85D4D91}"/>
              </a:ext>
            </a:extLst>
          </p:cNvPr>
          <p:cNvSpPr>
            <a:spLocks noGrp="1"/>
          </p:cNvSpPr>
          <p:nvPr>
            <p:ph idx="1"/>
          </p:nvPr>
        </p:nvSpPr>
        <p:spPr/>
        <p:txBody>
          <a:bodyPr/>
          <a:lstStyle/>
          <a:p>
            <a:pPr algn="just"/>
            <a:r>
              <a:rPr lang="en-US" dirty="0"/>
              <a:t>The conditional (ternary) operator is the only JavaScript operator that takes three operands. This operator is frequently used as a shortcut for the if statement</a:t>
            </a:r>
            <a:endParaRPr lang="en-GB" dirty="0"/>
          </a:p>
        </p:txBody>
      </p:sp>
    </p:spTree>
    <p:extLst>
      <p:ext uri="{BB962C8B-B14F-4D97-AF65-F5344CB8AC3E}">
        <p14:creationId xmlns:p14="http://schemas.microsoft.com/office/powerpoint/2010/main" val="308906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95A5-41AB-4D53-B932-3010ED94992D}"/>
              </a:ext>
            </a:extLst>
          </p:cNvPr>
          <p:cNvSpPr>
            <a:spLocks noGrp="1"/>
          </p:cNvSpPr>
          <p:nvPr>
            <p:ph type="title"/>
          </p:nvPr>
        </p:nvSpPr>
        <p:spPr/>
        <p:txBody>
          <a:bodyPr>
            <a:normAutofit fontScale="90000"/>
          </a:bodyPr>
          <a:lstStyle/>
          <a:p>
            <a:r>
              <a:rPr lang="en-US" dirty="0"/>
              <a:t>Using Logical &amp;&amp; (Short Circuit Evaluation)</a:t>
            </a:r>
            <a:endParaRPr lang="en-GB" dirty="0"/>
          </a:p>
        </p:txBody>
      </p:sp>
      <p:sp>
        <p:nvSpPr>
          <p:cNvPr id="3" name="Content Placeholder 2">
            <a:extLst>
              <a:ext uri="{FF2B5EF4-FFF2-40B4-BE49-F238E27FC236}">
                <a16:creationId xmlns:a16="http://schemas.microsoft.com/office/drawing/2014/main" id="{8B621F07-FE64-42F7-A8AD-2F43180EFBAA}"/>
              </a:ext>
            </a:extLst>
          </p:cNvPr>
          <p:cNvSpPr>
            <a:spLocks noGrp="1"/>
          </p:cNvSpPr>
          <p:nvPr>
            <p:ph idx="1"/>
          </p:nvPr>
        </p:nvSpPr>
        <p:spPr/>
        <p:txBody>
          <a:bodyPr/>
          <a:lstStyle/>
          <a:p>
            <a:pPr algn="just"/>
            <a:r>
              <a:rPr lang="en-US" dirty="0"/>
              <a:t>Short circuit evaluation is a technique used to ensure that there are no side effects during the evaluation of operands in an expression. The logical &amp;&amp; helps you specify that an action should be taken only on one condition, otherwise, it would be ignored entirely.</a:t>
            </a:r>
            <a:endParaRPr lang="en-GB" dirty="0"/>
          </a:p>
        </p:txBody>
      </p:sp>
    </p:spTree>
    <p:extLst>
      <p:ext uri="{BB962C8B-B14F-4D97-AF65-F5344CB8AC3E}">
        <p14:creationId xmlns:p14="http://schemas.microsoft.com/office/powerpoint/2010/main" val="15519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685-B523-46AB-8FD8-C46578F8DA46}"/>
              </a:ext>
            </a:extLst>
          </p:cNvPr>
          <p:cNvSpPr>
            <a:spLocks noGrp="1"/>
          </p:cNvSpPr>
          <p:nvPr>
            <p:ph type="title"/>
          </p:nvPr>
        </p:nvSpPr>
        <p:spPr/>
        <p:txBody>
          <a:bodyPr>
            <a:normAutofit fontScale="90000"/>
          </a:bodyPr>
          <a:lstStyle/>
          <a:p>
            <a:br>
              <a:rPr lang="en-GB" dirty="0"/>
            </a:br>
            <a:r>
              <a:rPr lang="en-GB" dirty="0"/>
              <a:t>Recommendations:</a:t>
            </a:r>
            <a:br>
              <a:rPr lang="en-GB" dirty="0"/>
            </a:br>
            <a:endParaRPr lang="en-GB" dirty="0"/>
          </a:p>
        </p:txBody>
      </p:sp>
      <p:sp>
        <p:nvSpPr>
          <p:cNvPr id="3" name="Content Placeholder 2">
            <a:extLst>
              <a:ext uri="{FF2B5EF4-FFF2-40B4-BE49-F238E27FC236}">
                <a16:creationId xmlns:a16="http://schemas.microsoft.com/office/drawing/2014/main" id="{2C11A18C-9193-482B-9297-273186B76A6A}"/>
              </a:ext>
            </a:extLst>
          </p:cNvPr>
          <p:cNvSpPr>
            <a:spLocks noGrp="1"/>
          </p:cNvSpPr>
          <p:nvPr>
            <p:ph idx="1"/>
          </p:nvPr>
        </p:nvSpPr>
        <p:spPr/>
        <p:txBody>
          <a:bodyPr>
            <a:normAutofit fontScale="92500"/>
          </a:bodyPr>
          <a:lstStyle/>
          <a:p>
            <a:pPr marL="0" indent="0" algn="just">
              <a:buNone/>
            </a:pPr>
            <a:r>
              <a:rPr lang="en-US" dirty="0">
                <a:solidFill>
                  <a:srgbClr val="FF0000"/>
                </a:solidFill>
              </a:rPr>
              <a:t>Generally, keep in mind the following recommendations:</a:t>
            </a:r>
          </a:p>
          <a:p>
            <a:pPr lvl="1" algn="just">
              <a:lnSpc>
                <a:spcPct val="150000"/>
              </a:lnSpc>
              <a:buFont typeface="Bahnschrift" panose="020B0502040204020203" pitchFamily="34" charset="0"/>
              <a:buChar char="–"/>
            </a:pPr>
            <a:r>
              <a:rPr lang="en-US" dirty="0"/>
              <a:t>For situations where there is only one expected outcome, the “short circuit evaluation” is possibly most applicable.</a:t>
            </a:r>
          </a:p>
          <a:p>
            <a:pPr lvl="1" algn="just">
              <a:lnSpc>
                <a:spcPct val="150000"/>
              </a:lnSpc>
              <a:buFont typeface="Bahnschrift" panose="020B0502040204020203" pitchFamily="34" charset="0"/>
              <a:buChar char="–"/>
            </a:pPr>
            <a:r>
              <a:rPr lang="en-US" dirty="0"/>
              <a:t>For situations where there are two expected outcomes, an if…else statement, element variable, ternary operator, or “immediately invoked function expression” is probably most applicable.</a:t>
            </a:r>
          </a:p>
          <a:p>
            <a:pPr lvl="1" algn="just">
              <a:lnSpc>
                <a:spcPct val="150000"/>
              </a:lnSpc>
              <a:buFont typeface="Bahnschrift" panose="020B0502040204020203" pitchFamily="34" charset="0"/>
              <a:buChar char="–"/>
            </a:pPr>
            <a:r>
              <a:rPr lang="en-US" dirty="0"/>
              <a:t>For situations where there are more than two outcomes, a switch statement, extracted function, or extracted functional component is probably most applicable.</a:t>
            </a:r>
            <a:endParaRPr lang="en-GB" dirty="0"/>
          </a:p>
        </p:txBody>
      </p:sp>
    </p:spTree>
    <p:extLst>
      <p:ext uri="{BB962C8B-B14F-4D97-AF65-F5344CB8AC3E}">
        <p14:creationId xmlns:p14="http://schemas.microsoft.com/office/powerpoint/2010/main" val="86803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DAB2-CDD5-448C-9B49-F65737BA12E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1CC6D53C-8DFD-4D69-B4B7-17ADBEE4678B}"/>
              </a:ext>
            </a:extLst>
          </p:cNvPr>
          <p:cNvSpPr>
            <a:spLocks noGrp="1"/>
          </p:cNvSpPr>
          <p:nvPr>
            <p:ph idx="1"/>
          </p:nvPr>
        </p:nvSpPr>
        <p:spPr/>
        <p:txBody>
          <a:bodyPr>
            <a:normAutofit fontScale="92500" lnSpcReduction="20000"/>
          </a:bodyPr>
          <a:lstStyle/>
          <a:p>
            <a:pPr marL="0" indent="0">
              <a:buNone/>
            </a:pPr>
            <a:r>
              <a:rPr lang="en-US" dirty="0"/>
              <a:t>We'll use these two components:</a:t>
            </a:r>
          </a:p>
          <a:p>
            <a:pPr marL="0" indent="0">
              <a:buNone/>
            </a:pPr>
            <a:r>
              <a:rPr lang="en-US" dirty="0">
                <a:solidFill>
                  <a:srgbClr val="FF0000"/>
                </a:solidFill>
              </a:rPr>
              <a:t>function </a:t>
            </a:r>
            <a:r>
              <a:rPr lang="en-US" dirty="0" err="1">
                <a:solidFill>
                  <a:srgbClr val="FF0000"/>
                </a:solidFill>
              </a:rPr>
              <a:t>MissedGoal</a:t>
            </a:r>
            <a:r>
              <a:rPr lang="en-US" dirty="0">
                <a:solidFill>
                  <a:srgbClr val="FF0000"/>
                </a:solidFill>
              </a:rPr>
              <a:t>() </a:t>
            </a:r>
          </a:p>
          <a:p>
            <a:pPr marL="0" indent="0">
              <a:buNone/>
            </a:pPr>
            <a:r>
              <a:rPr lang="en-US" dirty="0">
                <a:solidFill>
                  <a:srgbClr val="FF0000"/>
                </a:solidFill>
              </a:rPr>
              <a:t>{</a:t>
            </a:r>
          </a:p>
          <a:p>
            <a:pPr marL="0" indent="0">
              <a:buNone/>
            </a:pPr>
            <a:r>
              <a:rPr lang="en-US" dirty="0">
                <a:solidFill>
                  <a:srgbClr val="FF0000"/>
                </a:solidFill>
              </a:rPr>
              <a:t>  return &lt;h1&gt;MISSED!&lt;/h1&gt;;</a:t>
            </a:r>
          </a:p>
          <a:p>
            <a:pPr marL="0" indent="0">
              <a:buNone/>
            </a:pPr>
            <a:r>
              <a:rPr lang="en-US" dirty="0">
                <a:solidFill>
                  <a:srgbClr val="FF0000"/>
                </a:solidFill>
              </a:rPr>
              <a:t>}</a:t>
            </a:r>
            <a:endParaRPr lang="en-US" dirty="0"/>
          </a:p>
          <a:p>
            <a:pPr marL="0" indent="0">
              <a:buNone/>
            </a:pPr>
            <a:r>
              <a:rPr lang="en-US" dirty="0"/>
              <a:t>function </a:t>
            </a:r>
            <a:r>
              <a:rPr lang="en-US" dirty="0" err="1">
                <a:solidFill>
                  <a:schemeClr val="accent2">
                    <a:lumMod val="50000"/>
                  </a:schemeClr>
                </a:solidFill>
              </a:rPr>
              <a:t>MadeGoal</a:t>
            </a:r>
            <a:r>
              <a:rPr lang="en-US" dirty="0">
                <a:solidFill>
                  <a:schemeClr val="accent2">
                    <a:lumMod val="50000"/>
                  </a:schemeClr>
                </a:solidFill>
              </a:rPr>
              <a:t>() </a:t>
            </a:r>
          </a:p>
          <a:p>
            <a:pPr marL="0" indent="0">
              <a:buNone/>
            </a:pPr>
            <a:r>
              <a:rPr lang="en-US" dirty="0"/>
              <a:t>{</a:t>
            </a:r>
          </a:p>
          <a:p>
            <a:pPr marL="0" indent="0">
              <a:buNone/>
            </a:pPr>
            <a:r>
              <a:rPr lang="en-US" dirty="0"/>
              <a:t>  return &lt;h1&gt;Goal!&lt;/h1&gt;;</a:t>
            </a:r>
          </a:p>
          <a:p>
            <a:pPr marL="0" indent="0">
              <a:buNone/>
            </a:pPr>
            <a:r>
              <a:rPr lang="en-US" dirty="0"/>
              <a:t>}</a:t>
            </a:r>
            <a:endParaRPr lang="en-GB" dirty="0"/>
          </a:p>
        </p:txBody>
      </p:sp>
    </p:spTree>
    <p:extLst>
      <p:ext uri="{BB962C8B-B14F-4D97-AF65-F5344CB8AC3E}">
        <p14:creationId xmlns:p14="http://schemas.microsoft.com/office/powerpoint/2010/main" val="404395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824460" y="2886076"/>
            <a:ext cx="7703314" cy="1586534"/>
          </a:xfrm>
        </p:spPr>
        <p:txBody>
          <a:bodyPr>
            <a:normAutofit/>
          </a:bodyPr>
          <a:lstStyle/>
          <a:p>
            <a:pPr algn="just"/>
            <a:r>
              <a:rPr lang="en-IN" sz="2400" dirty="0"/>
              <a:t>Understand concept of React event management .</a:t>
            </a:r>
          </a:p>
          <a:p>
            <a:pPr algn="just"/>
            <a:r>
              <a:rPr lang="en-IN" sz="2400" dirty="0"/>
              <a:t>Understand concept of React Conditional statements.</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E18-4557-4A51-886C-52E30F999C04}"/>
              </a:ext>
            </a:extLst>
          </p:cNvPr>
          <p:cNvSpPr>
            <a:spLocks noGrp="1"/>
          </p:cNvSpPr>
          <p:nvPr>
            <p:ph type="title"/>
          </p:nvPr>
        </p:nvSpPr>
        <p:spPr/>
        <p:txBody>
          <a:bodyPr/>
          <a:lstStyle/>
          <a:p>
            <a:r>
              <a:rPr lang="en-GB" dirty="0"/>
              <a:t>Example:</a:t>
            </a:r>
          </a:p>
        </p:txBody>
      </p:sp>
      <p:sp>
        <p:nvSpPr>
          <p:cNvPr id="4" name="Rectangle: Rounded Corners 3">
            <a:extLst>
              <a:ext uri="{FF2B5EF4-FFF2-40B4-BE49-F238E27FC236}">
                <a16:creationId xmlns:a16="http://schemas.microsoft.com/office/drawing/2014/main" id="{283E1047-7560-42F0-85D0-69EF52D8B2CF}"/>
              </a:ext>
            </a:extLst>
          </p:cNvPr>
          <p:cNvSpPr/>
          <p:nvPr/>
        </p:nvSpPr>
        <p:spPr>
          <a:xfrm>
            <a:off x="954157" y="2733260"/>
            <a:ext cx="7086600" cy="242514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a:t>Now, we'll create another component that chooses which component to render based on a condition.</a:t>
            </a:r>
            <a:endParaRPr lang="en-US" sz="3200" dirty="0"/>
          </a:p>
        </p:txBody>
      </p:sp>
    </p:spTree>
    <p:extLst>
      <p:ext uri="{BB962C8B-B14F-4D97-AF65-F5344CB8AC3E}">
        <p14:creationId xmlns:p14="http://schemas.microsoft.com/office/powerpoint/2010/main" val="779951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CD7B-9FC1-497E-9747-6FC9DC2EF51A}"/>
              </a:ext>
            </a:extLst>
          </p:cNvPr>
          <p:cNvSpPr>
            <a:spLocks noGrp="1"/>
          </p:cNvSpPr>
          <p:nvPr>
            <p:ph type="title"/>
          </p:nvPr>
        </p:nvSpPr>
        <p:spPr/>
        <p:txBody>
          <a:bodyPr/>
          <a:lstStyle/>
          <a:p>
            <a:r>
              <a:rPr lang="en-GB" dirty="0"/>
              <a:t>Component based on condition </a:t>
            </a:r>
          </a:p>
        </p:txBody>
      </p:sp>
      <p:sp>
        <p:nvSpPr>
          <p:cNvPr id="3" name="Content Placeholder 2">
            <a:extLst>
              <a:ext uri="{FF2B5EF4-FFF2-40B4-BE49-F238E27FC236}">
                <a16:creationId xmlns:a16="http://schemas.microsoft.com/office/drawing/2014/main" id="{CF019465-9ED0-486C-9FA3-9CF6D962FEF7}"/>
              </a:ext>
            </a:extLst>
          </p:cNvPr>
          <p:cNvSpPr>
            <a:spLocks noGrp="1"/>
          </p:cNvSpPr>
          <p:nvPr>
            <p:ph idx="1"/>
          </p:nvPr>
        </p:nvSpPr>
        <p:spPr/>
        <p:txBody>
          <a:bodyPr>
            <a:normAutofit fontScale="62500" lnSpcReduction="20000"/>
          </a:bodyPr>
          <a:lstStyle/>
          <a:p>
            <a:pPr marL="0" indent="0">
              <a:buNone/>
            </a:pPr>
            <a:r>
              <a:rPr lang="en-GB" sz="2900" dirty="0"/>
              <a:t>function Goal(props) </a:t>
            </a:r>
          </a:p>
          <a:p>
            <a:pPr marL="0" indent="0">
              <a:buNone/>
            </a:pPr>
            <a:r>
              <a:rPr lang="en-GB" dirty="0"/>
              <a:t>{</a:t>
            </a:r>
          </a:p>
          <a:p>
            <a:pPr marL="0" indent="0">
              <a:buNone/>
            </a:pPr>
            <a:r>
              <a:rPr lang="en-GB" dirty="0"/>
              <a:t>  </a:t>
            </a:r>
            <a:r>
              <a:rPr lang="en-GB" dirty="0" err="1"/>
              <a:t>const</a:t>
            </a:r>
            <a:r>
              <a:rPr lang="en-GB" dirty="0"/>
              <a:t> </a:t>
            </a:r>
            <a:r>
              <a:rPr lang="en-GB" dirty="0" err="1"/>
              <a:t>isGoal</a:t>
            </a:r>
            <a:r>
              <a:rPr lang="en-GB" dirty="0"/>
              <a:t> = </a:t>
            </a:r>
            <a:r>
              <a:rPr lang="en-GB" dirty="0" err="1"/>
              <a:t>props.isGoal</a:t>
            </a:r>
            <a:r>
              <a:rPr lang="en-GB" dirty="0"/>
              <a:t>;</a:t>
            </a:r>
          </a:p>
          <a:p>
            <a:pPr marL="0" indent="0">
              <a:buNone/>
            </a:pPr>
            <a:r>
              <a:rPr lang="en-GB" dirty="0"/>
              <a:t>  if (</a:t>
            </a:r>
            <a:r>
              <a:rPr lang="en-GB" dirty="0" err="1"/>
              <a:t>isGoal</a:t>
            </a:r>
            <a:r>
              <a:rPr lang="en-GB" dirty="0"/>
              <a:t>) {</a:t>
            </a:r>
          </a:p>
          <a:p>
            <a:pPr marL="0" indent="0">
              <a:buNone/>
            </a:pPr>
            <a:r>
              <a:rPr lang="en-GB" dirty="0"/>
              <a:t>    return &lt;</a:t>
            </a:r>
            <a:r>
              <a:rPr lang="en-GB" dirty="0" err="1"/>
              <a:t>MadeGoal</a:t>
            </a:r>
            <a:r>
              <a:rPr lang="en-GB" dirty="0"/>
              <a:t>/&gt;;</a:t>
            </a:r>
          </a:p>
          <a:p>
            <a:pPr marL="0" indent="0">
              <a:buNone/>
            </a:pPr>
            <a:r>
              <a:rPr lang="en-GB" dirty="0"/>
              <a:t>  }</a:t>
            </a:r>
          </a:p>
          <a:p>
            <a:pPr marL="0" indent="0">
              <a:buNone/>
            </a:pPr>
            <a:r>
              <a:rPr lang="en-GB" dirty="0"/>
              <a:t>  return &lt;</a:t>
            </a:r>
            <a:r>
              <a:rPr lang="en-GB" dirty="0" err="1"/>
              <a:t>MissedGoal</a:t>
            </a:r>
            <a:r>
              <a:rPr lang="en-GB" dirty="0"/>
              <a:t>/&gt;;</a:t>
            </a:r>
          </a:p>
          <a:p>
            <a:pPr marL="0" indent="0">
              <a:buNone/>
            </a:pPr>
            <a:r>
              <a:rPr lang="en-GB" dirty="0"/>
              <a:t>}</a:t>
            </a:r>
          </a:p>
          <a:p>
            <a:pPr marL="0" indent="0">
              <a:buNone/>
            </a:pPr>
            <a:r>
              <a:rPr lang="en-GB" dirty="0" err="1"/>
              <a:t>ReactDOM.render</a:t>
            </a:r>
            <a:r>
              <a:rPr lang="en-GB" dirty="0"/>
              <a:t>(</a:t>
            </a:r>
          </a:p>
          <a:p>
            <a:pPr marL="0" indent="0">
              <a:buNone/>
            </a:pPr>
            <a:r>
              <a:rPr lang="en-GB" dirty="0"/>
              <a:t>  &lt;Goal </a:t>
            </a:r>
            <a:r>
              <a:rPr lang="en-GB" dirty="0" err="1"/>
              <a:t>isGoal</a:t>
            </a:r>
            <a:r>
              <a:rPr lang="en-GB" dirty="0"/>
              <a:t>={false} /&gt;,</a:t>
            </a:r>
          </a:p>
          <a:p>
            <a:pPr marL="0" indent="0">
              <a:buNone/>
            </a:pPr>
            <a:r>
              <a:rPr lang="en-GB" dirty="0"/>
              <a:t>  </a:t>
            </a:r>
            <a:r>
              <a:rPr lang="en-GB" dirty="0" err="1"/>
              <a:t>document.getElementById</a:t>
            </a:r>
            <a:r>
              <a:rPr lang="en-GB" dirty="0"/>
              <a:t>('root')</a:t>
            </a:r>
          </a:p>
          <a:p>
            <a:pPr marL="0" indent="0">
              <a:buNone/>
            </a:pPr>
            <a:r>
              <a:rPr lang="en-GB" dirty="0"/>
              <a:t>);</a:t>
            </a:r>
          </a:p>
        </p:txBody>
      </p:sp>
    </p:spTree>
    <p:extLst>
      <p:ext uri="{BB962C8B-B14F-4D97-AF65-F5344CB8AC3E}">
        <p14:creationId xmlns:p14="http://schemas.microsoft.com/office/powerpoint/2010/main" val="263120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9C11-D57F-4D22-BAC2-F40C5FF8AAA6}"/>
              </a:ext>
            </a:extLst>
          </p:cNvPr>
          <p:cNvSpPr>
            <a:spLocks noGrp="1"/>
          </p:cNvSpPr>
          <p:nvPr>
            <p:ph type="title"/>
          </p:nvPr>
        </p:nvSpPr>
        <p:spPr/>
        <p:txBody>
          <a:bodyPr/>
          <a:lstStyle/>
          <a:p>
            <a:r>
              <a:rPr lang="en-GB" dirty="0"/>
              <a:t>Ternary Operator</a:t>
            </a:r>
          </a:p>
        </p:txBody>
      </p:sp>
      <p:sp>
        <p:nvSpPr>
          <p:cNvPr id="3" name="Content Placeholder 2">
            <a:extLst>
              <a:ext uri="{FF2B5EF4-FFF2-40B4-BE49-F238E27FC236}">
                <a16:creationId xmlns:a16="http://schemas.microsoft.com/office/drawing/2014/main" id="{0F5A50A8-76F8-41FB-BB51-5881C1A04C19}"/>
              </a:ext>
            </a:extLst>
          </p:cNvPr>
          <p:cNvSpPr>
            <a:spLocks noGrp="1"/>
          </p:cNvSpPr>
          <p:nvPr>
            <p:ph idx="1"/>
          </p:nvPr>
        </p:nvSpPr>
        <p:spPr>
          <a:xfrm>
            <a:off x="361950" y="1361661"/>
            <a:ext cx="8220075" cy="1461052"/>
          </a:xfrm>
        </p:spPr>
        <p:txBody>
          <a:bodyPr>
            <a:normAutofit/>
          </a:bodyPr>
          <a:lstStyle/>
          <a:p>
            <a:pPr marL="0" indent="0" algn="just">
              <a:buNone/>
            </a:pPr>
            <a:r>
              <a:rPr lang="en-GB" dirty="0"/>
              <a:t>Return the </a:t>
            </a:r>
            <a:r>
              <a:rPr lang="en-GB" dirty="0" err="1"/>
              <a:t>MadeGoal</a:t>
            </a:r>
            <a:r>
              <a:rPr lang="en-GB" dirty="0"/>
              <a:t> component if </a:t>
            </a:r>
            <a:r>
              <a:rPr lang="en-GB" dirty="0" err="1"/>
              <a:t>isGoal</a:t>
            </a:r>
            <a:r>
              <a:rPr lang="en-GB" dirty="0"/>
              <a:t> is true, otherwise return the </a:t>
            </a:r>
            <a:r>
              <a:rPr lang="en-GB" dirty="0" err="1"/>
              <a:t>MissedGoal</a:t>
            </a:r>
            <a:r>
              <a:rPr lang="en-GB" dirty="0"/>
              <a:t> component:</a:t>
            </a:r>
          </a:p>
        </p:txBody>
      </p:sp>
      <p:sp>
        <p:nvSpPr>
          <p:cNvPr id="5" name="TextBox 4">
            <a:extLst>
              <a:ext uri="{FF2B5EF4-FFF2-40B4-BE49-F238E27FC236}">
                <a16:creationId xmlns:a16="http://schemas.microsoft.com/office/drawing/2014/main" id="{DC023A82-0322-42B7-8A12-078429595811}"/>
              </a:ext>
            </a:extLst>
          </p:cNvPr>
          <p:cNvSpPr txBox="1"/>
          <p:nvPr/>
        </p:nvSpPr>
        <p:spPr>
          <a:xfrm>
            <a:off x="361950" y="2953292"/>
            <a:ext cx="8603145" cy="3261406"/>
          </a:xfrm>
          <a:prstGeom prst="rect">
            <a:avLst/>
          </a:prstGeom>
          <a:noFill/>
        </p:spPr>
        <p:txBody>
          <a:bodyPr wrap="square" numCol="2">
            <a:spAutoFit/>
          </a:bodyPr>
          <a:lstStyle/>
          <a:p>
            <a:pPr>
              <a:lnSpc>
                <a:spcPct val="150000"/>
              </a:lnSpc>
            </a:pPr>
            <a:r>
              <a:rPr lang="en-IN" sz="2000" dirty="0"/>
              <a:t>function Goal(props) {</a:t>
            </a:r>
          </a:p>
          <a:p>
            <a:pPr>
              <a:lnSpc>
                <a:spcPct val="150000"/>
              </a:lnSpc>
            </a:pPr>
            <a:r>
              <a:rPr lang="en-IN" sz="2000" dirty="0"/>
              <a:t>  </a:t>
            </a:r>
            <a:r>
              <a:rPr lang="en-IN" sz="2000" dirty="0" err="1"/>
              <a:t>const</a:t>
            </a:r>
            <a:r>
              <a:rPr lang="en-IN" sz="2000" dirty="0"/>
              <a:t> </a:t>
            </a:r>
            <a:r>
              <a:rPr lang="en-IN" sz="2000" dirty="0" err="1"/>
              <a:t>isGoal</a:t>
            </a:r>
            <a:r>
              <a:rPr lang="en-IN" sz="2000" dirty="0"/>
              <a:t> = </a:t>
            </a:r>
            <a:r>
              <a:rPr lang="en-IN" sz="2000" dirty="0" err="1"/>
              <a:t>props.isGoal</a:t>
            </a:r>
            <a:r>
              <a:rPr lang="en-IN" sz="2000" dirty="0"/>
              <a:t>;</a:t>
            </a:r>
          </a:p>
          <a:p>
            <a:pPr>
              <a:lnSpc>
                <a:spcPct val="150000"/>
              </a:lnSpc>
            </a:pPr>
            <a:r>
              <a:rPr lang="en-IN" sz="2000" dirty="0"/>
              <a:t>  return (</a:t>
            </a:r>
          </a:p>
          <a:p>
            <a:pPr>
              <a:lnSpc>
                <a:spcPct val="150000"/>
              </a:lnSpc>
            </a:pPr>
            <a:r>
              <a:rPr lang="en-IN" sz="2000" dirty="0"/>
              <a:t>    &lt;&gt;</a:t>
            </a:r>
          </a:p>
          <a:p>
            <a:pPr>
              <a:lnSpc>
                <a:spcPct val="150000"/>
              </a:lnSpc>
            </a:pPr>
            <a:r>
              <a:rPr lang="en-IN" sz="2000" dirty="0"/>
              <a:t>      { </a:t>
            </a:r>
            <a:r>
              <a:rPr lang="en-IN" sz="2000" dirty="0" err="1"/>
              <a:t>isGoal</a:t>
            </a:r>
            <a:r>
              <a:rPr lang="en-IN" sz="2000" dirty="0"/>
              <a:t> ? &lt;</a:t>
            </a:r>
            <a:r>
              <a:rPr lang="en-IN" sz="2000" dirty="0" err="1"/>
              <a:t>MadeGoal</a:t>
            </a:r>
            <a:r>
              <a:rPr lang="en-IN" sz="2000" dirty="0"/>
              <a:t>/&gt; : &lt;</a:t>
            </a:r>
            <a:r>
              <a:rPr lang="en-IN" sz="2000" dirty="0" err="1"/>
              <a:t>MissedGoal</a:t>
            </a:r>
            <a:r>
              <a:rPr lang="en-IN" sz="2000" dirty="0"/>
              <a:t>/&gt; }</a:t>
            </a:r>
          </a:p>
          <a:p>
            <a:pPr>
              <a:lnSpc>
                <a:spcPct val="150000"/>
              </a:lnSpc>
            </a:pPr>
            <a:r>
              <a:rPr lang="en-IN" sz="2000" dirty="0"/>
              <a:t>    &lt;/&gt;</a:t>
            </a:r>
          </a:p>
          <a:p>
            <a:pPr>
              <a:lnSpc>
                <a:spcPct val="150000"/>
              </a:lnSpc>
            </a:pPr>
            <a:r>
              <a:rPr lang="en-IN" sz="2000" dirty="0"/>
              <a:t>  );</a:t>
            </a:r>
          </a:p>
          <a:p>
            <a:pPr>
              <a:lnSpc>
                <a:spcPct val="150000"/>
              </a:lnSpc>
            </a:pPr>
            <a:r>
              <a:rPr lang="en-IN" sz="2000" dirty="0"/>
              <a:t>}</a:t>
            </a:r>
          </a:p>
          <a:p>
            <a:pPr>
              <a:lnSpc>
                <a:spcPct val="150000"/>
              </a:lnSpc>
            </a:pPr>
            <a:r>
              <a:rPr lang="en-IN" sz="2000" dirty="0" err="1"/>
              <a:t>ReactDOM.render</a:t>
            </a:r>
            <a:r>
              <a:rPr lang="en-IN" sz="2000" dirty="0"/>
              <a:t>(</a:t>
            </a:r>
          </a:p>
          <a:p>
            <a:pPr>
              <a:lnSpc>
                <a:spcPct val="150000"/>
              </a:lnSpc>
            </a:pPr>
            <a:r>
              <a:rPr lang="en-IN" sz="2000" dirty="0"/>
              <a:t>  &lt;Goal </a:t>
            </a:r>
            <a:r>
              <a:rPr lang="en-IN" sz="2000" dirty="0" err="1"/>
              <a:t>isGoal</a:t>
            </a:r>
            <a:r>
              <a:rPr lang="en-IN" sz="2000" dirty="0"/>
              <a:t>={false} /&gt;,</a:t>
            </a:r>
          </a:p>
          <a:p>
            <a:pPr>
              <a:lnSpc>
                <a:spcPct val="150000"/>
              </a:lnSpc>
            </a:pPr>
            <a:r>
              <a:rPr lang="en-IN" sz="2000" dirty="0"/>
              <a:t>  </a:t>
            </a:r>
            <a:r>
              <a:rPr lang="en-IN" sz="2000" dirty="0" err="1"/>
              <a:t>document.getElementById</a:t>
            </a:r>
            <a:r>
              <a:rPr lang="en-IN" sz="2000" dirty="0"/>
              <a:t>('root')</a:t>
            </a:r>
          </a:p>
          <a:p>
            <a:pPr>
              <a:lnSpc>
                <a:spcPct val="150000"/>
              </a:lnSpc>
            </a:pPr>
            <a:r>
              <a:rPr lang="en-IN" sz="2000" dirty="0"/>
              <a:t>);</a:t>
            </a:r>
          </a:p>
        </p:txBody>
      </p:sp>
      <p:cxnSp>
        <p:nvCxnSpPr>
          <p:cNvPr id="7" name="Straight Arrow Connector 6">
            <a:extLst>
              <a:ext uri="{FF2B5EF4-FFF2-40B4-BE49-F238E27FC236}">
                <a16:creationId xmlns:a16="http://schemas.microsoft.com/office/drawing/2014/main" id="{873BFBFD-88D3-432D-82B3-3C888462F6A1}"/>
              </a:ext>
            </a:extLst>
          </p:cNvPr>
          <p:cNvCxnSpPr/>
          <p:nvPr/>
        </p:nvCxnSpPr>
        <p:spPr>
          <a:xfrm flipV="1">
            <a:off x="3498574" y="3429000"/>
            <a:ext cx="1073426" cy="26935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69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FCE9-8DDF-4F9C-A38A-2014E4B55835}"/>
              </a:ext>
            </a:extLst>
          </p:cNvPr>
          <p:cNvSpPr>
            <a:spLocks noGrp="1"/>
          </p:cNvSpPr>
          <p:nvPr>
            <p:ph type="title"/>
          </p:nvPr>
        </p:nvSpPr>
        <p:spPr/>
        <p:txBody>
          <a:bodyPr>
            <a:normAutofit fontScale="90000"/>
          </a:bodyPr>
          <a:lstStyle/>
          <a:p>
            <a:r>
              <a:rPr lang="en-US" dirty="0"/>
              <a:t>Angular vs React 2022 : Which JS Framework your Project Requires?</a:t>
            </a:r>
            <a:endParaRPr lang="en-GB" dirty="0"/>
          </a:p>
        </p:txBody>
      </p:sp>
      <p:sp>
        <p:nvSpPr>
          <p:cNvPr id="3" name="Content Placeholder 2">
            <a:extLst>
              <a:ext uri="{FF2B5EF4-FFF2-40B4-BE49-F238E27FC236}">
                <a16:creationId xmlns:a16="http://schemas.microsoft.com/office/drawing/2014/main" id="{5DE1C98C-4274-48A0-8ADA-56954373EFB4}"/>
              </a:ext>
            </a:extLst>
          </p:cNvPr>
          <p:cNvSpPr>
            <a:spLocks noGrp="1"/>
          </p:cNvSpPr>
          <p:nvPr>
            <p:ph idx="1"/>
          </p:nvPr>
        </p:nvSpPr>
        <p:spPr/>
        <p:txBody>
          <a:bodyPr>
            <a:normAutofit fontScale="92500" lnSpcReduction="10000"/>
          </a:bodyPr>
          <a:lstStyle/>
          <a:p>
            <a:pPr marL="0" indent="0" algn="just">
              <a:buNone/>
            </a:pPr>
            <a:r>
              <a:rPr lang="en-GB" dirty="0">
                <a:solidFill>
                  <a:srgbClr val="FF0000"/>
                </a:solidFill>
              </a:rPr>
              <a:t>What is Angular?</a:t>
            </a:r>
          </a:p>
          <a:p>
            <a:pPr algn="just">
              <a:buFont typeface="Bahnschrift" panose="020B0502040204020203" pitchFamily="34" charset="0"/>
              <a:buChar char="–"/>
            </a:pPr>
            <a:r>
              <a:rPr lang="en-US" dirty="0"/>
              <a:t>Angular is a development platform built on the typescript. It is a component-based framework for building scalable web apps. It has a collection of well-integrated libraries and features such as client-server communication, routing, and more. </a:t>
            </a:r>
            <a:r>
              <a:rPr lang="en-US" dirty="0">
                <a:solidFill>
                  <a:srgbClr val="FF0000"/>
                </a:solidFill>
              </a:rPr>
              <a:t>It has a suite of developer tools to develop and scale projects from single-developer size to enterprise-grade applications.</a:t>
            </a:r>
            <a:r>
              <a:rPr lang="en-US" dirty="0"/>
              <a:t> Moreover, it’s constantly updated technology with its latest developments led by the Angular team at Google</a:t>
            </a:r>
            <a:endParaRPr lang="en-GB" dirty="0"/>
          </a:p>
        </p:txBody>
      </p:sp>
    </p:spTree>
    <p:extLst>
      <p:ext uri="{BB962C8B-B14F-4D97-AF65-F5344CB8AC3E}">
        <p14:creationId xmlns:p14="http://schemas.microsoft.com/office/powerpoint/2010/main" val="24554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E7C-E6D1-4FCF-93EE-B1EF789ABC2A}"/>
              </a:ext>
            </a:extLst>
          </p:cNvPr>
          <p:cNvSpPr>
            <a:spLocks noGrp="1"/>
          </p:cNvSpPr>
          <p:nvPr>
            <p:ph type="title"/>
          </p:nvPr>
        </p:nvSpPr>
        <p:spPr/>
        <p:txBody>
          <a:bodyPr/>
          <a:lstStyle/>
          <a:p>
            <a:r>
              <a:rPr lang="en-GB" dirty="0"/>
              <a:t>What is React?</a:t>
            </a:r>
          </a:p>
        </p:txBody>
      </p:sp>
      <p:sp>
        <p:nvSpPr>
          <p:cNvPr id="3" name="Content Placeholder 2">
            <a:extLst>
              <a:ext uri="{FF2B5EF4-FFF2-40B4-BE49-F238E27FC236}">
                <a16:creationId xmlns:a16="http://schemas.microsoft.com/office/drawing/2014/main" id="{5B459FB0-CBE6-41A7-B36C-1CEB7538F34D}"/>
              </a:ext>
            </a:extLst>
          </p:cNvPr>
          <p:cNvSpPr>
            <a:spLocks noGrp="1"/>
          </p:cNvSpPr>
          <p:nvPr>
            <p:ph idx="1"/>
          </p:nvPr>
        </p:nvSpPr>
        <p:spPr/>
        <p:txBody>
          <a:bodyPr/>
          <a:lstStyle/>
          <a:p>
            <a:pPr algn="just"/>
            <a:r>
              <a:rPr lang="en-US" dirty="0"/>
              <a:t>React is an open-source JavaScript library used for frontend development. It is used for building user interface or UI components. Its component-based and declarative traits let developers create interactive and complex UIs easily. </a:t>
            </a:r>
            <a:r>
              <a:rPr lang="en-US" dirty="0">
                <a:solidFill>
                  <a:srgbClr val="FF0000"/>
                </a:solidFill>
              </a:rPr>
              <a:t>Developers can build fast and scalable apps for all platforms due to its “learn once write anywhere” principle</a:t>
            </a:r>
            <a:r>
              <a:rPr lang="en-US" dirty="0"/>
              <a:t>. React is managed by Facebook and a community of individual developers and communities.</a:t>
            </a:r>
            <a:endParaRPr lang="en-GB" dirty="0"/>
          </a:p>
        </p:txBody>
      </p:sp>
    </p:spTree>
    <p:extLst>
      <p:ext uri="{BB962C8B-B14F-4D97-AF65-F5344CB8AC3E}">
        <p14:creationId xmlns:p14="http://schemas.microsoft.com/office/powerpoint/2010/main" val="83926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066C-FE8A-4DFB-ADF1-78D855A35783}"/>
              </a:ext>
            </a:extLst>
          </p:cNvPr>
          <p:cNvSpPr>
            <a:spLocks noGrp="1"/>
          </p:cNvSpPr>
          <p:nvPr>
            <p:ph type="title"/>
          </p:nvPr>
        </p:nvSpPr>
        <p:spPr/>
        <p:txBody>
          <a:bodyPr/>
          <a:lstStyle/>
          <a:p>
            <a:r>
              <a:rPr lang="en-GB" dirty="0"/>
              <a:t>Angular vs. React Comparison</a:t>
            </a:r>
          </a:p>
        </p:txBody>
      </p:sp>
      <p:sp>
        <p:nvSpPr>
          <p:cNvPr id="3" name="Content Placeholder 2">
            <a:extLst>
              <a:ext uri="{FF2B5EF4-FFF2-40B4-BE49-F238E27FC236}">
                <a16:creationId xmlns:a16="http://schemas.microsoft.com/office/drawing/2014/main" id="{702E78B5-79AC-4745-A157-99B5A3E1A5CE}"/>
              </a:ext>
            </a:extLst>
          </p:cNvPr>
          <p:cNvSpPr>
            <a:spLocks noGrp="1"/>
          </p:cNvSpPr>
          <p:nvPr>
            <p:ph idx="1"/>
          </p:nvPr>
        </p:nvSpPr>
        <p:spPr/>
        <p:txBody>
          <a:bodyPr/>
          <a:lstStyle/>
          <a:p>
            <a:pPr algn="just"/>
            <a:r>
              <a:rPr lang="en-US" dirty="0">
                <a:solidFill>
                  <a:srgbClr val="FF0000"/>
                </a:solidFill>
              </a:rPr>
              <a:t>Angular is a </a:t>
            </a:r>
            <a:r>
              <a:rPr lang="en-US" dirty="0" err="1">
                <a:solidFill>
                  <a:srgbClr val="FF0000"/>
                </a:solidFill>
              </a:rPr>
              <a:t>Javascript</a:t>
            </a:r>
            <a:r>
              <a:rPr lang="en-US" dirty="0">
                <a:solidFill>
                  <a:srgbClr val="FF0000"/>
                </a:solidFill>
              </a:rPr>
              <a:t> framework built using Typescript, while </a:t>
            </a:r>
            <a:r>
              <a:rPr lang="en-US" dirty="0" err="1">
                <a:solidFill>
                  <a:srgbClr val="FF0000"/>
                </a:solidFill>
              </a:rPr>
              <a:t>Reactjs</a:t>
            </a:r>
            <a:r>
              <a:rPr lang="en-US" dirty="0">
                <a:solidFill>
                  <a:srgbClr val="FF0000"/>
                </a:solidFill>
              </a:rPr>
              <a:t> is a </a:t>
            </a:r>
            <a:r>
              <a:rPr lang="en-US" dirty="0" err="1">
                <a:solidFill>
                  <a:srgbClr val="FF0000"/>
                </a:solidFill>
              </a:rPr>
              <a:t>Javascript</a:t>
            </a:r>
            <a:r>
              <a:rPr lang="en-US" dirty="0">
                <a:solidFill>
                  <a:srgbClr val="FF0000"/>
                </a:solidFill>
              </a:rPr>
              <a:t> library and built using JSX.</a:t>
            </a:r>
          </a:p>
          <a:p>
            <a:pPr algn="just"/>
            <a:r>
              <a:rPr lang="en-US" b="0" i="0" dirty="0">
                <a:solidFill>
                  <a:srgbClr val="000000"/>
                </a:solidFill>
                <a:effectLst/>
              </a:rPr>
              <a:t>Angular is mostly used to build complex enterprise-grade apps like single-page apps and progressive web apps, while React is used to build UI components in any app with frequently variable data</a:t>
            </a:r>
            <a:endParaRPr lang="en-GB" dirty="0"/>
          </a:p>
        </p:txBody>
      </p:sp>
    </p:spTree>
    <p:extLst>
      <p:ext uri="{BB962C8B-B14F-4D97-AF65-F5344CB8AC3E}">
        <p14:creationId xmlns:p14="http://schemas.microsoft.com/office/powerpoint/2010/main" val="3311524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6C0A-A9C7-4641-A2CC-E91E65D0C8F6}"/>
              </a:ext>
            </a:extLst>
          </p:cNvPr>
          <p:cNvSpPr>
            <a:spLocks noGrp="1"/>
          </p:cNvSpPr>
          <p:nvPr>
            <p:ph type="title"/>
          </p:nvPr>
        </p:nvSpPr>
        <p:spPr/>
        <p:txBody>
          <a:bodyPr/>
          <a:lstStyle/>
          <a:p>
            <a:r>
              <a:rPr lang="en-GB" dirty="0"/>
              <a:t>Angular vs. React Comparison</a:t>
            </a:r>
          </a:p>
        </p:txBody>
      </p:sp>
      <p:sp>
        <p:nvSpPr>
          <p:cNvPr id="3" name="Content Placeholder 2">
            <a:extLst>
              <a:ext uri="{FF2B5EF4-FFF2-40B4-BE49-F238E27FC236}">
                <a16:creationId xmlns:a16="http://schemas.microsoft.com/office/drawing/2014/main" id="{BB8F9115-4253-4051-8915-023F2972464B}"/>
              </a:ext>
            </a:extLst>
          </p:cNvPr>
          <p:cNvSpPr>
            <a:spLocks noGrp="1"/>
          </p:cNvSpPr>
          <p:nvPr>
            <p:ph idx="1"/>
          </p:nvPr>
        </p:nvSpPr>
        <p:spPr/>
        <p:txBody>
          <a:bodyPr/>
          <a:lstStyle/>
          <a:p>
            <a:r>
              <a:rPr lang="en-US" dirty="0" err="1"/>
              <a:t>Angular’s</a:t>
            </a:r>
            <a:r>
              <a:rPr lang="en-US" dirty="0"/>
              <a:t> learning curve is steeper due to its too many in-built functionalities while </a:t>
            </a:r>
            <a:r>
              <a:rPr lang="en-US" dirty="0" err="1"/>
              <a:t>React’s</a:t>
            </a:r>
            <a:r>
              <a:rPr lang="en-US" dirty="0"/>
              <a:t> smaller package size.</a:t>
            </a:r>
            <a:endParaRPr lang="en-GB" dirty="0"/>
          </a:p>
        </p:txBody>
      </p:sp>
    </p:spTree>
    <p:extLst>
      <p:ext uri="{BB962C8B-B14F-4D97-AF65-F5344CB8AC3E}">
        <p14:creationId xmlns:p14="http://schemas.microsoft.com/office/powerpoint/2010/main" val="4045191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949C-7C82-4542-A010-7A9C7DF920A6}"/>
              </a:ext>
            </a:extLst>
          </p:cNvPr>
          <p:cNvSpPr>
            <a:spLocks noGrp="1"/>
          </p:cNvSpPr>
          <p:nvPr>
            <p:ph type="title"/>
          </p:nvPr>
        </p:nvSpPr>
        <p:spPr/>
        <p:txBody>
          <a:bodyPr/>
          <a:lstStyle/>
          <a:p>
            <a:r>
              <a:rPr lang="en-GB" dirty="0"/>
              <a:t>Angular vs. React Comparison</a:t>
            </a:r>
          </a:p>
        </p:txBody>
      </p:sp>
      <p:pic>
        <p:nvPicPr>
          <p:cNvPr id="5" name="Picture 4">
            <a:extLst>
              <a:ext uri="{FF2B5EF4-FFF2-40B4-BE49-F238E27FC236}">
                <a16:creationId xmlns:a16="http://schemas.microsoft.com/office/drawing/2014/main" id="{CBDEAA8C-9423-4BE6-8EFF-D5336AB28C97}"/>
              </a:ext>
            </a:extLst>
          </p:cNvPr>
          <p:cNvPicPr>
            <a:picLocks noChangeAspect="1"/>
          </p:cNvPicPr>
          <p:nvPr/>
        </p:nvPicPr>
        <p:blipFill>
          <a:blip r:embed="rId2"/>
          <a:stretch>
            <a:fillRect/>
          </a:stretch>
        </p:blipFill>
        <p:spPr>
          <a:xfrm>
            <a:off x="560601" y="1979484"/>
            <a:ext cx="8022798" cy="4003873"/>
          </a:xfrm>
          <a:prstGeom prst="rect">
            <a:avLst/>
          </a:prstGeom>
        </p:spPr>
      </p:pic>
    </p:spTree>
    <p:extLst>
      <p:ext uri="{BB962C8B-B14F-4D97-AF65-F5344CB8AC3E}">
        <p14:creationId xmlns:p14="http://schemas.microsoft.com/office/powerpoint/2010/main" val="66300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B174-7E94-48FF-9A64-2EFCB80FA6EC}"/>
              </a:ext>
            </a:extLst>
          </p:cNvPr>
          <p:cNvSpPr>
            <a:spLocks noGrp="1"/>
          </p:cNvSpPr>
          <p:nvPr>
            <p:ph type="title"/>
          </p:nvPr>
        </p:nvSpPr>
        <p:spPr/>
        <p:txBody>
          <a:bodyPr/>
          <a:lstStyle/>
          <a:p>
            <a:r>
              <a:rPr lang="en-GB" dirty="0"/>
              <a:t>Angular vs. React Comparison</a:t>
            </a:r>
          </a:p>
        </p:txBody>
      </p:sp>
      <p:pic>
        <p:nvPicPr>
          <p:cNvPr id="5" name="Content Placeholder 4">
            <a:extLst>
              <a:ext uri="{FF2B5EF4-FFF2-40B4-BE49-F238E27FC236}">
                <a16:creationId xmlns:a16="http://schemas.microsoft.com/office/drawing/2014/main" id="{51BA477B-8423-4BFE-BDD9-C42619D13861}"/>
              </a:ext>
            </a:extLst>
          </p:cNvPr>
          <p:cNvPicPr>
            <a:picLocks noGrp="1" noChangeAspect="1"/>
          </p:cNvPicPr>
          <p:nvPr>
            <p:ph idx="1"/>
          </p:nvPr>
        </p:nvPicPr>
        <p:blipFill>
          <a:blip r:embed="rId2"/>
          <a:stretch>
            <a:fillRect/>
          </a:stretch>
        </p:blipFill>
        <p:spPr>
          <a:xfrm>
            <a:off x="821220" y="1990163"/>
            <a:ext cx="7501559" cy="3863797"/>
          </a:xfrm>
        </p:spPr>
      </p:pic>
    </p:spTree>
    <p:extLst>
      <p:ext uri="{BB962C8B-B14F-4D97-AF65-F5344CB8AC3E}">
        <p14:creationId xmlns:p14="http://schemas.microsoft.com/office/powerpoint/2010/main" val="2890804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0F3B-222A-4DC7-B84F-0995C3B84F4C}"/>
              </a:ext>
            </a:extLst>
          </p:cNvPr>
          <p:cNvSpPr>
            <a:spLocks noGrp="1"/>
          </p:cNvSpPr>
          <p:nvPr>
            <p:ph type="title"/>
          </p:nvPr>
        </p:nvSpPr>
        <p:spPr/>
        <p:txBody>
          <a:bodyPr/>
          <a:lstStyle/>
          <a:p>
            <a:r>
              <a:rPr lang="en-GB" dirty="0"/>
              <a:t>Angular vs. React Comparison</a:t>
            </a:r>
          </a:p>
        </p:txBody>
      </p:sp>
      <p:pic>
        <p:nvPicPr>
          <p:cNvPr id="5" name="Content Placeholder 4">
            <a:extLst>
              <a:ext uri="{FF2B5EF4-FFF2-40B4-BE49-F238E27FC236}">
                <a16:creationId xmlns:a16="http://schemas.microsoft.com/office/drawing/2014/main" id="{6503C89E-A312-4930-B605-44276BC02C21}"/>
              </a:ext>
            </a:extLst>
          </p:cNvPr>
          <p:cNvPicPr>
            <a:picLocks noGrp="1" noChangeAspect="1"/>
          </p:cNvPicPr>
          <p:nvPr>
            <p:ph idx="1"/>
          </p:nvPr>
        </p:nvPicPr>
        <p:blipFill>
          <a:blip r:embed="rId2"/>
          <a:stretch>
            <a:fillRect/>
          </a:stretch>
        </p:blipFill>
        <p:spPr>
          <a:xfrm>
            <a:off x="518042" y="2147478"/>
            <a:ext cx="8107915" cy="3438313"/>
          </a:xfrm>
        </p:spPr>
      </p:pic>
    </p:spTree>
    <p:extLst>
      <p:ext uri="{BB962C8B-B14F-4D97-AF65-F5344CB8AC3E}">
        <p14:creationId xmlns:p14="http://schemas.microsoft.com/office/powerpoint/2010/main" val="125141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p:txBody>
          <a:bodyPr/>
          <a:lstStyle/>
          <a:p>
            <a:r>
              <a:rPr lang="en-GB" dirty="0"/>
              <a:t>React Events</a:t>
            </a:r>
          </a:p>
        </p:txBody>
      </p:sp>
      <p:sp>
        <p:nvSpPr>
          <p:cNvPr id="3" name="Content Placeholder 2">
            <a:extLst>
              <a:ext uri="{FF2B5EF4-FFF2-40B4-BE49-F238E27FC236}">
                <a16:creationId xmlns:a16="http://schemas.microsoft.com/office/drawing/2014/main" id="{5B21034B-475C-4528-8CAA-9127FE74EA85}"/>
              </a:ext>
            </a:extLst>
          </p:cNvPr>
          <p:cNvSpPr>
            <a:spLocks noGrp="1"/>
          </p:cNvSpPr>
          <p:nvPr>
            <p:ph idx="1"/>
          </p:nvPr>
        </p:nvSpPr>
        <p:spPr>
          <a:xfrm>
            <a:off x="280987" y="1314450"/>
            <a:ext cx="8582025" cy="5400675"/>
          </a:xfrm>
        </p:spPr>
        <p:txBody>
          <a:bodyPr/>
          <a:lstStyle/>
          <a:p>
            <a:pPr algn="just"/>
            <a:r>
              <a:rPr lang="en-US" dirty="0"/>
              <a:t>An event is an action that could be triggered as a result of the user action or system generated event. For example, a mouse click, loading of a web page, pressing a key, window resizes, and other interactions are called events.</a:t>
            </a:r>
            <a:endParaRPr lang="en-GB" dirty="0"/>
          </a:p>
        </p:txBody>
      </p:sp>
    </p:spTree>
    <p:extLst>
      <p:ext uri="{BB962C8B-B14F-4D97-AF65-F5344CB8AC3E}">
        <p14:creationId xmlns:p14="http://schemas.microsoft.com/office/powerpoint/2010/main" val="377329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84D-FFF4-4EE5-945A-42268D7FC6B6}"/>
              </a:ext>
            </a:extLst>
          </p:cNvPr>
          <p:cNvSpPr>
            <a:spLocks noGrp="1"/>
          </p:cNvSpPr>
          <p:nvPr>
            <p:ph type="title"/>
          </p:nvPr>
        </p:nvSpPr>
        <p:spPr/>
        <p:txBody>
          <a:bodyPr/>
          <a:lstStyle/>
          <a:p>
            <a:r>
              <a:rPr lang="en-US" dirty="0"/>
              <a:t>Angular and </a:t>
            </a:r>
            <a:r>
              <a:rPr lang="en-US" dirty="0" err="1"/>
              <a:t>Reactjs</a:t>
            </a:r>
            <a:r>
              <a:rPr lang="en-US" dirty="0"/>
              <a:t> Use Cases</a:t>
            </a:r>
            <a:endParaRPr lang="en-GB" dirty="0"/>
          </a:p>
        </p:txBody>
      </p:sp>
      <p:pic>
        <p:nvPicPr>
          <p:cNvPr id="5" name="Picture 4">
            <a:extLst>
              <a:ext uri="{FF2B5EF4-FFF2-40B4-BE49-F238E27FC236}">
                <a16:creationId xmlns:a16="http://schemas.microsoft.com/office/drawing/2014/main" id="{4EF1DC64-3238-4E24-88E1-1575A72C99F1}"/>
              </a:ext>
            </a:extLst>
          </p:cNvPr>
          <p:cNvPicPr>
            <a:picLocks noChangeAspect="1"/>
          </p:cNvPicPr>
          <p:nvPr/>
        </p:nvPicPr>
        <p:blipFill>
          <a:blip r:embed="rId2"/>
          <a:stretch>
            <a:fillRect/>
          </a:stretch>
        </p:blipFill>
        <p:spPr>
          <a:xfrm>
            <a:off x="491055" y="2082888"/>
            <a:ext cx="8161890" cy="3716433"/>
          </a:xfrm>
          <a:prstGeom prst="rect">
            <a:avLst/>
          </a:prstGeom>
        </p:spPr>
      </p:pic>
    </p:spTree>
    <p:extLst>
      <p:ext uri="{BB962C8B-B14F-4D97-AF65-F5344CB8AC3E}">
        <p14:creationId xmlns:p14="http://schemas.microsoft.com/office/powerpoint/2010/main" val="667135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A5C7-F5A9-4C1E-9105-222EB69016E3}"/>
              </a:ext>
            </a:extLst>
          </p:cNvPr>
          <p:cNvSpPr>
            <a:spLocks noGrp="1"/>
          </p:cNvSpPr>
          <p:nvPr>
            <p:ph type="title"/>
          </p:nvPr>
        </p:nvSpPr>
        <p:spPr/>
        <p:txBody>
          <a:bodyPr/>
          <a:lstStyle/>
          <a:p>
            <a:r>
              <a:rPr lang="en-US" dirty="0"/>
              <a:t>What is Angular Good for?</a:t>
            </a:r>
            <a:endParaRPr lang="en-GB" dirty="0"/>
          </a:p>
        </p:txBody>
      </p:sp>
      <p:sp>
        <p:nvSpPr>
          <p:cNvPr id="3" name="Content Placeholder 2">
            <a:extLst>
              <a:ext uri="{FF2B5EF4-FFF2-40B4-BE49-F238E27FC236}">
                <a16:creationId xmlns:a16="http://schemas.microsoft.com/office/drawing/2014/main" id="{31E10886-2FC6-4EE7-8D2D-93278C246150}"/>
              </a:ext>
            </a:extLst>
          </p:cNvPr>
          <p:cNvSpPr>
            <a:spLocks noGrp="1"/>
          </p:cNvSpPr>
          <p:nvPr>
            <p:ph idx="1"/>
          </p:nvPr>
        </p:nvSpPr>
        <p:spPr/>
        <p:txBody>
          <a:bodyPr>
            <a:normAutofit fontScale="92500"/>
          </a:bodyPr>
          <a:lstStyle/>
          <a:p>
            <a:pPr algn="just"/>
            <a:r>
              <a:rPr lang="en-US" dirty="0"/>
              <a:t>Angular speeds up the frontend development and is known as the standalone solution for building quickest data-driven web applications. Since it is built up by Google engineers, you can be sure of its reliability and efficiency of code backed up by the massive community of experts. </a:t>
            </a:r>
            <a:r>
              <a:rPr lang="en-US" dirty="0">
                <a:solidFill>
                  <a:srgbClr val="FF0000"/>
                </a:solidFill>
              </a:rPr>
              <a:t>Angular is known for its model-view-controller capability that augments the functionalities of browser-based applications by reducing the </a:t>
            </a:r>
            <a:r>
              <a:rPr lang="en-US" dirty="0" err="1">
                <a:solidFill>
                  <a:srgbClr val="FF0000"/>
                </a:solidFill>
              </a:rPr>
              <a:t>javascript</a:t>
            </a:r>
            <a:r>
              <a:rPr lang="en-US" dirty="0">
                <a:solidFill>
                  <a:srgbClr val="FF0000"/>
                </a:solidFill>
              </a:rPr>
              <a:t> code needed to keep the application functional and robust</a:t>
            </a:r>
            <a:r>
              <a:rPr lang="en-US" dirty="0"/>
              <a:t>. </a:t>
            </a:r>
            <a:endParaRPr lang="en-GB" dirty="0"/>
          </a:p>
        </p:txBody>
      </p:sp>
    </p:spTree>
    <p:extLst>
      <p:ext uri="{BB962C8B-B14F-4D97-AF65-F5344CB8AC3E}">
        <p14:creationId xmlns:p14="http://schemas.microsoft.com/office/powerpoint/2010/main" val="378519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B842-1A4C-4591-A092-0FC0F61E6D8C}"/>
              </a:ext>
            </a:extLst>
          </p:cNvPr>
          <p:cNvSpPr>
            <a:spLocks noGrp="1"/>
          </p:cNvSpPr>
          <p:nvPr>
            <p:ph type="title"/>
          </p:nvPr>
        </p:nvSpPr>
        <p:spPr/>
        <p:txBody>
          <a:bodyPr/>
          <a:lstStyle/>
          <a:p>
            <a:r>
              <a:rPr lang="en-US" dirty="0"/>
              <a:t>What is </a:t>
            </a:r>
            <a:r>
              <a:rPr lang="en-US" dirty="0" err="1"/>
              <a:t>Reactjs</a:t>
            </a:r>
            <a:r>
              <a:rPr lang="en-US" dirty="0"/>
              <a:t> Good for?</a:t>
            </a:r>
            <a:endParaRPr lang="en-GB" dirty="0"/>
          </a:p>
        </p:txBody>
      </p:sp>
      <p:sp>
        <p:nvSpPr>
          <p:cNvPr id="3" name="Content Placeholder 2">
            <a:extLst>
              <a:ext uri="{FF2B5EF4-FFF2-40B4-BE49-F238E27FC236}">
                <a16:creationId xmlns:a16="http://schemas.microsoft.com/office/drawing/2014/main" id="{D44B698A-5879-45FC-B319-8FF6F9DEC1A8}"/>
              </a:ext>
            </a:extLst>
          </p:cNvPr>
          <p:cNvSpPr>
            <a:spLocks noGrp="1"/>
          </p:cNvSpPr>
          <p:nvPr>
            <p:ph idx="1"/>
          </p:nvPr>
        </p:nvSpPr>
        <p:spPr/>
        <p:txBody>
          <a:bodyPr/>
          <a:lstStyle/>
          <a:p>
            <a:pPr algn="just"/>
            <a:r>
              <a:rPr lang="en-US" dirty="0" err="1"/>
              <a:t>Reactjs</a:t>
            </a:r>
            <a:r>
              <a:rPr lang="en-US" dirty="0"/>
              <a:t> is an open-source library. It is used for handling the view layer of the application, and developers prefer it to build reusable UI components. It is fast and scalable to change the data without reloading the page. </a:t>
            </a:r>
            <a:r>
              <a:rPr lang="en-US" dirty="0" err="1">
                <a:solidFill>
                  <a:srgbClr val="FF0000"/>
                </a:solidFill>
              </a:rPr>
              <a:t>Reactjs</a:t>
            </a:r>
            <a:r>
              <a:rPr lang="en-US" dirty="0">
                <a:solidFill>
                  <a:srgbClr val="FF0000"/>
                </a:solidFill>
              </a:rPr>
              <a:t> was first used on Facebook and later was implemented in the Instagram news feed. </a:t>
            </a:r>
            <a:r>
              <a:rPr lang="en-US" dirty="0"/>
              <a:t>Mostly the large scale applications are using the </a:t>
            </a:r>
            <a:r>
              <a:rPr lang="en-US" dirty="0" err="1"/>
              <a:t>Reactjs</a:t>
            </a:r>
            <a:r>
              <a:rPr lang="en-US" dirty="0"/>
              <a:t> for loading the data without refreshing the pages.</a:t>
            </a:r>
            <a:endParaRPr lang="en-GB" dirty="0"/>
          </a:p>
        </p:txBody>
      </p:sp>
    </p:spTree>
    <p:extLst>
      <p:ext uri="{BB962C8B-B14F-4D97-AF65-F5344CB8AC3E}">
        <p14:creationId xmlns:p14="http://schemas.microsoft.com/office/powerpoint/2010/main" val="151633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p:txBody>
          <a:bodyPr/>
          <a:lstStyle/>
          <a:p>
            <a:r>
              <a:rPr lang="en-GB" dirty="0"/>
              <a:t>React Events</a:t>
            </a:r>
          </a:p>
        </p:txBody>
      </p:sp>
      <p:sp>
        <p:nvSpPr>
          <p:cNvPr id="3" name="Content Placeholder 2">
            <a:extLst>
              <a:ext uri="{FF2B5EF4-FFF2-40B4-BE49-F238E27FC236}">
                <a16:creationId xmlns:a16="http://schemas.microsoft.com/office/drawing/2014/main" id="{5B21034B-475C-4528-8CAA-9127FE74EA85}"/>
              </a:ext>
            </a:extLst>
          </p:cNvPr>
          <p:cNvSpPr>
            <a:spLocks noGrp="1"/>
          </p:cNvSpPr>
          <p:nvPr>
            <p:ph idx="1"/>
          </p:nvPr>
        </p:nvSpPr>
        <p:spPr/>
        <p:txBody>
          <a:bodyPr/>
          <a:lstStyle/>
          <a:p>
            <a:pPr algn="just"/>
            <a:r>
              <a:rPr lang="en-US" dirty="0"/>
              <a:t>React has its own event handling system which is very similar to handling events on DOM elements. The react event handling system is known as Synthetic Events. The synthetic event is a cross-browser wrapper of the browser's native event.</a:t>
            </a:r>
            <a:endParaRPr lang="en-GB" dirty="0"/>
          </a:p>
        </p:txBody>
      </p:sp>
    </p:spTree>
    <p:extLst>
      <p:ext uri="{BB962C8B-B14F-4D97-AF65-F5344CB8AC3E}">
        <p14:creationId xmlns:p14="http://schemas.microsoft.com/office/powerpoint/2010/main" val="20206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9D7C75-6028-4E30-9A4E-96AE34A66AAC}"/>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gn="ctr"/>
            <a:r>
              <a:rPr lang="en-US" sz="4400" kern="1200" dirty="0">
                <a:solidFill>
                  <a:schemeClr val="tx1"/>
                </a:solidFill>
                <a:latin typeface="+mj-lt"/>
                <a:ea typeface="+mj-ea"/>
                <a:cs typeface="+mj-cs"/>
              </a:rPr>
              <a:t>Event Handler </a:t>
            </a:r>
          </a:p>
        </p:txBody>
      </p:sp>
      <p:pic>
        <p:nvPicPr>
          <p:cNvPr id="5" name="Picture 4">
            <a:extLst>
              <a:ext uri="{FF2B5EF4-FFF2-40B4-BE49-F238E27FC236}">
                <a16:creationId xmlns:a16="http://schemas.microsoft.com/office/drawing/2014/main" id="{658591EA-F6E9-4BD3-8A35-FA5C105ECAF9}"/>
              </a:ext>
            </a:extLst>
          </p:cNvPr>
          <p:cNvPicPr>
            <a:picLocks noChangeAspect="1"/>
          </p:cNvPicPr>
          <p:nvPr/>
        </p:nvPicPr>
        <p:blipFill>
          <a:blip r:embed="rId2"/>
          <a:stretch>
            <a:fillRect/>
          </a:stretch>
        </p:blipFill>
        <p:spPr>
          <a:xfrm>
            <a:off x="542925" y="2847597"/>
            <a:ext cx="8058150" cy="2961369"/>
          </a:xfrm>
          <a:prstGeom prst="rect">
            <a:avLst/>
          </a:prstGeom>
        </p:spPr>
      </p:pic>
    </p:spTree>
    <p:extLst>
      <p:ext uri="{BB962C8B-B14F-4D97-AF65-F5344CB8AC3E}">
        <p14:creationId xmlns:p14="http://schemas.microsoft.com/office/powerpoint/2010/main" val="20016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a:xfrm>
            <a:off x="414746" y="1763627"/>
            <a:ext cx="2847230" cy="1358254"/>
          </a:xfrm>
        </p:spPr>
        <p:txBody>
          <a:bodyPr anchor="t">
            <a:normAutofit/>
          </a:bodyPr>
          <a:lstStyle/>
          <a:p>
            <a:pPr algn="ctr"/>
            <a:r>
              <a:rPr lang="en-GB" sz="4200" dirty="0">
                <a:solidFill>
                  <a:srgbClr val="FF0000"/>
                </a:solidFill>
              </a:rPr>
              <a:t>Handling Events </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F8E2C85-A887-4B82-AF93-2BFDF3170299}"/>
              </a:ext>
            </a:extLst>
          </p:cNvPr>
          <p:cNvSpPr/>
          <p:nvPr/>
        </p:nvSpPr>
        <p:spPr>
          <a:xfrm>
            <a:off x="4007530" y="889804"/>
            <a:ext cx="4552120" cy="1723043"/>
          </a:xfrm>
          <a:custGeom>
            <a:avLst/>
            <a:gdLst>
              <a:gd name="connsiteX0" fmla="*/ 0 w 4552120"/>
              <a:gd name="connsiteY0" fmla="*/ 0 h 1723043"/>
              <a:gd name="connsiteX1" fmla="*/ 4552120 w 4552120"/>
              <a:gd name="connsiteY1" fmla="*/ 0 h 1723043"/>
              <a:gd name="connsiteX2" fmla="*/ 4552120 w 4552120"/>
              <a:gd name="connsiteY2" fmla="*/ 1723043 h 1723043"/>
              <a:gd name="connsiteX3" fmla="*/ 0 w 4552120"/>
              <a:gd name="connsiteY3" fmla="*/ 1723043 h 1723043"/>
              <a:gd name="connsiteX4" fmla="*/ 0 w 4552120"/>
              <a:gd name="connsiteY4" fmla="*/ 0 h 172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120" h="1723043">
                <a:moveTo>
                  <a:pt x="0" y="0"/>
                </a:moveTo>
                <a:lnTo>
                  <a:pt x="4552120" y="0"/>
                </a:lnTo>
                <a:lnTo>
                  <a:pt x="4552120" y="1723043"/>
                </a:lnTo>
                <a:lnTo>
                  <a:pt x="0" y="1723043"/>
                </a:lnTo>
                <a:lnTo>
                  <a:pt x="0" y="0"/>
                </a:lnTo>
                <a:close/>
              </a:path>
            </a:pathLst>
          </a:custGeom>
          <a:solidFill>
            <a:srgbClr val="FFC000"/>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ysClr val="windowText" lastClr="000000"/>
                </a:solidFill>
              </a:rPr>
              <a:t>Handling events with react have </a:t>
            </a:r>
            <a:r>
              <a:rPr lang="en-US" sz="2700" kern="1200">
                <a:solidFill>
                  <a:sysClr val="windowText" lastClr="000000"/>
                </a:solidFill>
              </a:rPr>
              <a:t>some differences </a:t>
            </a:r>
            <a:r>
              <a:rPr lang="en-US" sz="2700" kern="1200" dirty="0">
                <a:solidFill>
                  <a:sysClr val="windowText" lastClr="000000"/>
                </a:solidFill>
              </a:rPr>
              <a:t>from handling events on DOM. These are:</a:t>
            </a:r>
            <a:endParaRPr lang="en-IN" sz="2700" kern="1200" dirty="0">
              <a:solidFill>
                <a:sysClr val="windowText" lastClr="000000"/>
              </a:solidFill>
            </a:endParaRPr>
          </a:p>
        </p:txBody>
      </p:sp>
      <p:sp>
        <p:nvSpPr>
          <p:cNvPr id="7" name="Freeform: Shape 6">
            <a:extLst>
              <a:ext uri="{FF2B5EF4-FFF2-40B4-BE49-F238E27FC236}">
                <a16:creationId xmlns:a16="http://schemas.microsoft.com/office/drawing/2014/main" id="{E32D3BCF-9989-4F80-826B-8A18EDCE7AD1}"/>
              </a:ext>
            </a:extLst>
          </p:cNvPr>
          <p:cNvSpPr/>
          <p:nvPr/>
        </p:nvSpPr>
        <p:spPr>
          <a:xfrm>
            <a:off x="4007530" y="2612848"/>
            <a:ext cx="4552120" cy="3038715"/>
          </a:xfrm>
          <a:custGeom>
            <a:avLst/>
            <a:gdLst>
              <a:gd name="connsiteX0" fmla="*/ 0 w 4552120"/>
              <a:gd name="connsiteY0" fmla="*/ 0 h 3038715"/>
              <a:gd name="connsiteX1" fmla="*/ 4552120 w 4552120"/>
              <a:gd name="connsiteY1" fmla="*/ 0 h 3038715"/>
              <a:gd name="connsiteX2" fmla="*/ 4552120 w 4552120"/>
              <a:gd name="connsiteY2" fmla="*/ 3038715 h 3038715"/>
              <a:gd name="connsiteX3" fmla="*/ 0 w 4552120"/>
              <a:gd name="connsiteY3" fmla="*/ 3038715 h 3038715"/>
              <a:gd name="connsiteX4" fmla="*/ 0 w 4552120"/>
              <a:gd name="connsiteY4" fmla="*/ 0 h 303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120" h="3038715">
                <a:moveTo>
                  <a:pt x="0" y="0"/>
                </a:moveTo>
                <a:lnTo>
                  <a:pt x="4552120" y="0"/>
                </a:lnTo>
                <a:lnTo>
                  <a:pt x="4552120" y="3038715"/>
                </a:lnTo>
                <a:lnTo>
                  <a:pt x="0" y="303871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018" tIns="144018" rIns="192024" bIns="216027" numCol="1" spcCol="1270" anchor="ctr" anchorCtr="0">
            <a:noAutofit/>
          </a:bodyPr>
          <a:lstStyle/>
          <a:p>
            <a:pPr marL="228600" lvl="1" indent="-228600" algn="just" defTabSz="1200150">
              <a:lnSpc>
                <a:spcPct val="90000"/>
              </a:lnSpc>
              <a:spcBef>
                <a:spcPct val="0"/>
              </a:spcBef>
              <a:spcAft>
                <a:spcPct val="15000"/>
              </a:spcAft>
              <a:buFont typeface="Arial" panose="020B0604020202020204" pitchFamily="34" charset="0"/>
              <a:buChar char="•"/>
            </a:pPr>
            <a:r>
              <a:rPr lang="en-US" sz="2600" kern="1200" dirty="0"/>
              <a:t>React events are named as camelCase instead of lowercase.</a:t>
            </a:r>
            <a:endParaRPr lang="en-IN" sz="2600" kern="1200" dirty="0"/>
          </a:p>
          <a:p>
            <a:pPr marL="228600" lvl="1" indent="-228600" algn="just" defTabSz="1200150">
              <a:lnSpc>
                <a:spcPct val="90000"/>
              </a:lnSpc>
              <a:spcBef>
                <a:spcPct val="0"/>
              </a:spcBef>
              <a:spcAft>
                <a:spcPct val="15000"/>
              </a:spcAft>
              <a:buFont typeface="Arial" panose="020B0604020202020204" pitchFamily="34" charset="0"/>
              <a:buChar char="•"/>
            </a:pPr>
            <a:r>
              <a:rPr lang="en-US" sz="2600" kern="1200" dirty="0"/>
              <a:t>With JSX, a function is passed as the event handler instead of a string</a:t>
            </a:r>
            <a:endParaRPr lang="en-IN" sz="2600" kern="1200" dirty="0"/>
          </a:p>
        </p:txBody>
      </p:sp>
    </p:spTree>
    <p:extLst>
      <p:ext uri="{BB962C8B-B14F-4D97-AF65-F5344CB8AC3E}">
        <p14:creationId xmlns:p14="http://schemas.microsoft.com/office/powerpoint/2010/main" val="330347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p:txBody>
          <a:bodyPr/>
          <a:lstStyle/>
          <a:p>
            <a:r>
              <a:rPr lang="en-US" dirty="0"/>
              <a:t>Event declaration in plain HTML:</a:t>
            </a:r>
            <a:endParaRPr lang="en-GB" dirty="0"/>
          </a:p>
        </p:txBody>
      </p:sp>
      <p:sp>
        <p:nvSpPr>
          <p:cNvPr id="3" name="Content Placeholder 2">
            <a:extLst>
              <a:ext uri="{FF2B5EF4-FFF2-40B4-BE49-F238E27FC236}">
                <a16:creationId xmlns:a16="http://schemas.microsoft.com/office/drawing/2014/main" id="{5B21034B-475C-4528-8CAA-9127FE74EA85}"/>
              </a:ext>
            </a:extLst>
          </p:cNvPr>
          <p:cNvSpPr>
            <a:spLocks noGrp="1"/>
          </p:cNvSpPr>
          <p:nvPr>
            <p:ph idx="1"/>
          </p:nvPr>
        </p:nvSpPr>
        <p:spPr/>
        <p:txBody>
          <a:bodyPr/>
          <a:lstStyle/>
          <a:p>
            <a:pPr marL="0" indent="0">
              <a:buNone/>
            </a:pPr>
            <a:r>
              <a:rPr lang="en-US" dirty="0"/>
              <a:t>&lt;button onclick="</a:t>
            </a:r>
            <a:r>
              <a:rPr lang="en-US" dirty="0" err="1"/>
              <a:t>showMessage</a:t>
            </a:r>
            <a:r>
              <a:rPr lang="en-US" dirty="0"/>
              <a:t>()"&gt;  </a:t>
            </a:r>
          </a:p>
          <a:p>
            <a:pPr marL="0" indent="0">
              <a:buNone/>
            </a:pPr>
            <a:r>
              <a:rPr lang="en-US" dirty="0"/>
              <a:t>       Hello </a:t>
            </a:r>
            <a:r>
              <a:rPr lang="en-US" dirty="0" err="1"/>
              <a:t>JavaTpoint</a:t>
            </a:r>
            <a:r>
              <a:rPr lang="en-US" dirty="0"/>
              <a:t>  </a:t>
            </a:r>
          </a:p>
          <a:p>
            <a:pPr marL="0" indent="0">
              <a:buNone/>
            </a:pPr>
            <a:r>
              <a:rPr lang="en-US" dirty="0"/>
              <a:t>&lt;/button&gt; </a:t>
            </a:r>
            <a:endParaRPr lang="en-GB" dirty="0"/>
          </a:p>
        </p:txBody>
      </p:sp>
    </p:spTree>
    <p:extLst>
      <p:ext uri="{BB962C8B-B14F-4D97-AF65-F5344CB8AC3E}">
        <p14:creationId xmlns:p14="http://schemas.microsoft.com/office/powerpoint/2010/main" val="133975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p:txBody>
          <a:bodyPr>
            <a:normAutofit/>
          </a:bodyPr>
          <a:lstStyle/>
          <a:p>
            <a:r>
              <a:rPr lang="en-GB" dirty="0"/>
              <a:t>Event declaration in React:</a:t>
            </a:r>
          </a:p>
        </p:txBody>
      </p:sp>
      <p:sp>
        <p:nvSpPr>
          <p:cNvPr id="3" name="Content Placeholder 2">
            <a:extLst>
              <a:ext uri="{FF2B5EF4-FFF2-40B4-BE49-F238E27FC236}">
                <a16:creationId xmlns:a16="http://schemas.microsoft.com/office/drawing/2014/main" id="{5B21034B-475C-4528-8CAA-9127FE74EA85}"/>
              </a:ext>
            </a:extLst>
          </p:cNvPr>
          <p:cNvSpPr>
            <a:spLocks noGrp="1"/>
          </p:cNvSpPr>
          <p:nvPr>
            <p:ph idx="1"/>
          </p:nvPr>
        </p:nvSpPr>
        <p:spPr/>
        <p:txBody>
          <a:bodyPr/>
          <a:lstStyle/>
          <a:p>
            <a:pPr marL="0" indent="0">
              <a:buNone/>
            </a:pPr>
            <a:r>
              <a:rPr lang="en-GB" dirty="0"/>
              <a:t>&lt;button </a:t>
            </a:r>
            <a:r>
              <a:rPr lang="en-GB" dirty="0" err="1"/>
              <a:t>onClick</a:t>
            </a:r>
            <a:r>
              <a:rPr lang="en-GB" dirty="0"/>
              <a:t>={</a:t>
            </a:r>
            <a:r>
              <a:rPr lang="en-GB" dirty="0" err="1"/>
              <a:t>showMessage</a:t>
            </a:r>
            <a:r>
              <a:rPr lang="en-GB" dirty="0"/>
              <a:t>}&gt;  </a:t>
            </a:r>
          </a:p>
          <a:p>
            <a:pPr marL="0" indent="0">
              <a:buNone/>
            </a:pPr>
            <a:r>
              <a:rPr lang="en-GB" dirty="0"/>
              <a:t>      Hello </a:t>
            </a:r>
            <a:r>
              <a:rPr lang="en-GB" dirty="0" err="1"/>
              <a:t>JavaTpoint</a:t>
            </a:r>
            <a:r>
              <a:rPr lang="en-GB" dirty="0"/>
              <a:t>  </a:t>
            </a:r>
          </a:p>
          <a:p>
            <a:pPr marL="0" indent="0">
              <a:buNone/>
            </a:pPr>
            <a:r>
              <a:rPr lang="en-GB" dirty="0"/>
              <a:t>&lt;/button&gt; </a:t>
            </a:r>
          </a:p>
        </p:txBody>
      </p:sp>
    </p:spTree>
    <p:extLst>
      <p:ext uri="{BB962C8B-B14F-4D97-AF65-F5344CB8AC3E}">
        <p14:creationId xmlns:p14="http://schemas.microsoft.com/office/powerpoint/2010/main" val="390027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B51F-E75B-4703-B0E9-BC89AFE63BB7}"/>
              </a:ext>
            </a:extLst>
          </p:cNvPr>
          <p:cNvSpPr>
            <a:spLocks noGrp="1"/>
          </p:cNvSpPr>
          <p:nvPr>
            <p:ph type="title"/>
          </p:nvPr>
        </p:nvSpPr>
        <p:spPr/>
        <p:txBody>
          <a:bodyPr/>
          <a:lstStyle/>
          <a:p>
            <a:r>
              <a:rPr lang="en-GB" dirty="0"/>
              <a:t>Adding Events</a:t>
            </a:r>
          </a:p>
        </p:txBody>
      </p:sp>
      <p:sp>
        <p:nvSpPr>
          <p:cNvPr id="3" name="Content Placeholder 2">
            <a:extLst>
              <a:ext uri="{FF2B5EF4-FFF2-40B4-BE49-F238E27FC236}">
                <a16:creationId xmlns:a16="http://schemas.microsoft.com/office/drawing/2014/main" id="{5B21034B-475C-4528-8CAA-9127FE74EA85}"/>
              </a:ext>
            </a:extLst>
          </p:cNvPr>
          <p:cNvSpPr>
            <a:spLocks noGrp="1"/>
          </p:cNvSpPr>
          <p:nvPr>
            <p:ph idx="1"/>
          </p:nvPr>
        </p:nvSpPr>
        <p:spPr/>
        <p:txBody>
          <a:bodyPr/>
          <a:lstStyle/>
          <a:p>
            <a:r>
              <a:rPr lang="en-US" dirty="0"/>
              <a:t>React events are written in camelCase syntax:</a:t>
            </a:r>
          </a:p>
          <a:p>
            <a:r>
              <a:rPr lang="en-US" dirty="0" err="1">
                <a:solidFill>
                  <a:schemeClr val="accent2">
                    <a:lumMod val="50000"/>
                  </a:schemeClr>
                </a:solidFill>
              </a:rPr>
              <a:t>onClick</a:t>
            </a:r>
            <a:r>
              <a:rPr lang="en-US" dirty="0">
                <a:solidFill>
                  <a:schemeClr val="accent2">
                    <a:lumMod val="50000"/>
                  </a:schemeClr>
                </a:solidFill>
              </a:rPr>
              <a:t> </a:t>
            </a:r>
            <a:r>
              <a:rPr lang="en-US" dirty="0"/>
              <a:t>instead of </a:t>
            </a:r>
            <a:r>
              <a:rPr lang="en-US" dirty="0">
                <a:solidFill>
                  <a:schemeClr val="accent4">
                    <a:lumMod val="75000"/>
                  </a:schemeClr>
                </a:solidFill>
              </a:rPr>
              <a:t>onclick.</a:t>
            </a:r>
          </a:p>
          <a:p>
            <a:r>
              <a:rPr lang="en-US" dirty="0">
                <a:solidFill>
                  <a:srgbClr val="FF0000"/>
                </a:solidFill>
              </a:rPr>
              <a:t>React event handlers are written inside curly braces:</a:t>
            </a:r>
          </a:p>
          <a:p>
            <a:r>
              <a:rPr lang="en-US" dirty="0" err="1"/>
              <a:t>onClick</a:t>
            </a:r>
            <a:r>
              <a:rPr lang="en-US" dirty="0"/>
              <a:t>={shoot}  instead of </a:t>
            </a:r>
            <a:r>
              <a:rPr lang="en-US" dirty="0" err="1"/>
              <a:t>onClick</a:t>
            </a:r>
            <a:r>
              <a:rPr lang="en-US" dirty="0"/>
              <a:t>="shoot()".</a:t>
            </a:r>
            <a:endParaRPr lang="en-GB" dirty="0"/>
          </a:p>
        </p:txBody>
      </p:sp>
    </p:spTree>
    <p:extLst>
      <p:ext uri="{BB962C8B-B14F-4D97-AF65-F5344CB8AC3E}">
        <p14:creationId xmlns:p14="http://schemas.microsoft.com/office/powerpoint/2010/main" val="131174411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1399</Words>
  <Application>Microsoft Office PowerPoint</Application>
  <PresentationFormat>On-screen Show (4:3)</PresentationFormat>
  <Paragraphs>126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Bahnschrift</vt:lpstr>
      <vt:lpstr>Bahnschrift SemiBold</vt:lpstr>
      <vt:lpstr>Calibri</vt:lpstr>
      <vt:lpstr>1_Office Theme</vt:lpstr>
      <vt:lpstr>PowerPoint Presentation</vt:lpstr>
      <vt:lpstr>PowerPoint Presentation</vt:lpstr>
      <vt:lpstr>React Events</vt:lpstr>
      <vt:lpstr>React Events</vt:lpstr>
      <vt:lpstr>Event Handler </vt:lpstr>
      <vt:lpstr>Handling Events </vt:lpstr>
      <vt:lpstr>Event declaration in plain HTML:</vt:lpstr>
      <vt:lpstr>Event declaration in React:</vt:lpstr>
      <vt:lpstr>Adding Events</vt:lpstr>
      <vt:lpstr>Example:</vt:lpstr>
      <vt:lpstr>Passing Arguments</vt:lpstr>
      <vt:lpstr>React Conditional Rendering</vt:lpstr>
      <vt:lpstr>Using an if…else Statement</vt:lpstr>
      <vt:lpstr>Using a switch Statement</vt:lpstr>
      <vt:lpstr>Using Element Variables</vt:lpstr>
      <vt:lpstr>Using Ternary Operators</vt:lpstr>
      <vt:lpstr>Using Logical &amp;&amp; (Short Circuit Evaluation)</vt:lpstr>
      <vt:lpstr> Recommendations: </vt:lpstr>
      <vt:lpstr>Example:</vt:lpstr>
      <vt:lpstr>Example:</vt:lpstr>
      <vt:lpstr>Component based on condition </vt:lpstr>
      <vt:lpstr>Ternary Operator</vt:lpstr>
      <vt:lpstr>Angular vs React 2022 : Which JS Framework your Project Requires?</vt:lpstr>
      <vt:lpstr>What is React?</vt:lpstr>
      <vt:lpstr>Angular vs. React Comparison</vt:lpstr>
      <vt:lpstr>Angular vs. React Comparison</vt:lpstr>
      <vt:lpstr>Angular vs. React Comparison</vt:lpstr>
      <vt:lpstr>Angular vs. React Comparison</vt:lpstr>
      <vt:lpstr>Angular vs. React Comparison</vt:lpstr>
      <vt:lpstr>Angular and Reactjs Use Cases</vt:lpstr>
      <vt:lpstr>What is Angular Good for?</vt:lpstr>
      <vt:lpstr>What is Reactjs Good for?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AMRITPAL SAINI</cp:lastModifiedBy>
  <cp:revision>66</cp:revision>
  <dcterms:created xsi:type="dcterms:W3CDTF">2020-12-18T18:59:12Z</dcterms:created>
  <dcterms:modified xsi:type="dcterms:W3CDTF">2022-03-15T10:43:45Z</dcterms:modified>
</cp:coreProperties>
</file>