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1"/>
  </p:notesMasterIdLst>
  <p:sldIdLst>
    <p:sldId id="256" r:id="rId2"/>
    <p:sldId id="263" r:id="rId3"/>
    <p:sldId id="435" r:id="rId4"/>
    <p:sldId id="436" r:id="rId5"/>
    <p:sldId id="437" r:id="rId6"/>
    <p:sldId id="438" r:id="rId7"/>
    <p:sldId id="448" r:id="rId8"/>
    <p:sldId id="455" r:id="rId9"/>
    <p:sldId id="449" r:id="rId10"/>
    <p:sldId id="456" r:id="rId11"/>
    <p:sldId id="450" r:id="rId12"/>
    <p:sldId id="457" r:id="rId13"/>
    <p:sldId id="451" r:id="rId14"/>
    <p:sldId id="452" r:id="rId15"/>
    <p:sldId id="453" r:id="rId16"/>
    <p:sldId id="439" r:id="rId17"/>
    <p:sldId id="441" r:id="rId18"/>
    <p:sldId id="458" r:id="rId19"/>
    <p:sldId id="442" r:id="rId20"/>
    <p:sldId id="443" r:id="rId21"/>
    <p:sldId id="444" r:id="rId22"/>
    <p:sldId id="445" r:id="rId23"/>
    <p:sldId id="446" r:id="rId24"/>
    <p:sldId id="459" r:id="rId25"/>
    <p:sldId id="447" r:id="rId26"/>
    <p:sldId id="460" r:id="rId27"/>
    <p:sldId id="454" r:id="rId28"/>
    <p:sldId id="461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9B9B9B"/>
    <a:srgbClr val="FAFAFC"/>
    <a:srgbClr val="2A3249"/>
    <a:srgbClr val="626262"/>
    <a:srgbClr val="717171"/>
    <a:srgbClr val="818181"/>
    <a:srgbClr val="828181"/>
    <a:srgbClr val="9F9F9F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36695-591A-414B-A446-69F6D4CE634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5D1C51-A934-4358-8BD9-CBB8093C3C57}">
      <dgm:prSet phldrT="[Text]" custT="1"/>
      <dgm:spPr/>
      <dgm:t>
        <a:bodyPr/>
        <a:lstStyle/>
        <a:p>
          <a:pPr algn="ctr"/>
          <a:r>
            <a:rPr lang="en-US" sz="2800" dirty="0"/>
            <a:t>Uncontrolled Component</a:t>
          </a:r>
        </a:p>
      </dgm:t>
    </dgm:pt>
    <dgm:pt modelId="{63876B0B-C8A1-492F-A218-5CCF2515DC57}" type="parTrans" cxnId="{4F985F0B-BFC3-41DA-927A-D95CC06C10DD}">
      <dgm:prSet/>
      <dgm:spPr/>
      <dgm:t>
        <a:bodyPr/>
        <a:lstStyle/>
        <a:p>
          <a:endParaRPr lang="en-US"/>
        </a:p>
      </dgm:t>
    </dgm:pt>
    <dgm:pt modelId="{7A7DEC31-F6EC-43FF-99BB-223676A6A7F8}" type="sibTrans" cxnId="{4F985F0B-BFC3-41DA-927A-D95CC06C10DD}">
      <dgm:prSet/>
      <dgm:spPr/>
      <dgm:t>
        <a:bodyPr/>
        <a:lstStyle/>
        <a:p>
          <a:endParaRPr lang="en-US"/>
        </a:p>
      </dgm:t>
    </dgm:pt>
    <dgm:pt modelId="{E98990DA-A465-4FEA-AF31-BBF6D28F0262}">
      <dgm:prSet custT="1"/>
      <dgm:spPr/>
      <dgm:t>
        <a:bodyPr/>
        <a:lstStyle/>
        <a:p>
          <a:pPr algn="ctr"/>
          <a:r>
            <a:rPr lang="en-US" sz="2800" dirty="0"/>
            <a:t>Controlled Component</a:t>
          </a:r>
          <a:endParaRPr lang="en-GB" sz="2800" dirty="0"/>
        </a:p>
      </dgm:t>
    </dgm:pt>
    <dgm:pt modelId="{7587037B-E06F-4227-8170-51CF34ED8D53}" type="parTrans" cxnId="{6DA3793F-6232-4A4D-851B-E612A8B97A96}">
      <dgm:prSet/>
      <dgm:spPr/>
      <dgm:t>
        <a:bodyPr/>
        <a:lstStyle/>
        <a:p>
          <a:endParaRPr lang="en-US"/>
        </a:p>
      </dgm:t>
    </dgm:pt>
    <dgm:pt modelId="{AA653C4F-A1CE-499A-8792-D282B4DAA1AD}" type="sibTrans" cxnId="{6DA3793F-6232-4A4D-851B-E612A8B97A96}">
      <dgm:prSet/>
      <dgm:spPr/>
      <dgm:t>
        <a:bodyPr/>
        <a:lstStyle/>
        <a:p>
          <a:endParaRPr lang="en-US"/>
        </a:p>
      </dgm:t>
    </dgm:pt>
    <dgm:pt modelId="{B280FD05-A676-48E4-8318-54BAA3C1F579}" type="pres">
      <dgm:prSet presAssocID="{ADC36695-591A-414B-A446-69F6D4CE6349}" presName="linear" presStyleCnt="0">
        <dgm:presLayoutVars>
          <dgm:animLvl val="lvl"/>
          <dgm:resizeHandles val="exact"/>
        </dgm:presLayoutVars>
      </dgm:prSet>
      <dgm:spPr/>
    </dgm:pt>
    <dgm:pt modelId="{164C3D00-C055-44FE-B215-E94AF5D00823}" type="pres">
      <dgm:prSet presAssocID="{275D1C51-A934-4358-8BD9-CBB8093C3C57}" presName="parentText" presStyleLbl="node1" presStyleIdx="0" presStyleCnt="2" custScaleX="72000">
        <dgm:presLayoutVars>
          <dgm:chMax val="0"/>
          <dgm:bulletEnabled val="1"/>
        </dgm:presLayoutVars>
      </dgm:prSet>
      <dgm:spPr/>
    </dgm:pt>
    <dgm:pt modelId="{9DF7377A-EC07-4684-AF9F-84190F87A288}" type="pres">
      <dgm:prSet presAssocID="{7A7DEC31-F6EC-43FF-99BB-223676A6A7F8}" presName="spacer" presStyleCnt="0"/>
      <dgm:spPr/>
    </dgm:pt>
    <dgm:pt modelId="{B100E0DC-CBBD-4055-8A06-38782EB07671}" type="pres">
      <dgm:prSet presAssocID="{E98990DA-A465-4FEA-AF31-BBF6D28F0262}" presName="parentText" presStyleLbl="node1" presStyleIdx="1" presStyleCnt="2" custScaleX="72000">
        <dgm:presLayoutVars>
          <dgm:chMax val="0"/>
          <dgm:bulletEnabled val="1"/>
        </dgm:presLayoutVars>
      </dgm:prSet>
      <dgm:spPr/>
    </dgm:pt>
  </dgm:ptLst>
  <dgm:cxnLst>
    <dgm:cxn modelId="{4F985F0B-BFC3-41DA-927A-D95CC06C10DD}" srcId="{ADC36695-591A-414B-A446-69F6D4CE6349}" destId="{275D1C51-A934-4358-8BD9-CBB8093C3C57}" srcOrd="0" destOrd="0" parTransId="{63876B0B-C8A1-492F-A218-5CCF2515DC57}" sibTransId="{7A7DEC31-F6EC-43FF-99BB-223676A6A7F8}"/>
    <dgm:cxn modelId="{6DA3793F-6232-4A4D-851B-E612A8B97A96}" srcId="{ADC36695-591A-414B-A446-69F6D4CE6349}" destId="{E98990DA-A465-4FEA-AF31-BBF6D28F0262}" srcOrd="1" destOrd="0" parTransId="{7587037B-E06F-4227-8170-51CF34ED8D53}" sibTransId="{AA653C4F-A1CE-499A-8792-D282B4DAA1AD}"/>
    <dgm:cxn modelId="{C9DD7B4C-5442-42F0-9373-71ECCE454746}" type="presOf" srcId="{E98990DA-A465-4FEA-AF31-BBF6D28F0262}" destId="{B100E0DC-CBBD-4055-8A06-38782EB07671}" srcOrd="0" destOrd="0" presId="urn:microsoft.com/office/officeart/2005/8/layout/vList2"/>
    <dgm:cxn modelId="{B85601A3-FDC3-4ACD-A104-2ECFF041675B}" type="presOf" srcId="{275D1C51-A934-4358-8BD9-CBB8093C3C57}" destId="{164C3D00-C055-44FE-B215-E94AF5D00823}" srcOrd="0" destOrd="0" presId="urn:microsoft.com/office/officeart/2005/8/layout/vList2"/>
    <dgm:cxn modelId="{91DCCDC4-D554-4C98-975C-2BA610F6DBD0}" type="presOf" srcId="{ADC36695-591A-414B-A446-69F6D4CE6349}" destId="{B280FD05-A676-48E4-8318-54BAA3C1F579}" srcOrd="0" destOrd="0" presId="urn:microsoft.com/office/officeart/2005/8/layout/vList2"/>
    <dgm:cxn modelId="{D56288B2-EDFC-42A9-9AAA-53476CD46A54}" type="presParOf" srcId="{B280FD05-A676-48E4-8318-54BAA3C1F579}" destId="{164C3D00-C055-44FE-B215-E94AF5D00823}" srcOrd="0" destOrd="0" presId="urn:microsoft.com/office/officeart/2005/8/layout/vList2"/>
    <dgm:cxn modelId="{A39AAA53-A4A4-4F1F-9022-1C3C42F98C9F}" type="presParOf" srcId="{B280FD05-A676-48E4-8318-54BAA3C1F579}" destId="{9DF7377A-EC07-4684-AF9F-84190F87A288}" srcOrd="1" destOrd="0" presId="urn:microsoft.com/office/officeart/2005/8/layout/vList2"/>
    <dgm:cxn modelId="{72D9D964-3B13-4A11-A085-E24A212A6889}" type="presParOf" srcId="{B280FD05-A676-48E4-8318-54BAA3C1F579}" destId="{B100E0DC-CBBD-4055-8A06-38782EB076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C3D00-C055-44FE-B215-E94AF5D00823}">
      <dsp:nvSpPr>
        <dsp:cNvPr id="0" name=""/>
        <dsp:cNvSpPr/>
      </dsp:nvSpPr>
      <dsp:spPr>
        <a:xfrm>
          <a:off x="853440" y="721599"/>
          <a:ext cx="438912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Uncontrolled Component</a:t>
          </a:r>
        </a:p>
      </dsp:txBody>
      <dsp:txXfrm>
        <a:off x="912839" y="780998"/>
        <a:ext cx="4270322" cy="1098002"/>
      </dsp:txXfrm>
    </dsp:sp>
    <dsp:sp modelId="{B100E0DC-CBBD-4055-8A06-38782EB07671}">
      <dsp:nvSpPr>
        <dsp:cNvPr id="0" name=""/>
        <dsp:cNvSpPr/>
      </dsp:nvSpPr>
      <dsp:spPr>
        <a:xfrm>
          <a:off x="853440" y="2125600"/>
          <a:ext cx="4389120" cy="12168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Controlled Component</a:t>
          </a:r>
          <a:endParaRPr lang="en-GB" sz="2800" kern="1200" dirty="0"/>
        </a:p>
      </dsp:txBody>
      <dsp:txXfrm>
        <a:off x="912839" y="2184999"/>
        <a:ext cx="427032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C5534-BCD4-4BE2-A4C4-BF548B599696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632F-1260-4011-9527-636C79E15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2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Web Technology Important? - Eternal Organizer">
            <a:extLst>
              <a:ext uri="{FF2B5EF4-FFF2-40B4-BE49-F238E27FC236}">
                <a16:creationId xmlns:a16="http://schemas.microsoft.com/office/drawing/2014/main" id="{FE6A40DC-4FB2-4113-9F5D-E94E1CC75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4530ED-3ABC-4CA3-928E-1F684A4045F1}"/>
              </a:ext>
            </a:extLst>
          </p:cNvPr>
          <p:cNvSpPr/>
          <p:nvPr userDrawn="1"/>
        </p:nvSpPr>
        <p:spPr>
          <a:xfrm>
            <a:off x="-6688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accent3">
                  <a:lumMod val="40000"/>
                  <a:lumOff val="60000"/>
                </a:schemeClr>
              </a:gs>
              <a:gs pos="54000">
                <a:schemeClr val="accent2">
                  <a:alpha val="21000"/>
                </a:schemeClr>
              </a:gs>
              <a:gs pos="0">
                <a:schemeClr val="accent1">
                  <a:shade val="100000"/>
                  <a:satMod val="115000"/>
                  <a:alpha val="1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C4426-F526-422B-A269-0DE205FB95AA}"/>
              </a:ext>
            </a:extLst>
          </p:cNvPr>
          <p:cNvSpPr/>
          <p:nvPr userDrawn="1"/>
        </p:nvSpPr>
        <p:spPr>
          <a:xfrm flipH="1" flipV="1">
            <a:off x="1175712" y="6183220"/>
            <a:ext cx="2916000" cy="540000"/>
          </a:xfrm>
          <a:custGeom>
            <a:avLst/>
            <a:gdLst>
              <a:gd name="connsiteX0" fmla="*/ 120546 w 2957219"/>
              <a:gd name="connsiteY0" fmla="*/ 0 h 723275"/>
              <a:gd name="connsiteX1" fmla="*/ 2957219 w 2957219"/>
              <a:gd name="connsiteY1" fmla="*/ 0 h 723275"/>
              <a:gd name="connsiteX2" fmla="*/ 2946905 w 2957219"/>
              <a:gd name="connsiteY2" fmla="*/ 12994 h 723275"/>
              <a:gd name="connsiteX3" fmla="*/ 2934930 w 2957219"/>
              <a:gd name="connsiteY3" fmla="*/ 32122 h 723275"/>
              <a:gd name="connsiteX4" fmla="*/ 2921791 w 2957219"/>
              <a:gd name="connsiteY4" fmla="*/ 150993 h 723275"/>
              <a:gd name="connsiteX5" fmla="*/ 2902082 w 2957219"/>
              <a:gd name="connsiteY5" fmla="*/ 165851 h 723275"/>
              <a:gd name="connsiteX6" fmla="*/ 2849525 w 2957219"/>
              <a:gd name="connsiteY6" fmla="*/ 210428 h 723275"/>
              <a:gd name="connsiteX7" fmla="*/ 2823246 w 2957219"/>
              <a:gd name="connsiteY7" fmla="*/ 232716 h 723275"/>
              <a:gd name="connsiteX8" fmla="*/ 2803537 w 2957219"/>
              <a:gd name="connsiteY8" fmla="*/ 269863 h 723275"/>
              <a:gd name="connsiteX9" fmla="*/ 2796968 w 2957219"/>
              <a:gd name="connsiteY9" fmla="*/ 292152 h 723275"/>
              <a:gd name="connsiteX10" fmla="*/ 2770689 w 2957219"/>
              <a:gd name="connsiteY10" fmla="*/ 359016 h 723275"/>
              <a:gd name="connsiteX11" fmla="*/ 2764120 w 2957219"/>
              <a:gd name="connsiteY11" fmla="*/ 470458 h 723275"/>
              <a:gd name="connsiteX12" fmla="*/ 2750980 w 2957219"/>
              <a:gd name="connsiteY12" fmla="*/ 492746 h 723275"/>
              <a:gd name="connsiteX13" fmla="*/ 2698424 w 2957219"/>
              <a:gd name="connsiteY13" fmla="*/ 552181 h 723275"/>
              <a:gd name="connsiteX14" fmla="*/ 2669253 w 2957219"/>
              <a:gd name="connsiteY14" fmla="*/ 577881 h 723275"/>
              <a:gd name="connsiteX15" fmla="*/ 2675444 w 2957219"/>
              <a:gd name="connsiteY15" fmla="*/ 570653 h 723275"/>
              <a:gd name="connsiteX16" fmla="*/ 2681116 w 2957219"/>
              <a:gd name="connsiteY16" fmla="*/ 564145 h 723275"/>
              <a:gd name="connsiteX17" fmla="*/ 2677525 w 2957219"/>
              <a:gd name="connsiteY17" fmla="*/ 568223 h 723275"/>
              <a:gd name="connsiteX18" fmla="*/ 2675444 w 2957219"/>
              <a:gd name="connsiteY18" fmla="*/ 570653 h 723275"/>
              <a:gd name="connsiteX19" fmla="*/ 2674571 w 2957219"/>
              <a:gd name="connsiteY19" fmla="*/ 571654 h 723275"/>
              <a:gd name="connsiteX20" fmla="*/ 2652436 w 2957219"/>
              <a:gd name="connsiteY20" fmla="*/ 596758 h 723275"/>
              <a:gd name="connsiteX21" fmla="*/ 2639297 w 2957219"/>
              <a:gd name="connsiteY21" fmla="*/ 723058 h 723275"/>
              <a:gd name="connsiteX22" fmla="*/ 2639332 w 2957219"/>
              <a:gd name="connsiteY22" fmla="*/ 723275 h 723275"/>
              <a:gd name="connsiteX23" fmla="*/ 120546 w 2957219"/>
              <a:gd name="connsiteY23" fmla="*/ 723275 h 723275"/>
              <a:gd name="connsiteX24" fmla="*/ 0 w 2957219"/>
              <a:gd name="connsiteY24" fmla="*/ 602729 h 723275"/>
              <a:gd name="connsiteX25" fmla="*/ 0 w 2957219"/>
              <a:gd name="connsiteY25" fmla="*/ 120546 h 723275"/>
              <a:gd name="connsiteX26" fmla="*/ 120546 w 2957219"/>
              <a:gd name="connsiteY26" fmla="*/ 0 h 72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57219" h="723275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0EDE8-BC1B-4381-A8D2-CFD8FEBE24BA}"/>
              </a:ext>
            </a:extLst>
          </p:cNvPr>
          <p:cNvSpPr txBox="1"/>
          <p:nvPr userDrawn="1"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solidFill>
                  <a:srgbClr val="2A3249"/>
                </a:solidFill>
                <a:latin typeface="+mj-lt"/>
              </a:rPr>
              <a:t>Associate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71C0B-1A93-4B4E-993E-820D30ED512A}"/>
              </a:ext>
            </a:extLst>
          </p:cNvPr>
          <p:cNvSpPr txBox="1"/>
          <p:nvPr userDrawn="1"/>
        </p:nvSpPr>
        <p:spPr>
          <a:xfrm>
            <a:off x="0" y="1037060"/>
            <a:ext cx="3028950" cy="830997"/>
          </a:xfrm>
          <a:prstGeom prst="round1Rect">
            <a:avLst>
              <a:gd name="adj" fmla="val 26743"/>
            </a:avLst>
          </a:prstGeom>
          <a:solidFill>
            <a:schemeClr val="bg1"/>
          </a:solidFill>
          <a:ln w="38100">
            <a:solidFill>
              <a:srgbClr val="2A32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rgbClr val="2A3249"/>
                  </a:solidFill>
                </a:ln>
                <a:solidFill>
                  <a:srgbClr val="2A3249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</a:rPr>
              <a:t>ECAP472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C6166-EB7D-4F8C-8C9E-AF194BB2A7C5}"/>
              </a:ext>
            </a:extLst>
          </p:cNvPr>
          <p:cNvGrpSpPr/>
          <p:nvPr userDrawn="1"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ED0B0D52-AEAA-42BA-9DEB-639B039D4A13}"/>
                </a:ext>
              </a:extLst>
            </p:cNvPr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name="adj" fmla="val 28439"/>
              </a:avLst>
            </a:prstGeom>
            <a:solidFill>
              <a:srgbClr val="2A324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13B92-FFC4-4BAA-8539-4416DBC136CF}"/>
                </a:ext>
              </a:extLst>
            </p:cNvPr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400" cap="small" baseline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Web Technologies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18C7C6-1141-4BCA-8E59-D51E0497A04B}"/>
              </a:ext>
            </a:extLst>
          </p:cNvPr>
          <p:cNvGrpSpPr/>
          <p:nvPr userDrawn="1"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F2DD6-B8B6-4394-B424-3A07B55F9723}"/>
                </a:ext>
              </a:extLst>
            </p:cNvPr>
            <p:cNvSpPr/>
            <p:nvPr userDrawn="1"/>
          </p:nvSpPr>
          <p:spPr>
            <a:xfrm>
              <a:off x="426720" y="4566444"/>
              <a:ext cx="4084544" cy="540000"/>
            </a:xfrm>
            <a:custGeom>
              <a:avLst/>
              <a:gdLst>
                <a:gd name="connsiteX0" fmla="*/ 120546 w 2957219"/>
                <a:gd name="connsiteY0" fmla="*/ 0 h 723275"/>
                <a:gd name="connsiteX1" fmla="*/ 2957219 w 2957219"/>
                <a:gd name="connsiteY1" fmla="*/ 0 h 723275"/>
                <a:gd name="connsiteX2" fmla="*/ 2946905 w 2957219"/>
                <a:gd name="connsiteY2" fmla="*/ 12994 h 723275"/>
                <a:gd name="connsiteX3" fmla="*/ 2934930 w 2957219"/>
                <a:gd name="connsiteY3" fmla="*/ 32122 h 723275"/>
                <a:gd name="connsiteX4" fmla="*/ 2921791 w 2957219"/>
                <a:gd name="connsiteY4" fmla="*/ 150993 h 723275"/>
                <a:gd name="connsiteX5" fmla="*/ 2902082 w 2957219"/>
                <a:gd name="connsiteY5" fmla="*/ 165851 h 723275"/>
                <a:gd name="connsiteX6" fmla="*/ 2849525 w 2957219"/>
                <a:gd name="connsiteY6" fmla="*/ 210428 h 723275"/>
                <a:gd name="connsiteX7" fmla="*/ 2823246 w 2957219"/>
                <a:gd name="connsiteY7" fmla="*/ 232716 h 723275"/>
                <a:gd name="connsiteX8" fmla="*/ 2803537 w 2957219"/>
                <a:gd name="connsiteY8" fmla="*/ 269863 h 723275"/>
                <a:gd name="connsiteX9" fmla="*/ 2796968 w 2957219"/>
                <a:gd name="connsiteY9" fmla="*/ 292152 h 723275"/>
                <a:gd name="connsiteX10" fmla="*/ 2770689 w 2957219"/>
                <a:gd name="connsiteY10" fmla="*/ 359016 h 723275"/>
                <a:gd name="connsiteX11" fmla="*/ 2764120 w 2957219"/>
                <a:gd name="connsiteY11" fmla="*/ 470458 h 723275"/>
                <a:gd name="connsiteX12" fmla="*/ 2750980 w 2957219"/>
                <a:gd name="connsiteY12" fmla="*/ 492746 h 723275"/>
                <a:gd name="connsiteX13" fmla="*/ 2698424 w 2957219"/>
                <a:gd name="connsiteY13" fmla="*/ 552181 h 723275"/>
                <a:gd name="connsiteX14" fmla="*/ 2669253 w 2957219"/>
                <a:gd name="connsiteY14" fmla="*/ 577881 h 723275"/>
                <a:gd name="connsiteX15" fmla="*/ 2675444 w 2957219"/>
                <a:gd name="connsiteY15" fmla="*/ 570653 h 723275"/>
                <a:gd name="connsiteX16" fmla="*/ 2681116 w 2957219"/>
                <a:gd name="connsiteY16" fmla="*/ 564145 h 723275"/>
                <a:gd name="connsiteX17" fmla="*/ 2677525 w 2957219"/>
                <a:gd name="connsiteY17" fmla="*/ 568223 h 723275"/>
                <a:gd name="connsiteX18" fmla="*/ 2675444 w 2957219"/>
                <a:gd name="connsiteY18" fmla="*/ 570653 h 723275"/>
                <a:gd name="connsiteX19" fmla="*/ 2674571 w 2957219"/>
                <a:gd name="connsiteY19" fmla="*/ 571654 h 723275"/>
                <a:gd name="connsiteX20" fmla="*/ 2652436 w 2957219"/>
                <a:gd name="connsiteY20" fmla="*/ 596758 h 723275"/>
                <a:gd name="connsiteX21" fmla="*/ 2639297 w 2957219"/>
                <a:gd name="connsiteY21" fmla="*/ 723058 h 723275"/>
                <a:gd name="connsiteX22" fmla="*/ 2639332 w 2957219"/>
                <a:gd name="connsiteY22" fmla="*/ 723275 h 723275"/>
                <a:gd name="connsiteX23" fmla="*/ 120546 w 2957219"/>
                <a:gd name="connsiteY23" fmla="*/ 723275 h 723275"/>
                <a:gd name="connsiteX24" fmla="*/ 0 w 2957219"/>
                <a:gd name="connsiteY24" fmla="*/ 602729 h 723275"/>
                <a:gd name="connsiteX25" fmla="*/ 0 w 2957219"/>
                <a:gd name="connsiteY25" fmla="*/ 120546 h 723275"/>
                <a:gd name="connsiteX26" fmla="*/ 120546 w 2957219"/>
                <a:gd name="connsiteY26" fmla="*/ 0 h 72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57219" h="723275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18B09-A2BC-4830-B9B5-F87B346C9629}"/>
                </a:ext>
              </a:extLst>
            </p:cNvPr>
            <p:cNvSpPr txBox="1"/>
            <p:nvPr userDrawn="1"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Dr.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Pritpal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8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56648">
              <a:srgbClr val="25467F"/>
            </a:gs>
            <a:gs pos="100000">
              <a:srgbClr val="4F72A3"/>
            </a:gs>
            <a:gs pos="84000">
              <a:srgbClr val="284982"/>
            </a:gs>
            <a:gs pos="31000">
              <a:srgbClr val="00206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569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rgbClr val="174B8B"/>
              </a:gs>
              <a:gs pos="78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886074"/>
            <a:ext cx="7315201" cy="381952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412" y="38411"/>
            <a:ext cx="2094875" cy="2094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this lecture, you will be able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66E5-0F8A-4B64-BCEE-43C991E20C59}"/>
              </a:ext>
            </a:extLst>
          </p:cNvPr>
          <p:cNvSpPr txBox="1"/>
          <p:nvPr userDrawn="1"/>
        </p:nvSpPr>
        <p:spPr>
          <a:xfrm>
            <a:off x="628650" y="317200"/>
            <a:ext cx="2800350" cy="153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44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0529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908" y="1"/>
            <a:ext cx="8659091" cy="10414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4909" y="1212270"/>
            <a:ext cx="8201892" cy="5573729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6F85-8E99-4EBD-9152-4375E6B60730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5EA833-BDE6-4685-A90E-673325080A8A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0735-D3B3-49CC-BEA1-5C2A015B23A8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908" y="0"/>
            <a:ext cx="8659091" cy="1032901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4908" y="1198415"/>
            <a:ext cx="8215747" cy="55515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4782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8334-93D8-4039-A810-D7046A1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BE6F-7DB7-4436-9073-980C6537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There are mainly two types of form input in React.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0B2224-96A2-4B39-AE6A-088EF1C97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313062"/>
              </p:ext>
            </p:extLst>
          </p:nvPr>
        </p:nvGraphicFramePr>
        <p:xfrm>
          <a:off x="1537855" y="15817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07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84C3-E48F-4B90-A3CD-DC2C697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9EE-E048-4ACB-B3BE-F0959B42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The uncontrolled input is similar to the traditional HTML form inputs. </a:t>
            </a:r>
          </a:p>
          <a:p>
            <a:pPr algn="just"/>
            <a:r>
              <a:rPr lang="en-US" sz="2800" dirty="0"/>
              <a:t>The DOM itself handles the form data. </a:t>
            </a:r>
          </a:p>
          <a:p>
            <a:pPr algn="just"/>
            <a:r>
              <a:rPr lang="en-US" sz="2800" dirty="0"/>
              <a:t>The HTML elements maintain their own state that will be updated when the input value changes. </a:t>
            </a:r>
          </a:p>
        </p:txBody>
      </p:sp>
    </p:spTree>
    <p:extLst>
      <p:ext uri="{BB962C8B-B14F-4D97-AF65-F5344CB8AC3E}">
        <p14:creationId xmlns:p14="http://schemas.microsoft.com/office/powerpoint/2010/main" val="384367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84C3-E48F-4B90-A3CD-DC2C697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9EE-E048-4ACB-B3BE-F0959B42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To write an uncontrolled component, you need to use a ref to get form values from the DOM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In other words, there is no need to write an event handler for every state update. </a:t>
            </a:r>
          </a:p>
          <a:p>
            <a:pPr algn="just"/>
            <a:r>
              <a:rPr lang="en-US" sz="2800" dirty="0"/>
              <a:t>You can use a ref to access the input field value of the form from the DOM.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9636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B6D3-77EC-45F2-8C40-992AEE39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AE89-162A-4C26-A8F8-B5060C5E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>
                <a:solidFill>
                  <a:srgbClr val="FF0000"/>
                </a:solidFill>
              </a:rPr>
              <a:t>In HTML, form elements typically maintain their own state and update it according to the user input. 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</a:rPr>
              <a:t>In the controlled component</a:t>
            </a:r>
            <a:r>
              <a:rPr lang="en-US" sz="2700" dirty="0"/>
              <a:t>, the input form element is handled by the component rather than the DOM. </a:t>
            </a:r>
          </a:p>
          <a:p>
            <a:pPr algn="just"/>
            <a:r>
              <a:rPr lang="en-US" sz="2700" dirty="0"/>
              <a:t>The mutable state is kept in the state property and will be updated only with </a:t>
            </a:r>
            <a:r>
              <a:rPr lang="en-US" sz="2700" dirty="0" err="1">
                <a:solidFill>
                  <a:srgbClr val="FF0000"/>
                </a:solidFill>
              </a:rPr>
              <a:t>setState</a:t>
            </a:r>
            <a:r>
              <a:rPr lang="en-US" sz="2700" dirty="0">
                <a:solidFill>
                  <a:srgbClr val="FF0000"/>
                </a:solidFill>
              </a:rPr>
              <a:t>() method.</a:t>
            </a:r>
            <a:endParaRPr lang="en-GB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6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4153-0FFE-4DE4-8232-F45A3EB7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B20B-2EDC-4015-88C7-A73B94DE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Controlled components have functions that govern the data passing into them on every </a:t>
            </a:r>
            <a:r>
              <a:rPr lang="en-US" sz="2800" dirty="0" err="1">
                <a:solidFill>
                  <a:srgbClr val="FF0000"/>
                </a:solidFill>
              </a:rPr>
              <a:t>onChange</a:t>
            </a:r>
            <a:r>
              <a:rPr lang="en-US" sz="2800" dirty="0">
                <a:solidFill>
                  <a:srgbClr val="FF0000"/>
                </a:solidFill>
              </a:rPr>
              <a:t> event</a:t>
            </a:r>
            <a:r>
              <a:rPr lang="en-US" sz="2800" dirty="0"/>
              <a:t>, rather than grabbing the data only once, </a:t>
            </a:r>
            <a:r>
              <a:rPr lang="en-US" sz="2800" dirty="0">
                <a:solidFill>
                  <a:srgbClr val="FF0000"/>
                </a:solidFill>
              </a:rPr>
              <a:t>e.g., when you click a submit button. </a:t>
            </a:r>
          </a:p>
          <a:p>
            <a:pPr algn="just"/>
            <a:r>
              <a:rPr lang="en-US" sz="2800" dirty="0"/>
              <a:t>This data is then saved to state and updated with </a:t>
            </a:r>
            <a:r>
              <a:rPr lang="en-US" sz="2800" dirty="0" err="1">
                <a:solidFill>
                  <a:srgbClr val="FF0000"/>
                </a:solidFill>
              </a:rPr>
              <a:t>setState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method. This makes component have better control over the form elements and data.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4278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283B-68D5-41CB-8C19-FCDD36D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3E7E-05FB-449C-B587-4F60A4D9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A controlled component takes its current value through props and notifies the changes through callbacks like an </a:t>
            </a:r>
            <a:r>
              <a:rPr lang="en-US" sz="2800" dirty="0" err="1">
                <a:solidFill>
                  <a:srgbClr val="FF0000"/>
                </a:solidFill>
              </a:rPr>
              <a:t>onChange</a:t>
            </a:r>
            <a:r>
              <a:rPr lang="en-US" sz="2800" dirty="0">
                <a:solidFill>
                  <a:srgbClr val="FF0000"/>
                </a:solidFill>
              </a:rPr>
              <a:t> event. </a:t>
            </a:r>
          </a:p>
          <a:p>
            <a:pPr algn="just"/>
            <a:r>
              <a:rPr lang="en-US" sz="2800" dirty="0"/>
              <a:t>A parent component </a:t>
            </a:r>
            <a:r>
              <a:rPr lang="en-US" sz="2800" dirty="0">
                <a:solidFill>
                  <a:srgbClr val="FF0000"/>
                </a:solidFill>
              </a:rPr>
              <a:t>"controls" </a:t>
            </a:r>
            <a:r>
              <a:rPr lang="en-US" sz="2800" dirty="0"/>
              <a:t>this changes by handling the callback and managing its own state and then passing the new values as props to the controlled component. </a:t>
            </a:r>
          </a:p>
          <a:p>
            <a:pPr algn="just"/>
            <a:r>
              <a:rPr lang="en-US" sz="2800" dirty="0"/>
              <a:t>It is also called as a </a:t>
            </a:r>
            <a:r>
              <a:rPr lang="en-US" sz="2800" dirty="0">
                <a:solidFill>
                  <a:srgbClr val="FF0000"/>
                </a:solidFill>
              </a:rPr>
              <a:t>"dumb component."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07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893D4-E59C-42C4-A366-96F8D5EE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Adding Forms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9F7F-79A3-42C7-9B1B-09A7C844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411" y="649480"/>
            <a:ext cx="5415547" cy="55460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200" dirty="0"/>
              <a:t>function </a:t>
            </a:r>
            <a:r>
              <a:rPr lang="en-GB" sz="2200" dirty="0" err="1"/>
              <a:t>MyForm</a:t>
            </a:r>
            <a:r>
              <a:rPr lang="en-GB" sz="2200" dirty="0"/>
              <a:t>() {</a:t>
            </a:r>
          </a:p>
          <a:p>
            <a:pPr marL="0" indent="0">
              <a:buNone/>
            </a:pPr>
            <a:r>
              <a:rPr lang="en-GB" sz="2200" dirty="0"/>
              <a:t>  return (</a:t>
            </a:r>
          </a:p>
          <a:p>
            <a:pPr marL="0" indent="0">
              <a:buNone/>
            </a:pPr>
            <a:r>
              <a:rPr lang="en-GB" sz="2200" dirty="0"/>
              <a:t>    &lt;form&gt;</a:t>
            </a:r>
          </a:p>
          <a:p>
            <a:pPr marL="0" indent="0">
              <a:buNone/>
            </a:pPr>
            <a:r>
              <a:rPr lang="en-GB" sz="2200" dirty="0"/>
              <a:t>      &lt;label&gt;Enter your name:</a:t>
            </a:r>
          </a:p>
          <a:p>
            <a:pPr marL="0" indent="0">
              <a:buNone/>
            </a:pPr>
            <a:r>
              <a:rPr lang="en-GB" sz="2200" dirty="0"/>
              <a:t>        &lt;input type="text" /&gt;</a:t>
            </a:r>
          </a:p>
          <a:p>
            <a:pPr marL="0" indent="0">
              <a:buNone/>
            </a:pPr>
            <a:r>
              <a:rPr lang="en-GB" sz="2200" dirty="0"/>
              <a:t>      &lt;/label&gt;</a:t>
            </a:r>
          </a:p>
          <a:p>
            <a:pPr marL="0" indent="0">
              <a:buNone/>
            </a:pPr>
            <a:r>
              <a:rPr lang="en-GB" sz="2200" dirty="0"/>
              <a:t>    &lt;/form&gt;</a:t>
            </a:r>
          </a:p>
          <a:p>
            <a:pPr marL="0" indent="0">
              <a:buNone/>
            </a:pPr>
            <a:r>
              <a:rPr lang="en-GB" sz="2200" dirty="0"/>
              <a:t>  )</a:t>
            </a:r>
          </a:p>
          <a:p>
            <a:pPr marL="0" indent="0">
              <a:buNone/>
            </a:pPr>
            <a:r>
              <a:rPr lang="en-GB" sz="2200" dirty="0"/>
              <a:t>}</a:t>
            </a:r>
          </a:p>
          <a:p>
            <a:pPr marL="0" indent="0">
              <a:buNone/>
            </a:pPr>
            <a:r>
              <a:rPr lang="en-GB" sz="2200" dirty="0" err="1"/>
              <a:t>ReactDOM.render</a:t>
            </a:r>
            <a:r>
              <a:rPr lang="en-GB" sz="2200" dirty="0"/>
              <a:t>(&lt;</a:t>
            </a:r>
            <a:r>
              <a:rPr lang="en-GB" sz="2200" dirty="0" err="1"/>
              <a:t>MyForm</a:t>
            </a:r>
            <a:r>
              <a:rPr lang="en-GB" sz="2200" dirty="0"/>
              <a:t> /&gt;, </a:t>
            </a:r>
            <a:r>
              <a:rPr lang="en-GB" sz="2200" dirty="0" err="1"/>
              <a:t>document.getElementById</a:t>
            </a:r>
            <a:r>
              <a:rPr lang="en-GB" sz="2200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30880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1FEE-BFA9-498A-83B9-A1900E0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9AFB-9A74-44C8-9D7A-15D4D4B4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Handling forms is about how you handle the data when it changes value or gets submitted.</a:t>
            </a:r>
          </a:p>
          <a:p>
            <a:pPr algn="just"/>
            <a:r>
              <a:rPr lang="en-US" sz="2800" dirty="0"/>
              <a:t>In HTML, form data is usually handled by the DOM.</a:t>
            </a:r>
          </a:p>
          <a:p>
            <a:pPr algn="just"/>
            <a:r>
              <a:rPr lang="en-US" sz="2800" dirty="0"/>
              <a:t>In React, form data is usually handled by the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1FEE-BFA9-498A-83B9-A1900E0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9AFB-9A74-44C8-9D7A-15D4D4B4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When the data is handled by the components, all the data is stored in the component state.</a:t>
            </a:r>
          </a:p>
          <a:p>
            <a:pPr algn="just"/>
            <a:r>
              <a:rPr lang="en-US" sz="2800" dirty="0"/>
              <a:t>You can control changes by adding event handlers in the </a:t>
            </a:r>
            <a:r>
              <a:rPr lang="en-US" sz="2800" dirty="0" err="1">
                <a:solidFill>
                  <a:srgbClr val="FF0000"/>
                </a:solidFill>
              </a:rPr>
              <a:t>onChange</a:t>
            </a:r>
            <a:r>
              <a:rPr lang="en-US" sz="2800" dirty="0">
                <a:solidFill>
                  <a:srgbClr val="FF0000"/>
                </a:solidFill>
              </a:rPr>
              <a:t> attribute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We can use the </a:t>
            </a:r>
            <a:r>
              <a:rPr lang="en-US" sz="2800" dirty="0" err="1"/>
              <a:t>useState</a:t>
            </a:r>
            <a:r>
              <a:rPr lang="en-US" sz="2800" dirty="0"/>
              <a:t> Hook to keep track of each inputs value and provide a </a:t>
            </a:r>
            <a:r>
              <a:rPr lang="en-US" sz="2800" dirty="0">
                <a:solidFill>
                  <a:srgbClr val="FF0000"/>
                </a:solidFill>
              </a:rPr>
              <a:t>"single source of truth" </a:t>
            </a:r>
            <a:r>
              <a:rPr lang="en-US" sz="2800" dirty="0"/>
              <a:t>for the entire application.</a:t>
            </a:r>
            <a:endParaRPr lang="en-GB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6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AB21-5D31-431C-B8F4-88EF0C36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 Fields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6578B-D97A-4901-A4ED-8270CB9F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You can control the values of more than one input field by adding a name attribute to each element.</a:t>
            </a:r>
          </a:p>
          <a:p>
            <a:pPr algn="just"/>
            <a:r>
              <a:rPr lang="en-US" sz="2800" dirty="0"/>
              <a:t>We will initialize our state with an empty object.</a:t>
            </a:r>
          </a:p>
          <a:p>
            <a:pPr algn="just"/>
            <a:r>
              <a:rPr lang="en-US" sz="2800" dirty="0"/>
              <a:t>To access the fields in the event handler use the </a:t>
            </a:r>
            <a:r>
              <a:rPr lang="en-US" sz="2800" dirty="0">
                <a:solidFill>
                  <a:srgbClr val="FF0000"/>
                </a:solidFill>
              </a:rPr>
              <a:t>event.target.name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rgbClr val="FF0000"/>
                </a:solidFill>
              </a:rPr>
              <a:t>event.target.value</a:t>
            </a:r>
            <a:r>
              <a:rPr lang="en-US" sz="2800" dirty="0">
                <a:solidFill>
                  <a:srgbClr val="FF0000"/>
                </a:solidFill>
              </a:rPr>
              <a:t> syntax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To update the state, use square brackets </a:t>
            </a:r>
            <a:r>
              <a:rPr lang="en-US" sz="2800" dirty="0">
                <a:solidFill>
                  <a:srgbClr val="FF0000"/>
                </a:solidFill>
              </a:rPr>
              <a:t>[bracket notation] </a:t>
            </a:r>
            <a:r>
              <a:rPr lang="en-US" sz="2800" dirty="0"/>
              <a:t>around the property name.</a:t>
            </a: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CBC-4CF1-4396-AEAA-CFD058DD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60" y="2886075"/>
            <a:ext cx="6805533" cy="3819525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understand concept of React Lists and Forms.</a:t>
            </a:r>
          </a:p>
        </p:txBody>
      </p:sp>
    </p:spTree>
    <p:extLst>
      <p:ext uri="{BB962C8B-B14F-4D97-AF65-F5344CB8AC3E}">
        <p14:creationId xmlns:p14="http://schemas.microsoft.com/office/powerpoint/2010/main" val="347984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9C8B-AEAF-498E-B292-589AAC1E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0" i="0" dirty="0">
                <a:solidFill>
                  <a:schemeClr val="bg1"/>
                </a:solidFill>
                <a:effectLst/>
              </a:rPr>
              <a:t>React is a JavaScript </a:t>
            </a:r>
            <a:br>
              <a:rPr lang="en-US" sz="3400" b="0" i="0" dirty="0">
                <a:solidFill>
                  <a:schemeClr val="bg1"/>
                </a:solidFill>
                <a:effectLst/>
              </a:rPr>
            </a:br>
            <a:r>
              <a:rPr lang="en-US" sz="3400" b="0" i="0" dirty="0">
                <a:solidFill>
                  <a:schemeClr val="bg1"/>
                </a:solidFill>
                <a:effectLst/>
              </a:rPr>
              <a:t>Library for Building User Interfaces</a:t>
            </a:r>
            <a:r>
              <a:rPr lang="en-US" sz="3400" b="0" i="0" dirty="0">
                <a:solidFill>
                  <a:srgbClr val="24292F"/>
                </a:solidFill>
                <a:effectLst/>
              </a:rPr>
              <a:t>.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FA56-E002-44CE-BF4A-258D9069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Declarative: </a:t>
            </a:r>
          </a:p>
          <a:p>
            <a:pPr algn="just"/>
            <a:r>
              <a:rPr lang="en-US" sz="2800" dirty="0"/>
              <a:t>React makes it painless to create interactive UIs. Design simple views for each state in your application, and React will efficiently update &amp; render just the right components when data changes. </a:t>
            </a:r>
          </a:p>
          <a:p>
            <a:pPr algn="just"/>
            <a:r>
              <a:rPr lang="en-US" sz="2800" dirty="0"/>
              <a:t>Declarative views make code more predictable, simpler to understand, and easier to debug.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997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F918-0E0B-453F-AE23-E28485F9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Component-Based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A5CA-25FF-4957-A9E0-9BE384C5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Component-Based </a:t>
            </a:r>
          </a:p>
          <a:p>
            <a:pPr algn="just"/>
            <a:r>
              <a:rPr lang="en-US" sz="2800" dirty="0"/>
              <a:t>Build encapsulated components that manage their state, then compose them to make complex UIs. </a:t>
            </a:r>
          </a:p>
          <a:p>
            <a:pPr algn="just"/>
            <a:r>
              <a:rPr lang="en-US" sz="2800" dirty="0"/>
              <a:t>Since component logic is written in JavaScript instead of templates, you can easily pass rich data through your app and keep the state out of the DOM.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2833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56B-9F1E-48B0-B558-F0D457B2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Once, Write Anywhere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76BD-6B73-4426-AD0F-6F1C49D7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Learn Once, Write Anywhere </a:t>
            </a:r>
          </a:p>
          <a:p>
            <a:pPr algn="just"/>
            <a:r>
              <a:rPr lang="en-US" sz="2800" dirty="0"/>
              <a:t>We don't make assumptions about the rest of your technology stack, so you can develop new features in React without rewriting existing code. </a:t>
            </a:r>
          </a:p>
          <a:p>
            <a:pPr algn="just"/>
            <a:r>
              <a:rPr lang="en-US" sz="2800" dirty="0"/>
              <a:t>React can also render on the server using Node and power mobile apps using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79077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88E0-D9F7-4C4D-9DAB-65C40991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to be </a:t>
            </a:r>
            <a:r>
              <a:rPr lang="en-US" dirty="0">
                <a:solidFill>
                  <a:srgbClr val="FFC000"/>
                </a:solidFill>
              </a:rPr>
              <a:t>SEO Friendly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C301-5899-488C-B932-48145B0E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Traditional JavaScript frameworks have an issue in dealing with SEO. The search engines generally having trouble in reading JavaScript-heavy applications. </a:t>
            </a:r>
          </a:p>
          <a:p>
            <a:pPr algn="just"/>
            <a:r>
              <a:rPr lang="en-US" sz="2800" dirty="0"/>
              <a:t>Many web developers have often complained about this problem. </a:t>
            </a:r>
            <a:r>
              <a:rPr lang="en-US" sz="2800" dirty="0">
                <a:solidFill>
                  <a:srgbClr val="FF0000"/>
                </a:solidFill>
              </a:rPr>
              <a:t>ReactJS overcomes this problem that helps developers to be easily navigated on various search engines.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07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88E0-D9F7-4C4D-9DAB-65C40991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to be </a:t>
            </a:r>
            <a:r>
              <a:rPr lang="en-US" dirty="0">
                <a:solidFill>
                  <a:srgbClr val="FFC000"/>
                </a:solidFill>
              </a:rPr>
              <a:t>SEO Friendly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C301-5899-488C-B932-48145B0E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It is because React.js applications can run on the server, and the virtual DOM will be rendering and returning to the browser as a regular web page.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6350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D87B-292E-4E04-B203-E26E490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</a:t>
            </a:r>
            <a:r>
              <a:rPr lang="en-GB" dirty="0">
                <a:solidFill>
                  <a:srgbClr val="FFC000"/>
                </a:solidFill>
              </a:rPr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3503-EB62-4F0A-AD88-774223A1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A virtual DOM object is a representation of the original DOM object. </a:t>
            </a:r>
          </a:p>
          <a:p>
            <a:pPr algn="just"/>
            <a:r>
              <a:rPr lang="en-US" sz="2800" dirty="0"/>
              <a:t>It works like a one-way data binding. Whenever any modifications happen in the web application, the entire UI is re-rendered in virtual DOM representation. 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79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D87B-292E-4E04-B203-E26E490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</a:t>
            </a:r>
            <a:r>
              <a:rPr lang="en-GB" dirty="0">
                <a:solidFill>
                  <a:srgbClr val="FFC000"/>
                </a:solidFill>
              </a:rPr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3503-EB62-4F0A-AD88-774223A1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Then it checks the difference between the previous DOM representation and new DOM. Once it has done, the real DOM will update only the things that have actually changed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This makes the application faster, and there is no wastage of memory.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4844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B3D0-7BFC-4469-9D18-C4A66429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EFA5-B8A2-4EC2-A7DE-305DD5B5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ReactJS is known to be a great performer. This feature makes it much better than other frameworks out there today. </a:t>
            </a:r>
          </a:p>
          <a:p>
            <a:pPr algn="just"/>
            <a:r>
              <a:rPr lang="en-US" sz="2800" dirty="0"/>
              <a:t>The reason behind this is that it manages a virtual DOM. </a:t>
            </a:r>
          </a:p>
          <a:p>
            <a:pPr algn="just"/>
            <a:r>
              <a:rPr lang="en-US" sz="2800" dirty="0"/>
              <a:t>The DOM is a cross-platform and programming API which deals with HTML, XML or XHTML. </a:t>
            </a:r>
          </a:p>
          <a:p>
            <a:pPr algn="just"/>
            <a:r>
              <a:rPr lang="en-US" sz="2800" dirty="0"/>
              <a:t>The DOM exists entirely in memory. 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84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B3D0-7BFC-4469-9D18-C4A66429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EFA5-B8A2-4EC2-A7DE-305DD5B5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Due to this, when we create a component, we did not write directly to the DOM. Instead, we are writing virtual components that will turn into the DOM leading to smoother and faster performance.</a:t>
            </a:r>
          </a:p>
          <a:p>
            <a:pPr algn="just"/>
            <a:endParaRPr lang="en-US" sz="2800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027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3C52-A0AC-4C2F-A9B0-86E2B621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06C3-769E-4FFA-B583-3EEBA30E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20" y="2506498"/>
            <a:ext cx="7343760" cy="2501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Lists are used to display data in an ordered format and mainly used to display menus on websites</a:t>
            </a:r>
            <a:r>
              <a:rPr lang="en-US" dirty="0">
                <a:solidFill>
                  <a:srgbClr val="FF0000"/>
                </a:solidFill>
              </a:rPr>
              <a:t>. In React, Lists can be created in a similar way as we create lists in JavaScript.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3C52-A0AC-4C2F-A9B0-86E2B621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06C3-769E-4FFA-B583-3EEBA30E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React, you will render lists with some type of loop.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JavaScript map() </a:t>
            </a:r>
            <a:r>
              <a:rPr lang="en-US" sz="2800" dirty="0"/>
              <a:t>array method is generally the preferred method.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342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B3C52-A0AC-4C2F-A9B0-86E2B621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Example: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06C3-769E-4FFA-B583-3EEBA30E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281357"/>
            <a:ext cx="5179868" cy="6583679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function Car(props) 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return &lt;li&gt;I am a { </a:t>
            </a:r>
            <a:r>
              <a:rPr lang="en-GB" sz="2000" dirty="0" err="1"/>
              <a:t>props.brand</a:t>
            </a:r>
            <a:r>
              <a:rPr lang="en-GB" sz="2000" dirty="0"/>
              <a:t> }&lt;/li&gt;;}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function Garage() { </a:t>
            </a:r>
            <a:r>
              <a:rPr lang="en-GB" sz="2000" dirty="0" err="1"/>
              <a:t>const</a:t>
            </a:r>
            <a:r>
              <a:rPr lang="en-GB" sz="2000" dirty="0"/>
              <a:t> cars = ['Ford', 'BMW', 'Audi'];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return (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  &lt;&gt;  &lt;h1&gt;Who lives in my garage?&lt;/h1&gt;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    &lt;ul&gt;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      {</a:t>
            </a:r>
            <a:r>
              <a:rPr lang="en-GB" sz="2000" dirty="0" err="1"/>
              <a:t>cars.map</a:t>
            </a:r>
            <a:r>
              <a:rPr lang="en-GB" sz="2000" dirty="0"/>
              <a:t>((car) =&gt; &lt;Car brand={car} /&gt;)}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    &lt;/ul&gt;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  &lt;/&gt;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  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dirty="0"/>
              <a:t>}</a:t>
            </a:r>
          </a:p>
          <a:p>
            <a:pPr>
              <a:lnSpc>
                <a:spcPct val="14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5610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3C52-A0AC-4C2F-A9B0-86E2B621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06C3-769E-4FFA-B583-3EEBA30E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61" y="3359149"/>
            <a:ext cx="7435202" cy="1325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Just like in HTML, React uses forms to allow users to interact with the web page.</a:t>
            </a:r>
            <a:endParaRPr lang="en-GB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C4D7733-238C-434E-AE32-BD970961AB07}"/>
              </a:ext>
            </a:extLst>
          </p:cNvPr>
          <p:cNvSpPr/>
          <p:nvPr/>
        </p:nvSpPr>
        <p:spPr>
          <a:xfrm>
            <a:off x="3948112" y="1628775"/>
            <a:ext cx="1409700" cy="1730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6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1EF4-4514-458B-86D8-17AE0915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5C43-EBA1-4A95-87BC-018AD082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90" y="2422092"/>
            <a:ext cx="7231220" cy="25156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Forms are an integral part of any modern web application. It allows the users to interact with the application as well as gather information from the users. </a:t>
            </a:r>
          </a:p>
        </p:txBody>
      </p:sp>
    </p:spTree>
    <p:extLst>
      <p:ext uri="{BB962C8B-B14F-4D97-AF65-F5344CB8AC3E}">
        <p14:creationId xmlns:p14="http://schemas.microsoft.com/office/powerpoint/2010/main" val="16906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1EF4-4514-458B-86D8-17AE0915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5C43-EBA1-4A95-87BC-018AD082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23" y="2033616"/>
            <a:ext cx="7259354" cy="37254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Forms can perform many tasks that depend on the nature of your business requirements and logic such as authentication of the user, adding user, searching, filtering, booking, ordering, etc. </a:t>
            </a:r>
            <a:r>
              <a:rPr lang="en-US" dirty="0">
                <a:solidFill>
                  <a:srgbClr val="FF0000"/>
                </a:solidFill>
              </a:rPr>
              <a:t>A form can contain text fields, buttons, checkbox, radio button, etc.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8334-93D8-4039-A810-D7046A1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BE6F-7DB7-4436-9073-980C653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23" y="2365821"/>
            <a:ext cx="7259354" cy="3134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React offers a stateful, reactive approach to build a form. The component rather than the DOM usually handles the React form. In React, the form is usually implemented by using controlled components.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90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1267</Words>
  <Application>Microsoft Office PowerPoint</Application>
  <PresentationFormat>On-screen Show (4:3)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Bahnschrift</vt:lpstr>
      <vt:lpstr>Bahnschrift SemiBold</vt:lpstr>
      <vt:lpstr>Calibri</vt:lpstr>
      <vt:lpstr>1_Office Theme</vt:lpstr>
      <vt:lpstr>PowerPoint Presentation</vt:lpstr>
      <vt:lpstr>PowerPoint Presentation</vt:lpstr>
      <vt:lpstr>React Lists</vt:lpstr>
      <vt:lpstr>React Lists</vt:lpstr>
      <vt:lpstr>Example:</vt:lpstr>
      <vt:lpstr>React Forms</vt:lpstr>
      <vt:lpstr>React Forms</vt:lpstr>
      <vt:lpstr>React Forms</vt:lpstr>
      <vt:lpstr>Creating Form</vt:lpstr>
      <vt:lpstr>Creating Form</vt:lpstr>
      <vt:lpstr>Uncontrolled Component</vt:lpstr>
      <vt:lpstr>Uncontrolled Component</vt:lpstr>
      <vt:lpstr>Controlled Component</vt:lpstr>
      <vt:lpstr>Controlled Component</vt:lpstr>
      <vt:lpstr>Controlled Component</vt:lpstr>
      <vt:lpstr>Adding Forms in React</vt:lpstr>
      <vt:lpstr>Handling Forms</vt:lpstr>
      <vt:lpstr>Handling Forms</vt:lpstr>
      <vt:lpstr>Multiple Input Fields</vt:lpstr>
      <vt:lpstr>React is a JavaScript  Library for Building User Interfaces.</vt:lpstr>
      <vt:lpstr>Component-Based </vt:lpstr>
      <vt:lpstr>Learn Once, Write Anywhere</vt:lpstr>
      <vt:lpstr>Known to be SEO Friendly</vt:lpstr>
      <vt:lpstr>Known to be SEO Friendly</vt:lpstr>
      <vt:lpstr>Virtual DOM</vt:lpstr>
      <vt:lpstr>Virtual DOM</vt:lpstr>
      <vt:lpstr>Performance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AMRITPAL SAINI</cp:lastModifiedBy>
  <cp:revision>86</cp:revision>
  <dcterms:created xsi:type="dcterms:W3CDTF">2020-12-18T18:59:12Z</dcterms:created>
  <dcterms:modified xsi:type="dcterms:W3CDTF">2022-03-16T10:46:12Z</dcterms:modified>
</cp:coreProperties>
</file>