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2"/>
  </p:handoutMasterIdLst>
  <p:sldIdLst>
    <p:sldId id="266" r:id="rId2"/>
    <p:sldId id="261" r:id="rId3"/>
    <p:sldId id="272" r:id="rId4"/>
    <p:sldId id="273" r:id="rId5"/>
    <p:sldId id="264" r:id="rId6"/>
    <p:sldId id="274" r:id="rId7"/>
    <p:sldId id="275" r:id="rId8"/>
    <p:sldId id="276" r:id="rId9"/>
    <p:sldId id="267" r:id="rId10"/>
    <p:sldId id="291" r:id="rId11"/>
    <p:sldId id="271" r:id="rId12"/>
    <p:sldId id="277" r:id="rId13"/>
    <p:sldId id="278" r:id="rId14"/>
    <p:sldId id="279" r:id="rId15"/>
    <p:sldId id="280" r:id="rId16"/>
    <p:sldId id="281" r:id="rId17"/>
    <p:sldId id="282" r:id="rId18"/>
    <p:sldId id="292" r:id="rId19"/>
    <p:sldId id="283" r:id="rId20"/>
    <p:sldId id="284" r:id="rId21"/>
    <p:sldId id="293" r:id="rId22"/>
    <p:sldId id="285" r:id="rId23"/>
    <p:sldId id="286" r:id="rId24"/>
    <p:sldId id="294" r:id="rId25"/>
    <p:sldId id="287" r:id="rId26"/>
    <p:sldId id="288" r:id="rId27"/>
    <p:sldId id="295" r:id="rId28"/>
    <p:sldId id="289" r:id="rId29"/>
    <p:sldId id="290" r:id="rId30"/>
    <p:sldId id="26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E43"/>
    <a:srgbClr val="2190BC"/>
    <a:srgbClr val="2C2C2C"/>
    <a:srgbClr val="353535"/>
    <a:srgbClr val="D1F4E8"/>
    <a:srgbClr val="FFFFFF"/>
    <a:srgbClr val="24CA92"/>
    <a:srgbClr val="26CB8E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EEEBB4-95BA-46FD-9244-4CEC933B9986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29CF87B1-AFC2-4656-AB69-136E125BE6EC}">
      <dgm:prSet phldrT="[Text]"/>
      <dgm:spPr/>
      <dgm:t>
        <a:bodyPr/>
        <a:lstStyle/>
        <a:p>
          <a:r>
            <a:rPr lang="en-US" dirty="0"/>
            <a:t>Class Loader</a:t>
          </a:r>
          <a:endParaRPr lang="en-IN" dirty="0"/>
        </a:p>
      </dgm:t>
    </dgm:pt>
    <dgm:pt modelId="{0EADCE8B-1179-4A67-9B62-7ADFE1519DF9}" type="parTrans" cxnId="{43CAF1A4-600E-4D53-BC78-9AC9F79BD2F4}">
      <dgm:prSet/>
      <dgm:spPr/>
      <dgm:t>
        <a:bodyPr/>
        <a:lstStyle/>
        <a:p>
          <a:endParaRPr lang="en-IN"/>
        </a:p>
      </dgm:t>
    </dgm:pt>
    <dgm:pt modelId="{40F8D110-A0A1-4504-908E-1D25D1FDC568}" type="sibTrans" cxnId="{43CAF1A4-600E-4D53-BC78-9AC9F79BD2F4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endParaRPr lang="en-IN"/>
        </a:p>
      </dgm:t>
    </dgm:pt>
    <dgm:pt modelId="{14AC0244-A19F-4077-B089-812CE1266B34}">
      <dgm:prSet phldrT="[Text]"/>
      <dgm:spPr/>
      <dgm:t>
        <a:bodyPr/>
        <a:lstStyle/>
        <a:p>
          <a:r>
            <a:rPr lang="en-US" dirty="0"/>
            <a:t>Byte code Verifier</a:t>
          </a:r>
          <a:endParaRPr lang="en-IN" dirty="0"/>
        </a:p>
      </dgm:t>
    </dgm:pt>
    <dgm:pt modelId="{7A51AAF7-8795-4423-940D-0D1995ED0084}" type="parTrans" cxnId="{16986A57-DB7B-4625-B6EC-411BCCF60904}">
      <dgm:prSet/>
      <dgm:spPr/>
      <dgm:t>
        <a:bodyPr/>
        <a:lstStyle/>
        <a:p>
          <a:endParaRPr lang="en-IN"/>
        </a:p>
      </dgm:t>
    </dgm:pt>
    <dgm:pt modelId="{BCA884C3-08C8-40EE-8741-1C933DDE1AC7}" type="sibTrans" cxnId="{16986A57-DB7B-4625-B6EC-411BCCF60904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endParaRPr lang="en-IN"/>
        </a:p>
      </dgm:t>
    </dgm:pt>
    <dgm:pt modelId="{EDE44B9D-E6CB-4B9C-8AD6-D960F60EDC67}">
      <dgm:prSet phldrT="[Text]"/>
      <dgm:spPr/>
      <dgm:t>
        <a:bodyPr/>
        <a:lstStyle/>
        <a:p>
          <a:r>
            <a:rPr lang="en-US" dirty="0"/>
            <a:t>Execution Engine</a:t>
          </a:r>
          <a:endParaRPr lang="en-IN" dirty="0"/>
        </a:p>
      </dgm:t>
    </dgm:pt>
    <dgm:pt modelId="{27F9A2B8-6F83-4CC0-BE0B-385EA26159BD}" type="parTrans" cxnId="{8DD0BEE4-5175-476C-ABD8-EE5A09DE34E7}">
      <dgm:prSet/>
      <dgm:spPr/>
      <dgm:t>
        <a:bodyPr/>
        <a:lstStyle/>
        <a:p>
          <a:endParaRPr lang="en-IN"/>
        </a:p>
      </dgm:t>
    </dgm:pt>
    <dgm:pt modelId="{AFFD4C72-343D-420D-8051-48A5D91A56FA}" type="sibTrans" cxnId="{8DD0BEE4-5175-476C-ABD8-EE5A09DE34E7}">
      <dgm:prSet/>
      <dgm:spPr/>
      <dgm:t>
        <a:bodyPr/>
        <a:lstStyle/>
        <a:p>
          <a:endParaRPr lang="en-IN"/>
        </a:p>
      </dgm:t>
    </dgm:pt>
    <dgm:pt modelId="{9EA0726F-9DFA-4F76-842A-FAC5FCB900F0}" type="pres">
      <dgm:prSet presAssocID="{1AEEEBB4-95BA-46FD-9244-4CEC933B9986}" presName="Name0" presStyleCnt="0">
        <dgm:presLayoutVars>
          <dgm:dir/>
          <dgm:resizeHandles val="exact"/>
        </dgm:presLayoutVars>
      </dgm:prSet>
      <dgm:spPr/>
    </dgm:pt>
    <dgm:pt modelId="{F73C5574-1B43-4B6A-9C7B-CD0B6DBFF97F}" type="pres">
      <dgm:prSet presAssocID="{29CF87B1-AFC2-4656-AB69-136E125BE6EC}" presName="node" presStyleLbl="node1" presStyleIdx="0" presStyleCnt="3" custLinFactY="16920" custLinFactNeighborX="9617" custLinFactNeighborY="100000">
        <dgm:presLayoutVars>
          <dgm:bulletEnabled val="1"/>
        </dgm:presLayoutVars>
      </dgm:prSet>
      <dgm:spPr/>
    </dgm:pt>
    <dgm:pt modelId="{87A53259-5CAA-484B-B342-CF3ECAF5FACD}" type="pres">
      <dgm:prSet presAssocID="{40F8D110-A0A1-4504-908E-1D25D1FDC568}" presName="sibTrans" presStyleLbl="sibTrans2D1" presStyleIdx="0" presStyleCnt="2"/>
      <dgm:spPr/>
    </dgm:pt>
    <dgm:pt modelId="{1509625C-67C9-4AF7-9F4D-07E2CA57A425}" type="pres">
      <dgm:prSet presAssocID="{40F8D110-A0A1-4504-908E-1D25D1FDC568}" presName="connectorText" presStyleLbl="sibTrans2D1" presStyleIdx="0" presStyleCnt="2"/>
      <dgm:spPr/>
    </dgm:pt>
    <dgm:pt modelId="{FACCCF4A-E4BD-46DE-BB51-B8AA137B8975}" type="pres">
      <dgm:prSet presAssocID="{14AC0244-A19F-4077-B089-812CE1266B34}" presName="node" presStyleLbl="node1" presStyleIdx="1" presStyleCnt="3" custLinFactY="14597" custLinFactNeighborX="10453" custLinFactNeighborY="100000">
        <dgm:presLayoutVars>
          <dgm:bulletEnabled val="1"/>
        </dgm:presLayoutVars>
      </dgm:prSet>
      <dgm:spPr/>
    </dgm:pt>
    <dgm:pt modelId="{CF179669-CD0B-4FDD-9ED8-98A2612B1133}" type="pres">
      <dgm:prSet presAssocID="{BCA884C3-08C8-40EE-8741-1C933DDE1AC7}" presName="sibTrans" presStyleLbl="sibTrans2D1" presStyleIdx="1" presStyleCnt="2"/>
      <dgm:spPr/>
    </dgm:pt>
    <dgm:pt modelId="{539DBC6F-A95F-40C2-953E-07AEA4286007}" type="pres">
      <dgm:prSet presAssocID="{BCA884C3-08C8-40EE-8741-1C933DDE1AC7}" presName="connectorText" presStyleLbl="sibTrans2D1" presStyleIdx="1" presStyleCnt="2"/>
      <dgm:spPr/>
    </dgm:pt>
    <dgm:pt modelId="{F1DC1166-380D-43F7-AC4E-FB6CD86253FF}" type="pres">
      <dgm:prSet presAssocID="{EDE44B9D-E6CB-4B9C-8AD6-D960F60EDC67}" presName="node" presStyleLbl="node1" presStyleIdx="2" presStyleCnt="3" custLinFactY="20792" custLinFactNeighborX="10453" custLinFactNeighborY="100000">
        <dgm:presLayoutVars>
          <dgm:bulletEnabled val="1"/>
        </dgm:presLayoutVars>
      </dgm:prSet>
      <dgm:spPr/>
    </dgm:pt>
  </dgm:ptLst>
  <dgm:cxnLst>
    <dgm:cxn modelId="{B2DE5100-381B-4AB6-94A4-F4DAD2B7FC8C}" type="presOf" srcId="{14AC0244-A19F-4077-B089-812CE1266B34}" destId="{FACCCF4A-E4BD-46DE-BB51-B8AA137B8975}" srcOrd="0" destOrd="0" presId="urn:microsoft.com/office/officeart/2005/8/layout/process1"/>
    <dgm:cxn modelId="{C2879A02-EF7B-426A-93E2-9880AF05AABB}" type="presOf" srcId="{1AEEEBB4-95BA-46FD-9244-4CEC933B9986}" destId="{9EA0726F-9DFA-4F76-842A-FAC5FCB900F0}" srcOrd="0" destOrd="0" presId="urn:microsoft.com/office/officeart/2005/8/layout/process1"/>
    <dgm:cxn modelId="{92611428-74DE-4F66-8F3B-5AA65421190C}" type="presOf" srcId="{BCA884C3-08C8-40EE-8741-1C933DDE1AC7}" destId="{539DBC6F-A95F-40C2-953E-07AEA4286007}" srcOrd="1" destOrd="0" presId="urn:microsoft.com/office/officeart/2005/8/layout/process1"/>
    <dgm:cxn modelId="{A765E532-05E8-4EB6-9072-360D72815DBA}" type="presOf" srcId="{BCA884C3-08C8-40EE-8741-1C933DDE1AC7}" destId="{CF179669-CD0B-4FDD-9ED8-98A2612B1133}" srcOrd="0" destOrd="0" presId="urn:microsoft.com/office/officeart/2005/8/layout/process1"/>
    <dgm:cxn modelId="{6A92F63C-A4B5-4E0A-B869-8158EF56473B}" type="presOf" srcId="{EDE44B9D-E6CB-4B9C-8AD6-D960F60EDC67}" destId="{F1DC1166-380D-43F7-AC4E-FB6CD86253FF}" srcOrd="0" destOrd="0" presId="urn:microsoft.com/office/officeart/2005/8/layout/process1"/>
    <dgm:cxn modelId="{16986A57-DB7B-4625-B6EC-411BCCF60904}" srcId="{1AEEEBB4-95BA-46FD-9244-4CEC933B9986}" destId="{14AC0244-A19F-4077-B089-812CE1266B34}" srcOrd="1" destOrd="0" parTransId="{7A51AAF7-8795-4423-940D-0D1995ED0084}" sibTransId="{BCA884C3-08C8-40EE-8741-1C933DDE1AC7}"/>
    <dgm:cxn modelId="{7448077A-ABBB-4C10-BD39-7383D93C9D7C}" type="presOf" srcId="{40F8D110-A0A1-4504-908E-1D25D1FDC568}" destId="{87A53259-5CAA-484B-B342-CF3ECAF5FACD}" srcOrd="0" destOrd="0" presId="urn:microsoft.com/office/officeart/2005/8/layout/process1"/>
    <dgm:cxn modelId="{C32E4F99-E260-4316-B53F-6BF07A7E4D35}" type="presOf" srcId="{40F8D110-A0A1-4504-908E-1D25D1FDC568}" destId="{1509625C-67C9-4AF7-9F4D-07E2CA57A425}" srcOrd="1" destOrd="0" presId="urn:microsoft.com/office/officeart/2005/8/layout/process1"/>
    <dgm:cxn modelId="{43CAF1A4-600E-4D53-BC78-9AC9F79BD2F4}" srcId="{1AEEEBB4-95BA-46FD-9244-4CEC933B9986}" destId="{29CF87B1-AFC2-4656-AB69-136E125BE6EC}" srcOrd="0" destOrd="0" parTransId="{0EADCE8B-1179-4A67-9B62-7ADFE1519DF9}" sibTransId="{40F8D110-A0A1-4504-908E-1D25D1FDC568}"/>
    <dgm:cxn modelId="{8DD0BEE4-5175-476C-ABD8-EE5A09DE34E7}" srcId="{1AEEEBB4-95BA-46FD-9244-4CEC933B9986}" destId="{EDE44B9D-E6CB-4B9C-8AD6-D960F60EDC67}" srcOrd="2" destOrd="0" parTransId="{27F9A2B8-6F83-4CC0-BE0B-385EA26159BD}" sibTransId="{AFFD4C72-343D-420D-8051-48A5D91A56FA}"/>
    <dgm:cxn modelId="{F7D74AFA-BF44-4895-A6BB-9464B73ECF72}" type="presOf" srcId="{29CF87B1-AFC2-4656-AB69-136E125BE6EC}" destId="{F73C5574-1B43-4B6A-9C7B-CD0B6DBFF97F}" srcOrd="0" destOrd="0" presId="urn:microsoft.com/office/officeart/2005/8/layout/process1"/>
    <dgm:cxn modelId="{351EBC21-B6E4-435A-924C-C66B0D470C2E}" type="presParOf" srcId="{9EA0726F-9DFA-4F76-842A-FAC5FCB900F0}" destId="{F73C5574-1B43-4B6A-9C7B-CD0B6DBFF97F}" srcOrd="0" destOrd="0" presId="urn:microsoft.com/office/officeart/2005/8/layout/process1"/>
    <dgm:cxn modelId="{65D2D822-A365-4D44-B483-E6293469DB88}" type="presParOf" srcId="{9EA0726F-9DFA-4F76-842A-FAC5FCB900F0}" destId="{87A53259-5CAA-484B-B342-CF3ECAF5FACD}" srcOrd="1" destOrd="0" presId="urn:microsoft.com/office/officeart/2005/8/layout/process1"/>
    <dgm:cxn modelId="{EE963A83-F12B-47D9-B562-D93368EA2746}" type="presParOf" srcId="{87A53259-5CAA-484B-B342-CF3ECAF5FACD}" destId="{1509625C-67C9-4AF7-9F4D-07E2CA57A425}" srcOrd="0" destOrd="0" presId="urn:microsoft.com/office/officeart/2005/8/layout/process1"/>
    <dgm:cxn modelId="{95A2FBA2-8BBA-49C6-8C15-6C7C7144280D}" type="presParOf" srcId="{9EA0726F-9DFA-4F76-842A-FAC5FCB900F0}" destId="{FACCCF4A-E4BD-46DE-BB51-B8AA137B8975}" srcOrd="2" destOrd="0" presId="urn:microsoft.com/office/officeart/2005/8/layout/process1"/>
    <dgm:cxn modelId="{522FDDCC-EDFF-4114-BD88-E43197CE97A6}" type="presParOf" srcId="{9EA0726F-9DFA-4F76-842A-FAC5FCB900F0}" destId="{CF179669-CD0B-4FDD-9ED8-98A2612B1133}" srcOrd="3" destOrd="0" presId="urn:microsoft.com/office/officeart/2005/8/layout/process1"/>
    <dgm:cxn modelId="{B05C6315-4D2B-43AD-B37F-28DDCE950C0C}" type="presParOf" srcId="{CF179669-CD0B-4FDD-9ED8-98A2612B1133}" destId="{539DBC6F-A95F-40C2-953E-07AEA4286007}" srcOrd="0" destOrd="0" presId="urn:microsoft.com/office/officeart/2005/8/layout/process1"/>
    <dgm:cxn modelId="{8BEC7644-DEDC-475F-A3D4-9D107C8C0168}" type="presParOf" srcId="{9EA0726F-9DFA-4F76-842A-FAC5FCB900F0}" destId="{F1DC1166-380D-43F7-AC4E-FB6CD86253F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C5574-1B43-4B6A-9C7B-CD0B6DBFF97F}">
      <dsp:nvSpPr>
        <dsp:cNvPr id="0" name=""/>
        <dsp:cNvSpPr/>
      </dsp:nvSpPr>
      <dsp:spPr>
        <a:xfrm>
          <a:off x="86629" y="596114"/>
          <a:ext cx="2071799" cy="12430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Class Loader</a:t>
          </a:r>
          <a:endParaRPr lang="en-IN" sz="3200" kern="1200" dirty="0"/>
        </a:p>
      </dsp:txBody>
      <dsp:txXfrm>
        <a:off x="123038" y="632523"/>
        <a:ext cx="1998981" cy="1170261"/>
      </dsp:txXfrm>
    </dsp:sp>
    <dsp:sp modelId="{87A53259-5CAA-484B-B342-CF3ECAF5FACD}">
      <dsp:nvSpPr>
        <dsp:cNvPr id="0" name=""/>
        <dsp:cNvSpPr/>
      </dsp:nvSpPr>
      <dsp:spPr>
        <a:xfrm>
          <a:off x="2367340" y="960751"/>
          <a:ext cx="442893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2367340" y="1063512"/>
        <a:ext cx="310025" cy="308284"/>
      </dsp:txXfrm>
    </dsp:sp>
    <dsp:sp modelId="{FACCCF4A-E4BD-46DE-BB51-B8AA137B8975}">
      <dsp:nvSpPr>
        <dsp:cNvPr id="0" name=""/>
        <dsp:cNvSpPr/>
      </dsp:nvSpPr>
      <dsp:spPr>
        <a:xfrm>
          <a:off x="2994076" y="596114"/>
          <a:ext cx="2071799" cy="12430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Byte code Verifier</a:t>
          </a:r>
          <a:endParaRPr lang="en-IN" sz="3200" kern="1200" dirty="0"/>
        </a:p>
      </dsp:txBody>
      <dsp:txXfrm>
        <a:off x="3030485" y="632523"/>
        <a:ext cx="1998981" cy="1170261"/>
      </dsp:txXfrm>
    </dsp:sp>
    <dsp:sp modelId="{CF179669-CD0B-4FDD-9ED8-98A2612B1133}">
      <dsp:nvSpPr>
        <dsp:cNvPr id="0" name=""/>
        <dsp:cNvSpPr/>
      </dsp:nvSpPr>
      <dsp:spPr>
        <a:xfrm>
          <a:off x="5253131" y="960751"/>
          <a:ext cx="396983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5253131" y="1063512"/>
        <a:ext cx="277888" cy="308284"/>
      </dsp:txXfrm>
    </dsp:sp>
    <dsp:sp modelId="{F1DC1166-380D-43F7-AC4E-FB6CD86253FF}">
      <dsp:nvSpPr>
        <dsp:cNvPr id="0" name=""/>
        <dsp:cNvSpPr/>
      </dsp:nvSpPr>
      <dsp:spPr>
        <a:xfrm>
          <a:off x="5814900" y="596114"/>
          <a:ext cx="2071799" cy="12430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Execution Engine</a:t>
          </a:r>
          <a:endParaRPr lang="en-IN" sz="3200" kern="1200" dirty="0"/>
        </a:p>
      </dsp:txBody>
      <dsp:txXfrm>
        <a:off x="5851309" y="632523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30416"/>
            <a:ext cx="8727816" cy="512330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An implementation </a:t>
            </a:r>
            <a:r>
              <a:rPr lang="en-US" dirty="0"/>
              <a:t>Its implementation is known as JRE (Java Runtime Environment).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Runtime Instance </a:t>
            </a:r>
            <a:r>
              <a:rPr lang="en-US" dirty="0"/>
              <a:t>Whenever you write java command on the command prompt to run the java class, an instance of JVM is created.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50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39694"/>
            <a:ext cx="8445714" cy="519333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Mostly in other Programming Languages, compiler produce code for a particular system but Java compiler produce </a:t>
            </a:r>
            <a:r>
              <a:rPr lang="en-US" dirty="0" err="1"/>
              <a:t>Bytecode</a:t>
            </a:r>
            <a:r>
              <a:rPr lang="en-US" dirty="0"/>
              <a:t> for a Java Virtual Machine.</a:t>
            </a:r>
          </a:p>
          <a:p>
            <a:pPr algn="just"/>
            <a:r>
              <a:rPr lang="en-US" dirty="0"/>
              <a:t>When we compile a Java program, then </a:t>
            </a:r>
            <a:r>
              <a:rPr lang="en-US" dirty="0" err="1"/>
              <a:t>bytecode</a:t>
            </a:r>
            <a:r>
              <a:rPr lang="en-US" dirty="0"/>
              <a:t> is generated that can be used to run on any platform.</a:t>
            </a:r>
          </a:p>
          <a:p>
            <a:pPr algn="just"/>
            <a:r>
              <a:rPr lang="en-US" dirty="0"/>
              <a:t>It is the medium which compiles Java code to </a:t>
            </a:r>
            <a:r>
              <a:rPr lang="en-US" dirty="0" err="1"/>
              <a:t>bytecode</a:t>
            </a:r>
            <a:r>
              <a:rPr lang="en-US" dirty="0"/>
              <a:t> which gets interpreted on a different machine and hence it makes it Platform/Operating system independent.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08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49421"/>
            <a:ext cx="8426258" cy="51836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Java is called platform independent because of Java Virtual Machine. </a:t>
            </a:r>
          </a:p>
          <a:p>
            <a:pPr algn="just"/>
            <a:r>
              <a:rPr lang="en-US" dirty="0"/>
              <a:t>JVM is the main component of Java architecture.</a:t>
            </a:r>
          </a:p>
          <a:p>
            <a:pPr algn="just"/>
            <a:r>
              <a:rPr lang="en-US" dirty="0"/>
              <a:t>As different computers with the different operating system have their JVM, when we submit a .class file to any operating system, JVM interprets the </a:t>
            </a:r>
            <a:r>
              <a:rPr lang="en-US" dirty="0" err="1"/>
              <a:t>bytecode</a:t>
            </a:r>
            <a:r>
              <a:rPr lang="en-US" dirty="0"/>
              <a:t> into machine level language.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48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88332"/>
            <a:ext cx="8397075" cy="514469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program of JVM is written in C Programming Language, and JVM is Operating System dependent.</a:t>
            </a:r>
          </a:p>
          <a:p>
            <a:pPr algn="just"/>
            <a:r>
              <a:rPr lang="en-US" dirty="0"/>
              <a:t>JVM is responsible for allocating the necessary memory needed  and also responsible for deallocating the memory space not required by the Java program.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70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469863"/>
              </p:ext>
            </p:extLst>
          </p:nvPr>
        </p:nvGraphicFramePr>
        <p:xfrm>
          <a:off x="628650" y="4573717"/>
          <a:ext cx="7886700" cy="1839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JVM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38363" y="1520791"/>
            <a:ext cx="8468752" cy="3236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Bahnschrift" panose="020B0502040204020203" pitchFamily="34" charset="0"/>
              </a:rPr>
              <a:t>The JVM performs following operation:</a:t>
            </a:r>
          </a:p>
          <a:p>
            <a:pPr marL="360363" indent="-1857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Bahnschrift" panose="020B0502040204020203" pitchFamily="34" charset="0"/>
              </a:rPr>
              <a:t>Loads code</a:t>
            </a:r>
          </a:p>
          <a:p>
            <a:pPr marL="360363" indent="-1857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Bahnschrift" panose="020B0502040204020203" pitchFamily="34" charset="0"/>
              </a:rPr>
              <a:t>Verifies code</a:t>
            </a:r>
          </a:p>
          <a:p>
            <a:pPr marL="360363" indent="-1857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Bahnschrift" panose="020B0502040204020203" pitchFamily="34" charset="0"/>
              </a:rPr>
              <a:t>Executes code</a:t>
            </a:r>
          </a:p>
          <a:p>
            <a:pPr marL="360363" indent="-1857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Bahnschrift" panose="020B0502040204020203" pitchFamily="34" charset="0"/>
              </a:rPr>
              <a:t>Provides runtime environment</a:t>
            </a:r>
            <a:endParaRPr lang="en-US" sz="2800" b="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6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  <a:endParaRPr lang="en-IN" dirty="0"/>
          </a:p>
        </p:txBody>
      </p:sp>
      <p:pic>
        <p:nvPicPr>
          <p:cNvPr id="3074" name="Picture 2" descr="JVM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2" y="1500661"/>
            <a:ext cx="7886700" cy="505722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3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43789"/>
            <a:ext cx="8533263" cy="5313146"/>
          </a:xfrm>
        </p:spPr>
        <p:txBody>
          <a:bodyPr>
            <a:normAutofit lnSpcReduction="10000"/>
          </a:bodyPr>
          <a:lstStyle/>
          <a:p>
            <a:pPr marL="514350" indent="-514350" algn="just"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Class loader</a:t>
            </a:r>
          </a:p>
          <a:p>
            <a:pPr marL="0" indent="0" algn="just">
              <a:buNone/>
            </a:pPr>
            <a:r>
              <a:rPr lang="en-US" dirty="0"/>
              <a:t>The class loader is a subsystem used for loading class files. It performs three major functions viz. Loading, Linking, and Initialization.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2) Method Area </a:t>
            </a:r>
          </a:p>
          <a:p>
            <a:pPr marL="0" indent="0" algn="just">
              <a:buNone/>
            </a:pPr>
            <a:r>
              <a:rPr lang="en-US" dirty="0"/>
              <a:t>JVM Method Area stores class structures like metadata, the constant runtime pool, and the code for methods.</a:t>
            </a:r>
          </a:p>
          <a:p>
            <a:pPr marL="514350" indent="-514350" algn="just">
              <a:buAutoNum type="arabicPeriod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34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24539"/>
            <a:ext cx="8504081" cy="38770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3) Heap</a:t>
            </a:r>
          </a:p>
          <a:p>
            <a:pPr algn="just"/>
            <a:r>
              <a:rPr lang="en-US" dirty="0"/>
              <a:t>All the Objects, their related instance variables, and arrays are stored in the heap. </a:t>
            </a:r>
          </a:p>
          <a:p>
            <a:pPr algn="just"/>
            <a:r>
              <a:rPr lang="en-US" dirty="0"/>
              <a:t>This memory is common and shared across multiple threads.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75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24538"/>
            <a:ext cx="8805637" cy="543346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4) JVM language Stacks</a:t>
            </a:r>
          </a:p>
          <a:p>
            <a:pPr algn="just"/>
            <a:r>
              <a:rPr lang="en-US" dirty="0"/>
              <a:t>Java language Stacks store local variables, and it’s partial results. </a:t>
            </a:r>
          </a:p>
          <a:p>
            <a:pPr algn="just"/>
            <a:r>
              <a:rPr lang="en-US" dirty="0"/>
              <a:t>Each thread has its own JVM stack, created simultaneously as the thread is created.</a:t>
            </a:r>
          </a:p>
          <a:p>
            <a:pPr algn="just"/>
            <a:r>
              <a:rPr lang="en-US" dirty="0"/>
              <a:t> A new frame is created whenever a method is invoked, and it is deleted when method invocation process is complete.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87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4" y="1434164"/>
            <a:ext cx="8542990" cy="527464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5)  PC Registers</a:t>
            </a:r>
          </a:p>
          <a:p>
            <a:pPr algn="just"/>
            <a:r>
              <a:rPr lang="en-US" dirty="0"/>
              <a:t>PC register store the address of the Java virtual machine instruction which is currently executing. </a:t>
            </a:r>
          </a:p>
          <a:p>
            <a:pPr algn="just"/>
            <a:r>
              <a:rPr lang="en-US" dirty="0"/>
              <a:t>In Java, each thread has its separate PC register.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6) Native Method Stacks</a:t>
            </a:r>
          </a:p>
          <a:p>
            <a:pPr algn="just"/>
            <a:r>
              <a:rPr lang="en-US" dirty="0"/>
              <a:t>Native method stacks hold the instruction of native code depends on the native library. </a:t>
            </a:r>
          </a:p>
          <a:p>
            <a:pPr algn="just"/>
            <a:r>
              <a:rPr lang="en-US" dirty="0"/>
              <a:t>It is written in another language instead of Java.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04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962" y="2818150"/>
            <a:ext cx="7192387" cy="1851127"/>
          </a:xfrm>
        </p:spPr>
        <p:txBody>
          <a:bodyPr/>
          <a:lstStyle/>
          <a:p>
            <a:pPr algn="just"/>
            <a:r>
              <a:rPr lang="en-US" dirty="0"/>
              <a:t>Learn the basics of JDK,JRE and JVM</a:t>
            </a:r>
          </a:p>
          <a:p>
            <a:pPr algn="just"/>
            <a:r>
              <a:rPr lang="en-US" dirty="0"/>
              <a:t>Understand the working of JDK,JRE and JVM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325563"/>
            <a:ext cx="8805637" cy="5460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7) Execution Engine</a:t>
            </a:r>
          </a:p>
          <a:p>
            <a:pPr algn="just"/>
            <a:r>
              <a:rPr lang="en-US" dirty="0"/>
              <a:t>It is a type of software used to test hardware, software, or complete systems.</a:t>
            </a:r>
          </a:p>
          <a:p>
            <a:pPr algn="just"/>
            <a:r>
              <a:rPr lang="en-US" dirty="0"/>
              <a:t> The test execution engine never carries any information about the tested product.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323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42295"/>
            <a:ext cx="8601357" cy="524060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8) Native Method interface</a:t>
            </a:r>
          </a:p>
          <a:p>
            <a:pPr algn="just"/>
            <a:r>
              <a:rPr lang="en-US" dirty="0"/>
              <a:t>The Native Method Interface is a programming framework that Java code which is running in a JVM to call by libraries and native applications.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9) Native Method Libraries</a:t>
            </a:r>
          </a:p>
          <a:p>
            <a:pPr algn="just"/>
            <a:r>
              <a:rPr lang="en-US" dirty="0"/>
              <a:t>Native Libraries is a collection of the Native Libraries(C, C++) which are needed by the Execution Engine.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313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29966"/>
            <a:ext cx="8348437" cy="52030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Java runtime environment (JRE) is a set of components to create and run a Java application.</a:t>
            </a:r>
          </a:p>
          <a:p>
            <a:pPr algn="just"/>
            <a:r>
              <a:rPr lang="en-US" dirty="0"/>
              <a:t>A JRE is part of a Java development kit (JDK).</a:t>
            </a:r>
          </a:p>
          <a:p>
            <a:pPr algn="just"/>
            <a:r>
              <a:rPr lang="en-US" dirty="0"/>
              <a:t>A JRE is made up of 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Java virtual machine (JVM)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 Java class libraries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Java class loader.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JRE?</a:t>
            </a:r>
          </a:p>
        </p:txBody>
      </p:sp>
    </p:spTree>
    <p:extLst>
      <p:ext uri="{BB962C8B-B14F-4D97-AF65-F5344CB8AC3E}">
        <p14:creationId xmlns:p14="http://schemas.microsoft.com/office/powerpoint/2010/main" val="474915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 of JRE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8363" y="1481383"/>
            <a:ext cx="8513808" cy="5003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Once we write any source code, we have to save it with the .java extension.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Next, we compile our program using the “</a:t>
            </a:r>
            <a:r>
              <a:rPr lang="en-US" sz="2400" dirty="0" err="1">
                <a:latin typeface="Bahnschrift" panose="020B0502040204020203" pitchFamily="34" charset="0"/>
              </a:rPr>
              <a:t>javac</a:t>
            </a:r>
            <a:r>
              <a:rPr lang="en-US" sz="2400" dirty="0">
                <a:latin typeface="Bahnschrift" panose="020B0502040204020203" pitchFamily="34" charset="0"/>
              </a:rPr>
              <a:t>” command in command prompt.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It translates the code to the bytecode which is platform-independent.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When we compile our program, it will generate a .class which has the bytecode for the equivalent java file. And that </a:t>
            </a:r>
            <a:r>
              <a:rPr lang="en-US" sz="2400" dirty="0" err="1">
                <a:latin typeface="Bahnschrift" panose="020B0502040204020203" pitchFamily="34" charset="0"/>
              </a:rPr>
              <a:t>bytecode</a:t>
            </a:r>
            <a:r>
              <a:rPr lang="en-US" sz="2400" dirty="0">
                <a:latin typeface="Bahnschrift" panose="020B0502040204020203" pitchFamily="34" charset="0"/>
              </a:rPr>
              <a:t> is executed on any platform having the JRE.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60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689" y="1754918"/>
            <a:ext cx="6478621" cy="45061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 of JRE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678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14136"/>
            <a:ext cx="8630539" cy="5317403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400" dirty="0"/>
              <a:t>The workflow is explained below.</a:t>
            </a:r>
          </a:p>
          <a:p>
            <a:pPr marL="0" indent="0" algn="just" fontAlgn="base">
              <a:buNone/>
            </a:pPr>
            <a:r>
              <a:rPr lang="en-US" sz="2400" dirty="0" err="1">
                <a:solidFill>
                  <a:srgbClr val="FF0000"/>
                </a:solidFill>
              </a:rPr>
              <a:t>ClassLoader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algn="just" fontAlgn="base">
              <a:buNone/>
            </a:pPr>
            <a:r>
              <a:rPr lang="en-US" sz="2400" dirty="0"/>
              <a:t> It loads the various classes dynamically in the JVM (Java Virtual Machine), which are essential for executing the program. After JVM started following three class loader are used:</a:t>
            </a:r>
          </a:p>
          <a:p>
            <a:pPr lvl="1" algn="just" fontAlgn="base"/>
            <a:r>
              <a:rPr lang="en-US" dirty="0"/>
              <a:t>Bootstrap class loader</a:t>
            </a:r>
          </a:p>
          <a:p>
            <a:pPr lvl="1" algn="just" fontAlgn="base"/>
            <a:r>
              <a:rPr lang="en-US" dirty="0"/>
              <a:t>Extension class loader</a:t>
            </a:r>
          </a:p>
          <a:p>
            <a:pPr lvl="1" algn="just" fontAlgn="base"/>
            <a:r>
              <a:rPr lang="en-US" dirty="0"/>
              <a:t>System class loader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 of JRE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032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29966"/>
            <a:ext cx="8620811" cy="5203063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dirty="0">
                <a:solidFill>
                  <a:srgbClr val="FF0000"/>
                </a:solidFill>
              </a:rPr>
              <a:t>Byte code verifier</a:t>
            </a:r>
          </a:p>
          <a:p>
            <a:pPr algn="just" fontAlgn="base"/>
            <a:r>
              <a:rPr lang="en-US" dirty="0"/>
              <a:t>It verifies the byte code during the run time so that the code doesn’t make any disturbance for the interpreter. </a:t>
            </a:r>
          </a:p>
          <a:p>
            <a:pPr algn="just" fontAlgn="base"/>
            <a:r>
              <a:rPr lang="en-US" dirty="0"/>
              <a:t>The codes are interpreted, only if it passes the tests of the bytecode verifier that check the formatting and for illegal code.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 of JRE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263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29966"/>
            <a:ext cx="8620811" cy="5203063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dirty="0">
                <a:solidFill>
                  <a:srgbClr val="FF0000"/>
                </a:solidFill>
              </a:rPr>
              <a:t>Interpreter</a:t>
            </a:r>
          </a:p>
          <a:p>
            <a:pPr algn="just" fontAlgn="base"/>
            <a:r>
              <a:rPr lang="en-US" dirty="0"/>
              <a:t>When class loaded and code gets verified, then it reads the assembly code line by line and process the following two functions:</a:t>
            </a:r>
          </a:p>
          <a:p>
            <a:pPr algn="just" fontAlgn="base"/>
            <a:r>
              <a:rPr lang="en-US" dirty="0"/>
              <a:t>It executes the Byte Code.</a:t>
            </a:r>
          </a:p>
          <a:p>
            <a:pPr algn="just" fontAlgn="base"/>
            <a:r>
              <a:rPr lang="en-US" dirty="0"/>
              <a:t>Make appropriate calls to the integrated hardware.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 of JRE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815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292386"/>
              </p:ext>
            </p:extLst>
          </p:nvPr>
        </p:nvGraphicFramePr>
        <p:xfrm>
          <a:off x="628650" y="1628774"/>
          <a:ext cx="7886700" cy="46958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679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  <a:latin typeface="Bahnschrift" panose="020B0502040204020203" pitchFamily="34" charset="0"/>
                        </a:rPr>
                        <a:t>JDK</a:t>
                      </a:r>
                      <a:endParaRPr lang="en-IN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  <a:latin typeface="Bahnschrift" panose="020B0502040204020203" pitchFamily="34" charset="0"/>
                        </a:rPr>
                        <a:t>JRE</a:t>
                      </a:r>
                      <a:endParaRPr lang="en-IN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  <a:latin typeface="Bahnschrift" panose="020B0502040204020203" pitchFamily="34" charset="0"/>
                        </a:rPr>
                        <a:t>JVM</a:t>
                      </a:r>
                      <a:endParaRPr lang="en-IN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4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Bahnschrift" panose="020B0502040204020203" pitchFamily="34" charset="0"/>
                        </a:rPr>
                        <a:t>The full form of JDK is Java Development Kit.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Bahnschrift" panose="020B0502040204020203" pitchFamily="34" charset="0"/>
                        </a:rPr>
                        <a:t>The full form of JRE is Java Runtime Environment.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Bahnschrift" panose="020B0502040204020203" pitchFamily="34" charset="0"/>
                        </a:rPr>
                        <a:t>The full form of JVM is Java Virtual Machine.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4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Bahnschrift" panose="020B0502040204020203" pitchFamily="34" charset="0"/>
                        </a:rPr>
                        <a:t>JDK is platform dependent.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Bahnschrift" panose="020B0502040204020203" pitchFamily="34" charset="0"/>
                        </a:rPr>
                        <a:t>JRE is also platform dependent.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Bahnschrift" panose="020B0502040204020203" pitchFamily="34" charset="0"/>
                        </a:rPr>
                        <a:t>JVM is platform-independent.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55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Bahnschrift" panose="020B0502040204020203" pitchFamily="34" charset="0"/>
                        </a:rPr>
                        <a:t>JDK is a software development kit to develop applications in Java.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Bahnschrift" panose="020B0502040204020203" pitchFamily="34" charset="0"/>
                        </a:rPr>
                        <a:t>It is a software bundle which provides Java class libraries with necessary components to run Java code.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Bahnschrift" panose="020B0502040204020203" pitchFamily="34" charset="0"/>
                        </a:rPr>
                        <a:t>JVM executes Java byte code and provides an environment for executing it.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6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Bahnschrift" panose="020B0502040204020203" pitchFamily="34" charset="0"/>
                        </a:rPr>
                        <a:t>It is the superset of JRE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Bahnschrift" panose="020B0502040204020203" pitchFamily="34" charset="0"/>
                        </a:rPr>
                        <a:t>It is the subset of JDK.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Bahnschrift" panose="020B0502040204020203" pitchFamily="34" charset="0"/>
                        </a:rPr>
                        <a:t>JVM is a subset of JRE.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6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Bahnschrift" panose="020B0502040204020203" pitchFamily="34" charset="0"/>
                        </a:rPr>
                        <a:t>JDK comes with the installer.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Bahnschrift" panose="020B0502040204020203" pitchFamily="34" charset="0"/>
                        </a:rPr>
                        <a:t>JRE only contain environment to execute source code.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Bahnschrift" panose="020B0502040204020203" pitchFamily="34" charset="0"/>
                        </a:rPr>
                        <a:t>JVM bundled in both software JDK and JRE.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JDK,JRE and JVM</a:t>
            </a:r>
          </a:p>
        </p:txBody>
      </p:sp>
    </p:spTree>
    <p:extLst>
      <p:ext uri="{BB962C8B-B14F-4D97-AF65-F5344CB8AC3E}">
        <p14:creationId xmlns:p14="http://schemas.microsoft.com/office/powerpoint/2010/main" val="42005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273805"/>
              </p:ext>
            </p:extLst>
          </p:nvPr>
        </p:nvGraphicFramePr>
        <p:xfrm>
          <a:off x="628650" y="1628775"/>
          <a:ext cx="7886700" cy="304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  <a:latin typeface="Bahnschrift" panose="020B0502040204020203" pitchFamily="34" charset="0"/>
                        </a:rPr>
                        <a:t>JDK</a:t>
                      </a:r>
                      <a:endParaRPr lang="en-IN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  <a:latin typeface="Bahnschrift" panose="020B0502040204020203" pitchFamily="34" charset="0"/>
                        </a:rPr>
                        <a:t>JRE</a:t>
                      </a:r>
                      <a:endParaRPr lang="en-IN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  <a:latin typeface="Bahnschrift" panose="020B0502040204020203" pitchFamily="34" charset="0"/>
                        </a:rPr>
                        <a:t>JVM</a:t>
                      </a:r>
                      <a:endParaRPr lang="en-IN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Bahnschrift" panose="020B0502040204020203" pitchFamily="34" charset="0"/>
                        </a:rPr>
                        <a:t>The JDK enables developers to create Java programs that can be executed and run by the JRE and JVM.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Bahnschrift" panose="020B0502040204020203" pitchFamily="34" charset="0"/>
                        </a:rPr>
                        <a:t>The JRE is the part of Java that creates the JVM.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Bahnschrift" panose="020B0502040204020203" pitchFamily="34" charset="0"/>
                        </a:rPr>
                        <a:t>It is the Java platform component that executes source code.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Bahnschrift" panose="020B0502040204020203" pitchFamily="34" charset="0"/>
                        </a:rPr>
                        <a:t>It contains tools for developing, debugging, and monitoring java code.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Bahnschrift" panose="020B0502040204020203" pitchFamily="34" charset="0"/>
                        </a:rPr>
                        <a:t>It contains class libraries and other supporting files that JVM requires to execute the program.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Bahnschrift" panose="020B0502040204020203" pitchFamily="34" charset="0"/>
                        </a:rPr>
                        <a:t>Software development tools are not included in JVM.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JDK,JRE and JVM</a:t>
            </a:r>
          </a:p>
        </p:txBody>
      </p:sp>
    </p:spTree>
    <p:extLst>
      <p:ext uri="{BB962C8B-B14F-4D97-AF65-F5344CB8AC3E}">
        <p14:creationId xmlns:p14="http://schemas.microsoft.com/office/powerpoint/2010/main" val="206326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05288"/>
            <a:ext cx="8680509" cy="534202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JDK stand for java development kit .</a:t>
            </a:r>
          </a:p>
          <a:p>
            <a:pPr algn="just"/>
            <a:r>
              <a:rPr lang="en-US" dirty="0"/>
              <a:t>It is used to build and develop the java program.</a:t>
            </a:r>
          </a:p>
          <a:p>
            <a:pPr algn="just"/>
            <a:r>
              <a:rPr lang="en-US" dirty="0"/>
              <a:t>It internally contains JRE.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It contains the compiler and debugger.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JDK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85" y="3715253"/>
            <a:ext cx="2725446" cy="24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1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23864"/>
            <a:ext cx="7886700" cy="5004884"/>
          </a:xfrm>
        </p:spPr>
        <p:txBody>
          <a:bodyPr/>
          <a:lstStyle/>
          <a:p>
            <a:pPr algn="just"/>
            <a:r>
              <a:rPr lang="en-US" dirty="0"/>
              <a:t>It contains all the related set of libraries and files to build and compile the java program.</a:t>
            </a:r>
          </a:p>
          <a:p>
            <a:pPr algn="just"/>
            <a:r>
              <a:rPr lang="en-US" dirty="0"/>
              <a:t>Without JDK we cant build any java program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JDK?</a:t>
            </a:r>
          </a:p>
        </p:txBody>
      </p:sp>
    </p:spTree>
    <p:extLst>
      <p:ext uri="{BB962C8B-B14F-4D97-AF65-F5344CB8AC3E}">
        <p14:creationId xmlns:p14="http://schemas.microsoft.com/office/powerpoint/2010/main" val="312985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JDK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8362" y="1433592"/>
            <a:ext cx="8474897" cy="5004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following are the basic tools that becomes the foundation of Java Development Kit.</a:t>
            </a:r>
          </a:p>
          <a:p>
            <a:r>
              <a:rPr lang="en-IN" dirty="0" err="1"/>
              <a:t>Javac</a:t>
            </a:r>
            <a:endParaRPr lang="en-IN" dirty="0"/>
          </a:p>
          <a:p>
            <a:r>
              <a:rPr lang="en-IN" dirty="0"/>
              <a:t>Java</a:t>
            </a:r>
          </a:p>
          <a:p>
            <a:r>
              <a:rPr lang="en-IN" dirty="0"/>
              <a:t>Javadoc</a:t>
            </a:r>
          </a:p>
          <a:p>
            <a:r>
              <a:rPr lang="en-IN" dirty="0" err="1"/>
              <a:t>Appletviewer</a:t>
            </a:r>
            <a:endParaRPr lang="en-IN" dirty="0"/>
          </a:p>
          <a:p>
            <a:r>
              <a:rPr lang="en-IN" dirty="0"/>
              <a:t>Jar</a:t>
            </a:r>
          </a:p>
        </p:txBody>
      </p:sp>
    </p:spTree>
    <p:extLst>
      <p:ext uri="{BB962C8B-B14F-4D97-AF65-F5344CB8AC3E}">
        <p14:creationId xmlns:p14="http://schemas.microsoft.com/office/powerpoint/2010/main" val="361301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91958"/>
            <a:ext cx="8435986" cy="5004884"/>
          </a:xfrm>
        </p:spPr>
        <p:txBody>
          <a:bodyPr/>
          <a:lstStyle/>
          <a:p>
            <a:pPr algn="just"/>
            <a:r>
              <a:rPr lang="en-US" dirty="0" err="1"/>
              <a:t>Javac</a:t>
            </a:r>
            <a:r>
              <a:rPr lang="en-US" dirty="0"/>
              <a:t> is the compiler for the Java programming language.</a:t>
            </a:r>
          </a:p>
          <a:p>
            <a:pPr algn="just"/>
            <a:r>
              <a:rPr lang="en-US" dirty="0"/>
              <a:t>It is used to compile .java file.</a:t>
            </a:r>
          </a:p>
          <a:p>
            <a:pPr algn="just"/>
            <a:r>
              <a:rPr lang="en-US" dirty="0"/>
              <a:t>It creates a class file which can be run by using java command.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Example: c:javac TestFile.java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06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43319"/>
            <a:ext cx="7886700" cy="500488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When a class file has been created, the java command can be used to run the Java program.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Example: c:java </a:t>
            </a:r>
            <a:r>
              <a:rPr lang="en-US" dirty="0" err="1">
                <a:solidFill>
                  <a:srgbClr val="FF0000"/>
                </a:solidFill>
              </a:rPr>
              <a:t>TestFile.class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err="1"/>
              <a:t>JavaDoc</a:t>
            </a:r>
            <a:r>
              <a:rPr lang="en-US" dirty="0"/>
              <a:t> is an API documentation generator for the Java language, which generates documentation in HTML format from Java source code.</a:t>
            </a:r>
            <a:endParaRPr lang="en-IN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&amp; Javadoc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54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603" y="1413583"/>
            <a:ext cx="8472793" cy="5197642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Appletviewer</a:t>
            </a:r>
            <a:r>
              <a:rPr lang="en-US" dirty="0"/>
              <a:t> run and debug applets without a web browser, its standalone command-line program to run Java applets.</a:t>
            </a:r>
          </a:p>
          <a:p>
            <a:pPr algn="just"/>
            <a:r>
              <a:rPr lang="en-US" dirty="0"/>
              <a:t>The jar is (manage Java archive) a package file format that contains class, text, images and sound files for a Java application or applet gathered into a single compressed file.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Appletviewer</a:t>
            </a:r>
            <a:r>
              <a:rPr lang="en-US" dirty="0"/>
              <a:t> &amp; jar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53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30416"/>
            <a:ext cx="8727816" cy="5123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It is: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 specification </a:t>
            </a:r>
            <a:r>
              <a:rPr lang="en-US" dirty="0"/>
              <a:t>where working of Java Virtual Machine is specified. But implementation provider is independent to choose the algorithm. Its implementation has been provided by Oracle and other companies.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12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1317</TotalTime>
  <Words>1359</Words>
  <Application>Microsoft Office PowerPoint</Application>
  <PresentationFormat>On-screen Show (4:3)</PresentationFormat>
  <Paragraphs>147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What is JDK</vt:lpstr>
      <vt:lpstr>What is JDK?</vt:lpstr>
      <vt:lpstr>Basic JDK Tools</vt:lpstr>
      <vt:lpstr>Javac</vt:lpstr>
      <vt:lpstr>Java &amp; Javadoc</vt:lpstr>
      <vt:lpstr>Appletviewer &amp; jar</vt:lpstr>
      <vt:lpstr>What is JVM</vt:lpstr>
      <vt:lpstr>What is JVM</vt:lpstr>
      <vt:lpstr>What is JVM</vt:lpstr>
      <vt:lpstr>Platform Independent</vt:lpstr>
      <vt:lpstr>Platform Independent</vt:lpstr>
      <vt:lpstr>Working of JVM</vt:lpstr>
      <vt:lpstr>JVM Architecture</vt:lpstr>
      <vt:lpstr>JVM Architecture</vt:lpstr>
      <vt:lpstr>JVM Architecture</vt:lpstr>
      <vt:lpstr>JVM Architecture</vt:lpstr>
      <vt:lpstr>JVM Architecture</vt:lpstr>
      <vt:lpstr>JVM Architecture</vt:lpstr>
      <vt:lpstr>JVM Architecture</vt:lpstr>
      <vt:lpstr>What is JRE?</vt:lpstr>
      <vt:lpstr>Working of JRE</vt:lpstr>
      <vt:lpstr>Working of JRE</vt:lpstr>
      <vt:lpstr>Working of JRE</vt:lpstr>
      <vt:lpstr>Working of JRE</vt:lpstr>
      <vt:lpstr>Working of JRE</vt:lpstr>
      <vt:lpstr>Difference Between JDK,JRE and JVM</vt:lpstr>
      <vt:lpstr>Difference Between JDK,JRE and JVM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45</cp:revision>
  <dcterms:created xsi:type="dcterms:W3CDTF">2021-05-13T17:45:44Z</dcterms:created>
  <dcterms:modified xsi:type="dcterms:W3CDTF">2021-06-22T05:25:25Z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438131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