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66" r:id="rId2"/>
    <p:sldId id="261" r:id="rId3"/>
    <p:sldId id="280" r:id="rId4"/>
    <p:sldId id="272" r:id="rId5"/>
    <p:sldId id="281" r:id="rId6"/>
    <p:sldId id="273" r:id="rId7"/>
    <p:sldId id="274" r:id="rId8"/>
    <p:sldId id="279" r:id="rId9"/>
    <p:sldId id="282" r:id="rId10"/>
    <p:sldId id="283" r:id="rId11"/>
    <p:sldId id="294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5" r:id="rId20"/>
    <p:sldId id="291" r:id="rId21"/>
    <p:sldId id="296" r:id="rId22"/>
    <p:sldId id="292" r:id="rId23"/>
    <p:sldId id="293" r:id="rId24"/>
    <p:sldId id="275" r:id="rId25"/>
    <p:sldId id="276" r:id="rId26"/>
    <p:sldId id="277" r:id="rId27"/>
    <p:sldId id="278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092E43"/>
    <a:srgbClr val="2C2C2C"/>
    <a:srgbClr val="353535"/>
    <a:srgbClr val="D1F4E8"/>
    <a:srgbClr val="FFFFFF"/>
    <a:srgbClr val="24CA92"/>
    <a:srgbClr val="26CB8E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wrapperclasschepter10-120701053417-phpapp02/95/wrapper-class-3-728.jpg?cb=134112093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95662"/>
            <a:ext cx="8620443" cy="5306079"/>
          </a:xfrm>
        </p:spPr>
        <p:txBody>
          <a:bodyPr>
            <a:noAutofit/>
          </a:bodyPr>
          <a:lstStyle/>
          <a:p>
            <a:pPr algn="just" fontAlgn="base">
              <a:lnSpc>
                <a:spcPct val="170000"/>
              </a:lnSpc>
            </a:pPr>
            <a:r>
              <a:rPr lang="en-US" dirty="0"/>
              <a:t>Wrapper classes are used to be able to use the primitive data types </a:t>
            </a:r>
            <a:r>
              <a:rPr lang="en-IN" dirty="0"/>
              <a:t>as objects.</a:t>
            </a:r>
            <a:r>
              <a:rPr lang="en-US" dirty="0"/>
              <a:t> 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Data structures in the Collection framework, such as ArrayList and Vector, store only objects (reference types) and not primitive types.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55273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395662"/>
            <a:ext cx="8620443" cy="5306079"/>
          </a:xfrm>
        </p:spPr>
        <p:txBody>
          <a:bodyPr>
            <a:noAutofit/>
          </a:bodyPr>
          <a:lstStyle/>
          <a:p>
            <a:pPr algn="just" fontAlgn="base">
              <a:lnSpc>
                <a:spcPct val="170000"/>
              </a:lnSpc>
            </a:pPr>
            <a:r>
              <a:rPr lang="en-US"/>
              <a:t>An </a:t>
            </a:r>
            <a:r>
              <a:rPr lang="en-US" dirty="0"/>
              <a:t>object is needed to support synchronization in multithreading.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/>
              <a:t>The classes in </a:t>
            </a:r>
            <a:r>
              <a:rPr lang="en-US" dirty="0" err="1"/>
              <a:t>java.util</a:t>
            </a:r>
            <a:r>
              <a:rPr lang="en-US" dirty="0"/>
              <a:t> package handles only objects and hence wrapper classes help in this case also.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193978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10893"/>
            <a:ext cx="8655166" cy="4955183"/>
          </a:xfrm>
        </p:spPr>
        <p:txBody>
          <a:bodyPr/>
          <a:lstStyle/>
          <a:p>
            <a:pPr algn="just"/>
            <a:r>
              <a:rPr lang="en-US" dirty="0"/>
              <a:t>The wrapping is done by the compiler.</a:t>
            </a:r>
          </a:p>
          <a:p>
            <a:pPr algn="just"/>
            <a:r>
              <a:rPr lang="en-US" dirty="0"/>
              <a:t> If we use a primitive where an object is expected, the compiler boxes the primitive in its wrapper class.</a:t>
            </a:r>
          </a:p>
          <a:p>
            <a:pPr algn="just"/>
            <a:r>
              <a:rPr lang="en-US" dirty="0"/>
              <a:t>Similarly, if we use a number object when a primitive is expected, the compiler </a:t>
            </a:r>
            <a:r>
              <a:rPr lang="en-IN" dirty="0"/>
              <a:t>un-boxes the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Boxing and Unboxing</a:t>
            </a:r>
          </a:p>
        </p:txBody>
      </p:sp>
    </p:spTree>
    <p:extLst>
      <p:ext uri="{BB962C8B-B14F-4D97-AF65-F5344CB8AC3E}">
        <p14:creationId xmlns:p14="http://schemas.microsoft.com/office/powerpoint/2010/main" val="407712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2290"/>
            <a:ext cx="8661257" cy="52361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err="1"/>
              <a:t>Integer</a:t>
            </a:r>
            <a:r>
              <a:rPr lang="es-ES" dirty="0"/>
              <a:t> x, y; </a:t>
            </a:r>
          </a:p>
          <a:p>
            <a:pPr marL="0" indent="0">
              <a:buNone/>
            </a:pPr>
            <a:r>
              <a:rPr lang="es-ES" dirty="0"/>
              <a:t>x = 12; y = 15; //</a:t>
            </a:r>
            <a:r>
              <a:rPr lang="es-ES" dirty="0" err="1"/>
              <a:t>boxing</a:t>
            </a:r>
            <a:endParaRPr lang="es-ES" dirty="0"/>
          </a:p>
          <a:p>
            <a:pPr marL="0" indent="0" algn="just">
              <a:buNone/>
            </a:pPr>
            <a:r>
              <a:rPr lang="es-ES" dirty="0" err="1"/>
              <a:t>System.out.println</a:t>
            </a:r>
            <a:r>
              <a:rPr lang="es-ES" dirty="0"/>
              <a:t>(</a:t>
            </a:r>
            <a:r>
              <a:rPr lang="es-ES" dirty="0" err="1"/>
              <a:t>x+y</a:t>
            </a:r>
            <a:r>
              <a:rPr lang="es-ES" dirty="0"/>
              <a:t>);//</a:t>
            </a:r>
            <a:r>
              <a:rPr lang="es-ES" dirty="0" err="1"/>
              <a:t>Unboxing</a:t>
            </a:r>
            <a:endParaRPr lang="es-ES" dirty="0"/>
          </a:p>
          <a:p>
            <a:pPr algn="just"/>
            <a:r>
              <a:rPr lang="en-US" dirty="0"/>
              <a:t>When x and y are assigned integer values, the compiler boxes the integers because x and y are integer objects.</a:t>
            </a:r>
          </a:p>
          <a:p>
            <a:pPr algn="just"/>
            <a:r>
              <a:rPr lang="en-US" dirty="0"/>
              <a:t>In the </a:t>
            </a:r>
            <a:r>
              <a:rPr lang="en-US" dirty="0" err="1"/>
              <a:t>println</a:t>
            </a:r>
            <a:r>
              <a:rPr lang="en-US" dirty="0"/>
              <a:t>() statement, x and y are unboxed so that they can be added as </a:t>
            </a:r>
            <a:r>
              <a:rPr lang="en-IN" dirty="0"/>
              <a:t>integers.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boxing and unboxing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14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35548"/>
            <a:ext cx="8643591" cy="2892073"/>
          </a:xfrm>
        </p:spPr>
        <p:txBody>
          <a:bodyPr/>
          <a:lstStyle/>
          <a:p>
            <a:pPr algn="just"/>
            <a:r>
              <a:rPr lang="en-US" dirty="0"/>
              <a:t>All of the numeric wrapper classes are subclasses of the </a:t>
            </a:r>
            <a:r>
              <a:rPr lang="en-IN" dirty="0"/>
              <a:t>abstract class </a:t>
            </a:r>
            <a:r>
              <a:rPr lang="en-IN" dirty="0">
                <a:solidFill>
                  <a:srgbClr val="FF0000"/>
                </a:solidFill>
              </a:rPr>
              <a:t>Number.</a:t>
            </a:r>
          </a:p>
          <a:p>
            <a:pPr algn="just"/>
            <a:r>
              <a:rPr lang="en-US" dirty="0"/>
              <a:t>Short, Integer, Double and Long implement Comparable </a:t>
            </a:r>
            <a:r>
              <a:rPr lang="en-IN" dirty="0"/>
              <a:t>interface.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 Wrapper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06" y="4265575"/>
            <a:ext cx="4976261" cy="23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8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9985"/>
            <a:ext cx="8469971" cy="516304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All the numeric wrapper classes provide a method to convert a numeric </a:t>
            </a:r>
            <a:r>
              <a:rPr lang="en-US" i="1" dirty="0"/>
              <a:t>string into a primitive value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i="1" dirty="0"/>
              <a:t>Syntax: public static type </a:t>
            </a:r>
            <a:r>
              <a:rPr lang="en-US" i="1" dirty="0" err="1"/>
              <a:t>parseType</a:t>
            </a:r>
            <a:r>
              <a:rPr lang="en-US" i="1" dirty="0"/>
              <a:t> (String Number)</a:t>
            </a:r>
          </a:p>
          <a:p>
            <a:pPr algn="just"/>
            <a:r>
              <a:rPr lang="en-IN" dirty="0" err="1"/>
              <a:t>parseInt</a:t>
            </a:r>
            <a:r>
              <a:rPr lang="en-IN" dirty="0"/>
              <a:t>()</a:t>
            </a:r>
          </a:p>
          <a:p>
            <a:pPr algn="just"/>
            <a:r>
              <a:rPr lang="en-IN" dirty="0"/>
              <a:t> </a:t>
            </a:r>
            <a:r>
              <a:rPr lang="en-IN" dirty="0" err="1"/>
              <a:t>parseFloat</a:t>
            </a:r>
            <a:r>
              <a:rPr lang="en-IN" dirty="0"/>
              <a:t>()</a:t>
            </a:r>
          </a:p>
          <a:p>
            <a:pPr algn="just"/>
            <a:r>
              <a:rPr lang="en-IN" dirty="0"/>
              <a:t> </a:t>
            </a:r>
            <a:r>
              <a:rPr lang="en-IN" dirty="0" err="1"/>
              <a:t>parseDouble</a:t>
            </a:r>
            <a:r>
              <a:rPr lang="en-IN" dirty="0"/>
              <a:t>()</a:t>
            </a:r>
          </a:p>
          <a:p>
            <a:pPr algn="just"/>
            <a:r>
              <a:rPr lang="en-IN" dirty="0"/>
              <a:t> </a:t>
            </a:r>
            <a:r>
              <a:rPr lang="en-IN" dirty="0" err="1"/>
              <a:t>parseLong</a:t>
            </a:r>
            <a:r>
              <a:rPr lang="en-IN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Numeric Wrapper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1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5261"/>
            <a:ext cx="8435247" cy="5197768"/>
          </a:xfrm>
        </p:spPr>
        <p:txBody>
          <a:bodyPr/>
          <a:lstStyle/>
          <a:p>
            <a:pPr algn="just"/>
            <a:r>
              <a:rPr lang="en-US" dirty="0"/>
              <a:t>All the wrapper classes provide a static method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b="1" dirty="0"/>
              <a:t> </a:t>
            </a:r>
            <a:r>
              <a:rPr lang="en-US" dirty="0"/>
              <a:t>to provide the </a:t>
            </a:r>
            <a:r>
              <a:rPr lang="en-US" i="1" dirty="0"/>
              <a:t>string representation of the primitive values.</a:t>
            </a:r>
          </a:p>
          <a:p>
            <a:pPr marL="0" indent="0" algn="just">
              <a:buNone/>
            </a:pPr>
            <a:r>
              <a:rPr lang="en-US" i="1" dirty="0"/>
              <a:t>Syntax: public static String </a:t>
            </a:r>
            <a:r>
              <a:rPr lang="en-US" i="1" dirty="0" err="1"/>
              <a:t>toString</a:t>
            </a:r>
            <a:r>
              <a:rPr lang="en-US" i="1" dirty="0"/>
              <a:t> (type value)</a:t>
            </a:r>
          </a:p>
          <a:p>
            <a:pPr marL="0" indent="0" algn="just">
              <a:buNone/>
            </a:pPr>
            <a:r>
              <a:rPr lang="en-IN" dirty="0"/>
              <a:t>Example: </a:t>
            </a:r>
            <a:r>
              <a:rPr lang="en-US" dirty="0"/>
              <a:t>public static String </a:t>
            </a:r>
            <a:r>
              <a:rPr lang="en-US" dirty="0" err="1"/>
              <a:t>toString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a)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Numeric Wrapper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20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1559"/>
            <a:ext cx="8574143" cy="515147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All numeric wrapper classes have a static method </a:t>
            </a:r>
            <a:r>
              <a:rPr lang="en-US" b="1" dirty="0" err="1"/>
              <a:t>valueOf</a:t>
            </a:r>
            <a:r>
              <a:rPr lang="en-US" dirty="0"/>
              <a:t>, which is used to </a:t>
            </a:r>
            <a:r>
              <a:rPr lang="en-US" i="1" dirty="0"/>
              <a:t>create a new object initialized to the value </a:t>
            </a:r>
            <a:r>
              <a:rPr lang="en-US" dirty="0"/>
              <a:t>represented by the specified string.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i="1" dirty="0"/>
              <a:t>Syntax: public static </a:t>
            </a:r>
            <a:r>
              <a:rPr lang="en-US" i="1" dirty="0" err="1"/>
              <a:t>DataType</a:t>
            </a:r>
            <a:r>
              <a:rPr lang="en-US" i="1" dirty="0"/>
              <a:t> </a:t>
            </a:r>
            <a:r>
              <a:rPr lang="en-US" i="1" dirty="0" err="1"/>
              <a:t>valueOf</a:t>
            </a:r>
            <a:r>
              <a:rPr lang="en-US" i="1" dirty="0"/>
              <a:t> (String s)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dirty="0"/>
              <a:t>Example:</a:t>
            </a:r>
          </a:p>
          <a:p>
            <a:pPr algn="just">
              <a:lnSpc>
                <a:spcPct val="160000"/>
              </a:lnSpc>
            </a:pPr>
            <a:r>
              <a:rPr lang="en-IN" dirty="0"/>
              <a:t>Integer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Integer.valueOf</a:t>
            </a:r>
            <a:r>
              <a:rPr lang="en-IN" dirty="0"/>
              <a:t> (“135”);</a:t>
            </a:r>
          </a:p>
          <a:p>
            <a:pPr algn="just">
              <a:lnSpc>
                <a:spcPct val="160000"/>
              </a:lnSpc>
            </a:pPr>
            <a:r>
              <a:rPr lang="en-IN" dirty="0"/>
              <a:t>Double d = </a:t>
            </a:r>
            <a:r>
              <a:rPr lang="en-IN" dirty="0" err="1"/>
              <a:t>Double.valueOf</a:t>
            </a:r>
            <a:r>
              <a:rPr lang="en-IN" dirty="0"/>
              <a:t> (“13.5”);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Numeric Wrapper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92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2950"/>
            <a:ext cx="8539419" cy="500488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Compares this Number object to the argument.</a:t>
            </a:r>
          </a:p>
          <a:p>
            <a:pPr algn="just">
              <a:lnSpc>
                <a:spcPct val="17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compareTo</a:t>
            </a:r>
            <a:r>
              <a:rPr lang="en-IN" dirty="0"/>
              <a:t>(Byte </a:t>
            </a:r>
            <a:r>
              <a:rPr lang="en-IN" dirty="0" err="1"/>
              <a:t>anotherByte</a:t>
            </a:r>
            <a:r>
              <a:rPr lang="en-IN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compareTo</a:t>
            </a:r>
            <a:r>
              <a:rPr lang="en-IN" dirty="0"/>
              <a:t>(Double </a:t>
            </a:r>
            <a:r>
              <a:rPr lang="en-IN" dirty="0" err="1"/>
              <a:t>anotherDouble</a:t>
            </a:r>
            <a:r>
              <a:rPr lang="en-IN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IN" dirty="0"/>
              <a:t>int </a:t>
            </a:r>
            <a:r>
              <a:rPr lang="en-IN" dirty="0" err="1"/>
              <a:t>compareTo</a:t>
            </a:r>
            <a:r>
              <a:rPr lang="en-IN" dirty="0"/>
              <a:t>(Float </a:t>
            </a:r>
            <a:r>
              <a:rPr lang="en-IN" dirty="0" err="1"/>
              <a:t>anotherFloat</a:t>
            </a:r>
            <a:r>
              <a:rPr lang="en-IN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implemented by subclasses of</a:t>
            </a:r>
            <a:br>
              <a:rPr lang="en-US" dirty="0"/>
            </a:br>
            <a:r>
              <a:rPr lang="en-IN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10526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2950"/>
            <a:ext cx="8539419" cy="500488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/>
              <a:t>int </a:t>
            </a:r>
            <a:r>
              <a:rPr lang="en-IN" dirty="0" err="1"/>
              <a:t>compareTo</a:t>
            </a:r>
            <a:r>
              <a:rPr lang="en-IN" dirty="0"/>
              <a:t>(Integer </a:t>
            </a:r>
            <a:r>
              <a:rPr lang="en-IN" dirty="0" err="1"/>
              <a:t>anotherInteger</a:t>
            </a:r>
            <a:r>
              <a:rPr lang="en-IN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compareTo</a:t>
            </a:r>
            <a:r>
              <a:rPr lang="en-IN" dirty="0"/>
              <a:t>(Long </a:t>
            </a:r>
            <a:r>
              <a:rPr lang="en-IN" dirty="0" err="1"/>
              <a:t>anotherLong</a:t>
            </a:r>
            <a:r>
              <a:rPr lang="en-IN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compareTo</a:t>
            </a:r>
            <a:r>
              <a:rPr lang="en-IN" dirty="0"/>
              <a:t>(Short </a:t>
            </a:r>
            <a:r>
              <a:rPr lang="en-IN" dirty="0" err="1"/>
              <a:t>anotherShort</a:t>
            </a:r>
            <a:r>
              <a:rPr lang="en-IN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returns </a:t>
            </a:r>
            <a:r>
              <a:rPr lang="en-US" dirty="0" err="1"/>
              <a:t>int</a:t>
            </a:r>
            <a:r>
              <a:rPr lang="en-US" dirty="0"/>
              <a:t> after comparison (-1, 0, 1).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implemented by subclasses of</a:t>
            </a:r>
            <a:br>
              <a:rPr lang="en-US" dirty="0"/>
            </a:br>
            <a:r>
              <a:rPr lang="en-IN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615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901731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wrapper classes.</a:t>
            </a:r>
          </a:p>
          <a:p>
            <a:pPr algn="just"/>
            <a:r>
              <a:rPr lang="en-US" dirty="0"/>
              <a:t>Understand the use and need of wrapper classes.</a:t>
            </a:r>
          </a:p>
          <a:p>
            <a:pPr algn="just"/>
            <a:r>
              <a:rPr lang="en-US" dirty="0"/>
              <a:t>Analyze the difference in primitive types and wrapper object.</a:t>
            </a:r>
          </a:p>
          <a:p>
            <a:pPr algn="just"/>
            <a:r>
              <a:rPr lang="en-US" dirty="0"/>
              <a:t>Learn the concept of boxing and unboxing.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72664"/>
            <a:ext cx="8642007" cy="525222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Character is a wrapper around a char.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constructor for Character is 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Character(char </a:t>
            </a:r>
            <a:r>
              <a:rPr lang="en-IN" dirty="0" err="1">
                <a:solidFill>
                  <a:srgbClr val="FF0000"/>
                </a:solidFill>
              </a:rPr>
              <a:t>ch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Here, </a:t>
            </a:r>
            <a:r>
              <a:rPr lang="en-US" dirty="0" err="1"/>
              <a:t>ch</a:t>
            </a:r>
            <a:r>
              <a:rPr lang="en-US" dirty="0"/>
              <a:t> specifies the character that will be wrapped by the </a:t>
            </a:r>
            <a:r>
              <a:rPr lang="en-IN" dirty="0"/>
              <a:t>Character object being created.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Class</a:t>
            </a:r>
          </a:p>
        </p:txBody>
      </p:sp>
    </p:spTree>
    <p:extLst>
      <p:ext uri="{BB962C8B-B14F-4D97-AF65-F5344CB8AC3E}">
        <p14:creationId xmlns:p14="http://schemas.microsoft.com/office/powerpoint/2010/main" val="61204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72664"/>
            <a:ext cx="8642007" cy="525222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To obtain the char value contained in a Character object, call </a:t>
            </a:r>
            <a:r>
              <a:rPr lang="en-IN" dirty="0" err="1"/>
              <a:t>charValue</a:t>
            </a:r>
            <a:r>
              <a:rPr lang="en-IN" dirty="0"/>
              <a:t>( ), shown here: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char </a:t>
            </a:r>
            <a:r>
              <a:rPr lang="en-IN" dirty="0" err="1">
                <a:solidFill>
                  <a:srgbClr val="FF0000"/>
                </a:solidFill>
              </a:rPr>
              <a:t>charValue</a:t>
            </a:r>
            <a:r>
              <a:rPr lang="en-IN" dirty="0">
                <a:solidFill>
                  <a:srgbClr val="FF0000"/>
                </a:solidFill>
              </a:rPr>
              <a:t>( );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 returns the encapsulated character.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Class</a:t>
            </a:r>
          </a:p>
        </p:txBody>
      </p:sp>
    </p:spTree>
    <p:extLst>
      <p:ext uri="{BB962C8B-B14F-4D97-AF65-F5344CB8AC3E}">
        <p14:creationId xmlns:p14="http://schemas.microsoft.com/office/powerpoint/2010/main" val="362727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53415"/>
            <a:ext cx="8670883" cy="530352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Boolean is a wrapper around </a:t>
            </a:r>
            <a:r>
              <a:rPr lang="en-US" dirty="0" err="1"/>
              <a:t>boolean</a:t>
            </a:r>
            <a:r>
              <a:rPr lang="en-US" dirty="0"/>
              <a:t> values.</a:t>
            </a:r>
          </a:p>
          <a:p>
            <a:pPr algn="just">
              <a:lnSpc>
                <a:spcPct val="170000"/>
              </a:lnSpc>
            </a:pPr>
            <a:r>
              <a:rPr lang="en-IN" dirty="0"/>
              <a:t>It defines these constructors: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Boolean(</a:t>
            </a:r>
            <a:r>
              <a:rPr lang="en-IN" sz="2800" dirty="0" err="1"/>
              <a:t>boolean</a:t>
            </a:r>
            <a:r>
              <a:rPr lang="en-IN" sz="2800" dirty="0"/>
              <a:t> </a:t>
            </a:r>
            <a:r>
              <a:rPr lang="en-IN" sz="2800" dirty="0" err="1"/>
              <a:t>boolValue</a:t>
            </a:r>
            <a:r>
              <a:rPr lang="en-IN" sz="2800" dirty="0"/>
              <a:t>)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Boolean(String </a:t>
            </a:r>
            <a:r>
              <a:rPr lang="en-IN" sz="2800" dirty="0" err="1"/>
              <a:t>boolString</a:t>
            </a:r>
            <a:r>
              <a:rPr lang="en-IN" sz="2800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 the first version, </a:t>
            </a:r>
            <a:r>
              <a:rPr lang="en-US" dirty="0" err="1"/>
              <a:t>boolValue</a:t>
            </a:r>
            <a:r>
              <a:rPr lang="en-US" dirty="0"/>
              <a:t> must be either true or false.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 In the second version, if </a:t>
            </a:r>
            <a:r>
              <a:rPr lang="en-US" dirty="0" err="1"/>
              <a:t>boolString</a:t>
            </a:r>
            <a:r>
              <a:rPr lang="en-US" dirty="0"/>
              <a:t> contains the string “true” (in uppercase or lowercase), then the new Boolean object will be true. Otherwise, it will be false.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Class</a:t>
            </a:r>
          </a:p>
        </p:txBody>
      </p:sp>
    </p:spTree>
    <p:extLst>
      <p:ext uri="{BB962C8B-B14F-4D97-AF65-F5344CB8AC3E}">
        <p14:creationId xmlns:p14="http://schemas.microsoft.com/office/powerpoint/2010/main" val="2058067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1559"/>
            <a:ext cx="8597293" cy="5151470"/>
          </a:xfrm>
        </p:spPr>
        <p:txBody>
          <a:bodyPr/>
          <a:lstStyle/>
          <a:p>
            <a:pPr algn="just"/>
            <a:r>
              <a:rPr lang="en-US" dirty="0"/>
              <a:t>To obtain a </a:t>
            </a:r>
            <a:r>
              <a:rPr lang="en-US" dirty="0" err="1"/>
              <a:t>boolean</a:t>
            </a:r>
            <a:r>
              <a:rPr lang="en-US" dirty="0"/>
              <a:t> value from a Boolean object, use </a:t>
            </a:r>
            <a:r>
              <a:rPr lang="en-US" dirty="0" err="1"/>
              <a:t>booleanValue</a:t>
            </a:r>
            <a:r>
              <a:rPr lang="en-US" dirty="0"/>
              <a:t>( </a:t>
            </a:r>
            <a:r>
              <a:rPr lang="en-IN" dirty="0"/>
              <a:t>), shown here: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booleanValue</a:t>
            </a:r>
            <a:r>
              <a:rPr lang="en-IN" dirty="0">
                <a:solidFill>
                  <a:srgbClr val="FF0000"/>
                </a:solidFill>
              </a:rPr>
              <a:t>( )</a:t>
            </a:r>
          </a:p>
          <a:p>
            <a:pPr algn="just"/>
            <a:r>
              <a:rPr lang="en-US" dirty="0"/>
              <a:t>It returns the </a:t>
            </a:r>
            <a:r>
              <a:rPr lang="en-US" dirty="0" err="1"/>
              <a:t>boolean</a:t>
            </a:r>
            <a:r>
              <a:rPr lang="en-US" dirty="0"/>
              <a:t> equivalent of the invoking object.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Class</a:t>
            </a:r>
          </a:p>
        </p:txBody>
      </p:sp>
    </p:spTree>
    <p:extLst>
      <p:ext uri="{BB962C8B-B14F-4D97-AF65-F5344CB8AC3E}">
        <p14:creationId xmlns:p14="http://schemas.microsoft.com/office/powerpoint/2010/main" val="237920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865" y="1466099"/>
            <a:ext cx="8516270" cy="5004884"/>
          </a:xfrm>
        </p:spPr>
        <p:txBody>
          <a:bodyPr/>
          <a:lstStyle/>
          <a:p>
            <a:pPr algn="just"/>
            <a:r>
              <a:rPr lang="en-US" dirty="0"/>
              <a:t>The automatic conversion of primitive data type into its corresponding wrapper class is known as </a:t>
            </a:r>
            <a:r>
              <a:rPr lang="en-US" dirty="0" err="1"/>
              <a:t>autoboxing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example, byte to Byte, char to Character, </a:t>
            </a:r>
            <a:r>
              <a:rPr lang="en-US" dirty="0" err="1"/>
              <a:t>int</a:t>
            </a:r>
            <a:r>
              <a:rPr lang="en-US" dirty="0"/>
              <a:t> to Integer, long to Long, float to Float, </a:t>
            </a:r>
            <a:r>
              <a:rPr lang="en-US" dirty="0" err="1"/>
              <a:t>boolean</a:t>
            </a:r>
            <a:r>
              <a:rPr lang="en-US" dirty="0"/>
              <a:t> to Boolean, double to Double, and short to Short.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Autoboxing</a:t>
            </a:r>
          </a:p>
        </p:txBody>
      </p:sp>
    </p:spTree>
    <p:extLst>
      <p:ext uri="{BB962C8B-B14F-4D97-AF65-F5344CB8AC3E}">
        <p14:creationId xmlns:p14="http://schemas.microsoft.com/office/powerpoint/2010/main" val="1124476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3040"/>
            <a:ext cx="8176987" cy="516998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dirty="0"/>
              <a:t>public class </a:t>
            </a:r>
            <a:r>
              <a:rPr lang="en-IN" dirty="0" err="1"/>
              <a:t>AutoBoxingTest</a:t>
            </a:r>
            <a:r>
              <a:rPr lang="en-IN" dirty="0"/>
              <a:t> {</a:t>
            </a:r>
          </a:p>
          <a:p>
            <a:pPr marL="0" indent="0" algn="just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 algn="just">
              <a:buNone/>
            </a:pPr>
            <a:r>
              <a:rPr lang="en-IN" dirty="0"/>
              <a:t>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 = 10; // </a:t>
            </a:r>
            <a:r>
              <a:rPr lang="en-IN" dirty="0" err="1"/>
              <a:t>int</a:t>
            </a:r>
            <a:r>
              <a:rPr lang="en-IN" dirty="0"/>
              <a:t> primitive</a:t>
            </a:r>
          </a:p>
          <a:p>
            <a:pPr marL="0" indent="0" algn="just">
              <a:buNone/>
            </a:pPr>
            <a:r>
              <a:rPr lang="en-IN" dirty="0"/>
              <a:t>      Integer </a:t>
            </a:r>
            <a:r>
              <a:rPr lang="en-IN" dirty="0" err="1"/>
              <a:t>obj</a:t>
            </a:r>
            <a:r>
              <a:rPr lang="en-IN" dirty="0"/>
              <a:t> = </a:t>
            </a:r>
            <a:r>
              <a:rPr lang="en-IN" dirty="0" err="1"/>
              <a:t>Integer.valueOf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); // creating a wrapper class object</a:t>
            </a:r>
          </a:p>
          <a:p>
            <a:pPr marL="0" indent="0" algn="just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 + " " + 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 algn="just">
              <a:buNone/>
            </a:pPr>
            <a:r>
              <a:rPr lang="en-IN" dirty="0"/>
              <a:t>   }</a:t>
            </a:r>
          </a:p>
          <a:p>
            <a:pPr marL="0" indent="0" algn="just">
              <a:buNone/>
            </a:pPr>
            <a:r>
              <a:rPr lang="en-IN" dirty="0"/>
              <a:t>}</a:t>
            </a:r>
          </a:p>
          <a:p>
            <a:pPr marL="0" indent="0" algn="just">
              <a:buNone/>
            </a:pPr>
            <a:r>
              <a:rPr lang="en-IN" dirty="0"/>
              <a:t>Output: 10   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062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77674"/>
            <a:ext cx="8574143" cy="5004884"/>
          </a:xfrm>
        </p:spPr>
        <p:txBody>
          <a:bodyPr/>
          <a:lstStyle/>
          <a:p>
            <a:r>
              <a:rPr lang="en-US" dirty="0"/>
              <a:t>The automatic conversion of wrapper type into its corresponding primitive type is known as unboxing.</a:t>
            </a:r>
          </a:p>
          <a:p>
            <a:r>
              <a:rPr lang="en-US" dirty="0"/>
              <a:t>It is the reverse process of </a:t>
            </a:r>
            <a:r>
              <a:rPr lang="en-US" dirty="0" err="1"/>
              <a:t>autoboxing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207022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8363" y="1325563"/>
            <a:ext cx="8574143" cy="546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public class </a:t>
            </a:r>
            <a:r>
              <a:rPr lang="en-US" sz="2400" dirty="0" err="1">
                <a:latin typeface="Bahnschrift" panose="020B0502040204020203" pitchFamily="34" charset="0"/>
              </a:rPr>
              <a:t>UnboxingTest</a:t>
            </a:r>
            <a:r>
              <a:rPr lang="en-US" sz="2400" dirty="0">
                <a:latin typeface="Bahnschrift" panose="020B0502040204020203" pitchFamily="34" charset="0"/>
              </a:rPr>
              <a:t> {</a:t>
            </a:r>
          </a:p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   public static void main(String </a:t>
            </a:r>
            <a:r>
              <a:rPr lang="en-US" sz="2400" dirty="0" err="1">
                <a:latin typeface="Bahnschrift" panose="020B0502040204020203" pitchFamily="34" charset="0"/>
              </a:rPr>
              <a:t>args</a:t>
            </a:r>
            <a:r>
              <a:rPr lang="en-US" sz="2400" dirty="0">
                <a:latin typeface="Bahnschrift" panose="020B0502040204020203" pitchFamily="34" charset="0"/>
              </a:rPr>
              <a:t>[]) {</a:t>
            </a:r>
          </a:p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      Integer </a:t>
            </a:r>
            <a:r>
              <a:rPr lang="en-US" sz="2400" dirty="0" err="1">
                <a:latin typeface="Bahnschrift" panose="020B0502040204020203" pitchFamily="34" charset="0"/>
              </a:rPr>
              <a:t>obj</a:t>
            </a:r>
            <a:r>
              <a:rPr lang="en-US" sz="2400" dirty="0">
                <a:latin typeface="Bahnschrift" panose="020B0502040204020203" pitchFamily="34" charset="0"/>
              </a:rPr>
              <a:t> = new Integer(10); // Creating Wrapper class object</a:t>
            </a:r>
          </a:p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      </a:t>
            </a:r>
            <a:r>
              <a:rPr lang="en-US" sz="2400" dirty="0" err="1">
                <a:latin typeface="Bahnschrift" panose="020B0502040204020203" pitchFamily="34" charset="0"/>
              </a:rPr>
              <a:t>int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num</a:t>
            </a:r>
            <a:r>
              <a:rPr lang="en-US" sz="2400" dirty="0">
                <a:latin typeface="Bahnschrift" panose="020B0502040204020203" pitchFamily="34" charset="0"/>
              </a:rPr>
              <a:t> = </a:t>
            </a:r>
            <a:r>
              <a:rPr lang="en-US" sz="2400" dirty="0" err="1">
                <a:latin typeface="Bahnschrift" panose="020B0502040204020203" pitchFamily="34" charset="0"/>
              </a:rPr>
              <a:t>obj.intValue</a:t>
            </a:r>
            <a:r>
              <a:rPr lang="en-US" sz="2400" dirty="0">
                <a:latin typeface="Bahnschrift" panose="020B0502040204020203" pitchFamily="34" charset="0"/>
              </a:rPr>
              <a:t>(); // Converting the wrapper object to primitive </a:t>
            </a:r>
            <a:r>
              <a:rPr lang="en-US" sz="2400" dirty="0" err="1">
                <a:latin typeface="Bahnschrift" panose="020B0502040204020203" pitchFamily="34" charset="0"/>
              </a:rPr>
              <a:t>datatype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      </a:t>
            </a:r>
            <a:r>
              <a:rPr lang="en-US" sz="2400" dirty="0" err="1">
                <a:latin typeface="Bahnschrift" panose="020B0502040204020203" pitchFamily="34" charset="0"/>
              </a:rPr>
              <a:t>System.out.println</a:t>
            </a:r>
            <a:r>
              <a:rPr lang="en-US" sz="2400" dirty="0">
                <a:latin typeface="Bahnschrift" panose="020B0502040204020203" pitchFamily="34" charset="0"/>
              </a:rPr>
              <a:t>(</a:t>
            </a:r>
            <a:r>
              <a:rPr lang="en-US" sz="2400" dirty="0" err="1">
                <a:latin typeface="Bahnschrift" panose="020B0502040204020203" pitchFamily="34" charset="0"/>
              </a:rPr>
              <a:t>num</a:t>
            </a:r>
            <a:r>
              <a:rPr lang="en-US" sz="2400" dirty="0">
                <a:latin typeface="Bahnschrift" panose="020B0502040204020203" pitchFamily="34" charset="0"/>
              </a:rPr>
              <a:t> + " " + </a:t>
            </a:r>
            <a:r>
              <a:rPr lang="en-US" sz="2400" dirty="0" err="1">
                <a:latin typeface="Bahnschrift" panose="020B0502040204020203" pitchFamily="34" charset="0"/>
              </a:rPr>
              <a:t>obj</a:t>
            </a:r>
            <a:r>
              <a:rPr lang="en-US" sz="2400" dirty="0">
                <a:latin typeface="Bahnschrift" panose="020B0502040204020203" pitchFamily="34" charset="0"/>
              </a:rPr>
              <a:t>);</a:t>
            </a:r>
          </a:p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   }</a:t>
            </a:r>
          </a:p>
          <a:p>
            <a:pPr marL="0" lvl="0" indent="0" algn="just">
              <a:buNone/>
            </a:pPr>
            <a:r>
              <a:rPr lang="en-US" sz="2400" dirty="0">
                <a:latin typeface="Bahnschrift" panose="020B0502040204020203" pitchFamily="34" charset="0"/>
              </a:rPr>
              <a:t>}</a:t>
            </a:r>
          </a:p>
          <a:p>
            <a:pPr marL="0" lvl="0" indent="0" algn="just"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</a:rPr>
              <a:t>Output: 10  10</a:t>
            </a:r>
          </a:p>
        </p:txBody>
      </p:sp>
    </p:spTree>
    <p:extLst>
      <p:ext uri="{BB962C8B-B14F-4D97-AF65-F5344CB8AC3E}">
        <p14:creationId xmlns:p14="http://schemas.microsoft.com/office/powerpoint/2010/main" val="3041671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05288"/>
            <a:ext cx="8680509" cy="534202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 tooltip="Java uses primitive types, such as int, char,double to hold..."/>
              </a:rPr>
              <a:t> </a:t>
            </a:r>
            <a:r>
              <a:rPr lang="en-US" dirty="0"/>
              <a:t>Java uses primitive types, such as int, </a:t>
            </a:r>
            <a:r>
              <a:rPr lang="en-US" dirty="0" err="1"/>
              <a:t>char,double</a:t>
            </a:r>
            <a:r>
              <a:rPr lang="en-US" dirty="0"/>
              <a:t> to hold the basic data types supported by the language.</a:t>
            </a:r>
          </a:p>
          <a:p>
            <a:pPr algn="just"/>
            <a:r>
              <a:rPr lang="en-US" dirty="0"/>
              <a:t>Sometimes it is required to create an object representation of these primitive types. </a:t>
            </a:r>
          </a:p>
          <a:p>
            <a:pPr algn="just"/>
            <a:r>
              <a:rPr lang="en-US" dirty="0"/>
              <a:t>These are collection classes that deal only with such objects. </a:t>
            </a:r>
          </a:p>
          <a:p>
            <a:pPr algn="just"/>
            <a:r>
              <a:rPr lang="en-US" dirty="0"/>
              <a:t>One needs to wrap the primitive type in a class.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34351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05288"/>
            <a:ext cx="8680509" cy="534202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wrapper class in Java </a:t>
            </a:r>
            <a:r>
              <a:rPr lang="en-US" dirty="0"/>
              <a:t>provides the mechanism </a:t>
            </a:r>
            <a:r>
              <a:rPr lang="en-US" i="1" dirty="0"/>
              <a:t>to </a:t>
            </a:r>
            <a:r>
              <a:rPr lang="en-US" dirty="0"/>
              <a:t>convert </a:t>
            </a:r>
            <a:r>
              <a:rPr lang="en-US" i="1" dirty="0">
                <a:solidFill>
                  <a:srgbClr val="FF0000"/>
                </a:solidFill>
              </a:rPr>
              <a:t>primitive into object and object into primitive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autoboxing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unboxing</a:t>
            </a:r>
            <a:r>
              <a:rPr lang="en-US" dirty="0"/>
              <a:t> feature convert primitives into objects and objects into primitives automatically. The automatic conversion of primitive into an object is known as </a:t>
            </a:r>
            <a:r>
              <a:rPr lang="en-US" dirty="0" err="1"/>
              <a:t>autoboxing</a:t>
            </a:r>
            <a:r>
              <a:rPr lang="en-US" dirty="0"/>
              <a:t> and vice-versa unboxing.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32996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8060"/>
            <a:ext cx="8620811" cy="51349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To satisfy this need, java provides classes that correspond to each of the primitive types.</a:t>
            </a:r>
          </a:p>
          <a:p>
            <a:pPr algn="just"/>
            <a:r>
              <a:rPr lang="en-US" dirty="0"/>
              <a:t>Basically, these classes encapsulate, or wrap, the primitive types within a class. </a:t>
            </a:r>
          </a:p>
          <a:p>
            <a:pPr algn="just"/>
            <a:r>
              <a:rPr lang="en-US" dirty="0"/>
              <a:t>Thus, they are commonly referred to as type wrapper. Type wrapper are classes that encapsulate a primitive type within an object. </a:t>
            </a:r>
          </a:p>
          <a:p>
            <a:pPr algn="just"/>
            <a:r>
              <a:rPr lang="en-US" dirty="0"/>
              <a:t>The wrapper types are Byte, Short, Integer, Long, Character, Boolean, Double, Float.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37122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34164"/>
            <a:ext cx="8728635" cy="54238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 is an object-oriented programming language, so we need to deal with objects many times like in Collections, Serialization, Synchronization, etc.</a:t>
            </a:r>
          </a:p>
          <a:p>
            <a:pPr algn="just"/>
            <a:r>
              <a:rPr lang="en-US" dirty="0"/>
              <a:t> Let us see the different scenarios, where we need to use the wrapper classes.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Change the value in Method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Serialization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Synchronization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Collection Framework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Wrapper classes 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42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33592"/>
            <a:ext cx="8591628" cy="13255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eight classes of the </a:t>
            </a:r>
            <a:r>
              <a:rPr lang="en-US" i="1" dirty="0" err="1"/>
              <a:t>java.lang</a:t>
            </a:r>
            <a:r>
              <a:rPr lang="en-US" dirty="0"/>
              <a:t> package are known as wrapper classes in Java.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Wrapper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52924"/>
              </p:ext>
            </p:extLst>
          </p:nvPr>
        </p:nvGraphicFramePr>
        <p:xfrm>
          <a:off x="1164862" y="2867184"/>
          <a:ext cx="6445718" cy="37478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76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Primitive Type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Wrapper class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boolean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Boolean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char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Character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byte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Byte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short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Short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Integer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long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Long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float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Float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184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double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Double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1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46813"/>
            <a:ext cx="8771823" cy="528426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following two statements illustrate the difference between a primitive data type and an object of a wrapper class: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FF0000"/>
                </a:solidFill>
              </a:rPr>
              <a:t>	int x = 25;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FF0000"/>
                </a:solidFill>
              </a:rPr>
              <a:t>	Integer y = new Integer(33);</a:t>
            </a:r>
          </a:p>
          <a:p>
            <a:pPr algn="just"/>
            <a:r>
              <a:rPr lang="en-US" sz="2400" dirty="0"/>
              <a:t>The first statement declares an int variable named x and initializes it with the value 25.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b/w Primitive Data Type and</a:t>
            </a:r>
            <a:br>
              <a:rPr lang="en-US" dirty="0"/>
            </a:br>
            <a:r>
              <a:rPr lang="en-US" dirty="0"/>
              <a:t>Object of a Wrapper Class</a:t>
            </a:r>
            <a:endParaRPr lang="en-IN" dirty="0"/>
          </a:p>
        </p:txBody>
      </p:sp>
      <p:sp>
        <p:nvSpPr>
          <p:cNvPr id="4" name="AutoShape 9" descr="Boxing and Unboxing&#10; The wrapping is done by the compiler.&#10; if we use a primitive where an object is expected, the compi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Numeric Wrapper Classes&#10; All of the numeric wrapper classes are subclasses of the&#10;abstract class Number .&#10; Short, Intege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1" descr="Features of Numeric Wrapper Classes&#10; Provides a way to store primitive data in an object.&#10; All numeric wrapper classes i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2" descr="Features of Numeric Wrapper Classes&#10; All the numeric wrapper classes provide a method to convert a&#10;numeric string into a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3" descr="Features of Numeric Wrapper Classes&#10; All the wrapper classes provide a static method toString to&#10;provide the string repre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4" descr="Features of Numeric Wrapper Classes&#10; All numeric wrapper classes have a static method valueOf,&#10;which is used to create a 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5" descr="Methods implemented by subclasses of Number&#10; Converts the value of the Number object to the&#10;primitive data type returned.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6" descr="Methods implemented by subclasses of Number&#10; Compares this Number object to the argument.&#10;int compareTo(Byte anotherByte)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7" descr="Methods implemented by subclasses of Number&#10;boolean equals(Object obj)&#10; Determines whether this number object is equal to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8" descr="Numeric Type Wrapper Classes&#10; All of the numeric type wrappers inherit the abstract class Number.&#10; Number declares metho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9" descr="Integer Class&#10;Constructors:&#10; Integer(i) : constructs an Integer object equivalent to the&#10;integer i&#10; Integer(s) : constru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0" descr="Instance Methods of Integer Class&#10; byteValue() : returns the value of this Integer as a byte&#10; doubleValue() : returns th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21" descr="Character Class&#10; Character is a wrapper around a char.&#10; The constructor for Character is :&#10;Character(char ch)&#10;Here, ch s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22" descr="Boolean Class&#10; Boolean is a wrapper around boolean values.&#10; It defines these constructors:&#10;Boolean(boolean boolValue)&#10;Bo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23" descr=" To obtain a boolean value from a Boolean object, use&#10;booleanValue( ), shown here:&#10;boolean booleanValue( )&#10; It returns t..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24" descr="Ravi Kant Sahu, Asst. Professor @ Lovely Professional University, Punjab (India)&#10;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AutoShape 8" descr="What is the need of Wrapper Classes?&#10; There are three reasons that we might use a Number object rather&#10;than a primitive:&#10;..."/>
          <p:cNvSpPr>
            <a:spLocks noChangeAspect="1" noChangeArrowheads="1"/>
          </p:cNvSpPr>
          <p:nvPr/>
        </p:nvSpPr>
        <p:spPr bwMode="auto">
          <a:xfrm>
            <a:off x="34925" y="7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1559"/>
            <a:ext cx="8585718" cy="515147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800" dirty="0"/>
              <a:t>The second statement instantiates an Integer object. The object is initialized with the value 33 and a reference to the object is assigned to the object variable y.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int x = 25;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Integer y = new Integer(33);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Clearly x and y differ by more than their values:</a:t>
            </a:r>
          </a:p>
          <a:p>
            <a:r>
              <a:rPr lang="en-US" dirty="0"/>
              <a:t>x is a variable that holds a value;</a:t>
            </a:r>
          </a:p>
          <a:p>
            <a:r>
              <a:rPr lang="en-US" dirty="0"/>
              <a:t>y is an object variable that holds a reference to an object.</a:t>
            </a:r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B548FF1-773D-4E06-8F46-F9262A7C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b/w Primitive Data Type and</a:t>
            </a:r>
            <a:br>
              <a:rPr lang="en-US" dirty="0"/>
            </a:br>
            <a:r>
              <a:rPr lang="en-US" dirty="0"/>
              <a:t>Object of a Wrapper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50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1314</Words>
  <Application>Microsoft Office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Wrapper Classes</vt:lpstr>
      <vt:lpstr>Wrapper Classes</vt:lpstr>
      <vt:lpstr>Wrapper Classes</vt:lpstr>
      <vt:lpstr>Use of Wrapper classes in Java</vt:lpstr>
      <vt:lpstr>Wrapper Classes</vt:lpstr>
      <vt:lpstr>Difference b/w Primitive Data Type and Object of a Wrapper Class</vt:lpstr>
      <vt:lpstr>Difference b/w Primitive Data Type and Object of a Wrapper Class</vt:lpstr>
      <vt:lpstr>Need of Wrapper Classes</vt:lpstr>
      <vt:lpstr>Need of Wrapper Classes</vt:lpstr>
      <vt:lpstr>Boxing and Unboxing</vt:lpstr>
      <vt:lpstr>Example of boxing and unboxing</vt:lpstr>
      <vt:lpstr>Numeric Wrapper Classes</vt:lpstr>
      <vt:lpstr>Features of Numeric Wrapper Classes</vt:lpstr>
      <vt:lpstr>Features of Numeric Wrapper Classes</vt:lpstr>
      <vt:lpstr>Features of Numeric Wrapper Classes</vt:lpstr>
      <vt:lpstr>Methods implemented by subclasses of Number</vt:lpstr>
      <vt:lpstr>Methods implemented by subclasses of Number</vt:lpstr>
      <vt:lpstr>Character Class</vt:lpstr>
      <vt:lpstr>Character Class</vt:lpstr>
      <vt:lpstr>Boolean Class</vt:lpstr>
      <vt:lpstr>Boolean Class</vt:lpstr>
      <vt:lpstr>Autoboxing</vt:lpstr>
      <vt:lpstr>Example</vt:lpstr>
      <vt:lpstr>Unboxing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</cp:lastModifiedBy>
  <cp:revision>61</cp:revision>
  <dcterms:created xsi:type="dcterms:W3CDTF">2021-05-13T17:45:44Z</dcterms:created>
  <dcterms:modified xsi:type="dcterms:W3CDTF">2021-06-22T07:21:01Z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398913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