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7"/>
  </p:handoutMasterIdLst>
  <p:sldIdLst>
    <p:sldId id="266" r:id="rId2"/>
    <p:sldId id="261" r:id="rId3"/>
    <p:sldId id="280" r:id="rId4"/>
    <p:sldId id="305" r:id="rId5"/>
    <p:sldId id="285" r:id="rId6"/>
    <p:sldId id="281" r:id="rId7"/>
    <p:sldId id="306" r:id="rId8"/>
    <p:sldId id="307" r:id="rId9"/>
    <p:sldId id="282" r:id="rId10"/>
    <p:sldId id="283" r:id="rId11"/>
    <p:sldId id="284" r:id="rId12"/>
    <p:sldId id="294" r:id="rId13"/>
    <p:sldId id="286" r:id="rId14"/>
    <p:sldId id="288" r:id="rId15"/>
    <p:sldId id="289" r:id="rId16"/>
    <p:sldId id="290" r:id="rId17"/>
    <p:sldId id="291" r:id="rId18"/>
    <p:sldId id="308" r:id="rId19"/>
    <p:sldId id="287" r:id="rId20"/>
    <p:sldId id="292" r:id="rId21"/>
    <p:sldId id="309" r:id="rId22"/>
    <p:sldId id="293" r:id="rId23"/>
    <p:sldId id="295" r:id="rId24"/>
    <p:sldId id="296" r:id="rId25"/>
    <p:sldId id="298" r:id="rId26"/>
    <p:sldId id="297" r:id="rId27"/>
    <p:sldId id="299" r:id="rId28"/>
    <p:sldId id="300" r:id="rId29"/>
    <p:sldId id="301" r:id="rId30"/>
    <p:sldId id="302" r:id="rId31"/>
    <p:sldId id="303" r:id="rId32"/>
    <p:sldId id="310" r:id="rId33"/>
    <p:sldId id="311" r:id="rId34"/>
    <p:sldId id="304" r:id="rId35"/>
    <p:sldId id="26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5"/>
    <a:srgbClr val="092E43"/>
    <a:srgbClr val="2190BC"/>
    <a:srgbClr val="D1F4E8"/>
    <a:srgbClr val="2C2C2C"/>
    <a:srgbClr val="353535"/>
    <a:srgbClr val="FFFFFF"/>
    <a:srgbClr val="24CA92"/>
    <a:srgbClr val="26CB8E"/>
    <a:srgbClr val="29C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15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DF85F-2592-4900-8BBC-175A25BE1FDF}" type="doc">
      <dgm:prSet loTypeId="urn:microsoft.com/office/officeart/2005/8/layout/hierarchy6" loCatId="hierarchy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001CD449-980E-4EF1-985A-E2892B8858E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2400" b="0" dirty="0">
              <a:latin typeface="Bahnschrift" panose="020B0502040204020203" pitchFamily="34" charset="0"/>
            </a:rPr>
            <a:t>Types of Arrays</a:t>
          </a:r>
        </a:p>
      </dgm:t>
    </dgm:pt>
    <dgm:pt modelId="{73A8F500-5DCB-4D6D-8899-B600C80D2CFE}" type="parTrans" cxnId="{09C38604-37E0-4226-8E79-A6B1BF37CA0C}">
      <dgm:prSet/>
      <dgm:spPr/>
      <dgm:t>
        <a:bodyPr/>
        <a:lstStyle/>
        <a:p>
          <a:pPr>
            <a:lnSpc>
              <a:spcPct val="150000"/>
            </a:lnSpc>
          </a:pPr>
          <a:endParaRPr lang="en-IN" sz="2400" b="0">
            <a:latin typeface="Bahnschrift" panose="020B0502040204020203" pitchFamily="34" charset="0"/>
          </a:endParaRPr>
        </a:p>
      </dgm:t>
    </dgm:pt>
    <dgm:pt modelId="{C8347BEE-67B2-4E7B-8299-151DE6B63541}" type="sibTrans" cxnId="{09C38604-37E0-4226-8E79-A6B1BF37CA0C}">
      <dgm:prSet/>
      <dgm:spPr/>
      <dgm:t>
        <a:bodyPr/>
        <a:lstStyle/>
        <a:p>
          <a:pPr>
            <a:lnSpc>
              <a:spcPct val="150000"/>
            </a:lnSpc>
          </a:pPr>
          <a:endParaRPr lang="en-IN" sz="2400" b="0">
            <a:latin typeface="Bahnschrift" panose="020B0502040204020203" pitchFamily="34" charset="0"/>
          </a:endParaRPr>
        </a:p>
      </dgm:t>
    </dgm:pt>
    <dgm:pt modelId="{0991CE3A-8F15-48BF-942E-187D52D8A20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2400" b="0" dirty="0">
              <a:latin typeface="Bahnschrift" panose="020B0502040204020203" pitchFamily="34" charset="0"/>
            </a:rPr>
            <a:t>Single Dimensional Array</a:t>
          </a:r>
        </a:p>
      </dgm:t>
    </dgm:pt>
    <dgm:pt modelId="{E903BA9D-0254-4EE0-8459-BC8DA8A52315}" type="parTrans" cxnId="{9AD5FFD3-AB3B-40FB-BA50-E407C2B4B03A}">
      <dgm:prSet/>
      <dgm:spPr/>
      <dgm:t>
        <a:bodyPr/>
        <a:lstStyle/>
        <a:p>
          <a:pPr>
            <a:lnSpc>
              <a:spcPct val="150000"/>
            </a:lnSpc>
          </a:pPr>
          <a:endParaRPr lang="en-IN" sz="2400" b="0">
            <a:latin typeface="Bahnschrift" panose="020B0502040204020203" pitchFamily="34" charset="0"/>
          </a:endParaRPr>
        </a:p>
      </dgm:t>
    </dgm:pt>
    <dgm:pt modelId="{3F7A6A39-3630-4A11-BA10-74CB86F02850}" type="sibTrans" cxnId="{9AD5FFD3-AB3B-40FB-BA50-E407C2B4B03A}">
      <dgm:prSet/>
      <dgm:spPr/>
      <dgm:t>
        <a:bodyPr/>
        <a:lstStyle/>
        <a:p>
          <a:pPr>
            <a:lnSpc>
              <a:spcPct val="150000"/>
            </a:lnSpc>
          </a:pPr>
          <a:endParaRPr lang="en-IN" sz="2400" b="0">
            <a:latin typeface="Bahnschrift" panose="020B0502040204020203" pitchFamily="34" charset="0"/>
          </a:endParaRPr>
        </a:p>
      </dgm:t>
    </dgm:pt>
    <dgm:pt modelId="{3EDD8E2C-52C3-4B85-8DE6-5545F0822CB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2400" b="0" dirty="0">
              <a:latin typeface="Bahnschrift" panose="020B0502040204020203" pitchFamily="34" charset="0"/>
            </a:rPr>
            <a:t>Multi Dimensional Array</a:t>
          </a:r>
        </a:p>
      </dgm:t>
    </dgm:pt>
    <dgm:pt modelId="{011AD020-8A0F-4665-9BDB-40DE5F4D5CF7}" type="parTrans" cxnId="{FC2EE18D-DBF4-4ECA-AF77-717FB9E4A491}">
      <dgm:prSet/>
      <dgm:spPr/>
      <dgm:t>
        <a:bodyPr/>
        <a:lstStyle/>
        <a:p>
          <a:pPr>
            <a:lnSpc>
              <a:spcPct val="150000"/>
            </a:lnSpc>
          </a:pPr>
          <a:endParaRPr lang="en-IN" sz="2400" b="0">
            <a:latin typeface="Bahnschrift" panose="020B0502040204020203" pitchFamily="34" charset="0"/>
          </a:endParaRPr>
        </a:p>
      </dgm:t>
    </dgm:pt>
    <dgm:pt modelId="{3C78940C-A79C-4C80-A44B-25382F21B4A7}" type="sibTrans" cxnId="{FC2EE18D-DBF4-4ECA-AF77-717FB9E4A491}">
      <dgm:prSet/>
      <dgm:spPr/>
      <dgm:t>
        <a:bodyPr/>
        <a:lstStyle/>
        <a:p>
          <a:pPr>
            <a:lnSpc>
              <a:spcPct val="150000"/>
            </a:lnSpc>
          </a:pPr>
          <a:endParaRPr lang="en-IN" sz="2400" b="0">
            <a:latin typeface="Bahnschrift" panose="020B0502040204020203" pitchFamily="34" charset="0"/>
          </a:endParaRPr>
        </a:p>
      </dgm:t>
    </dgm:pt>
    <dgm:pt modelId="{B8D1171D-EC55-4D14-A9DD-2944274C445A}" type="pres">
      <dgm:prSet presAssocID="{CDCDF85F-2592-4900-8BBC-175A25BE1FD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55A22B-8DD0-40BA-A9B2-1C31A0808976}" type="pres">
      <dgm:prSet presAssocID="{CDCDF85F-2592-4900-8BBC-175A25BE1FDF}" presName="hierFlow" presStyleCnt="0"/>
      <dgm:spPr/>
    </dgm:pt>
    <dgm:pt modelId="{25E19095-9CFD-43FB-B043-88A74391B02C}" type="pres">
      <dgm:prSet presAssocID="{CDCDF85F-2592-4900-8BBC-175A25BE1FD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815A287-1E68-43AC-9C71-CA777F88076E}" type="pres">
      <dgm:prSet presAssocID="{001CD449-980E-4EF1-985A-E2892B8858E5}" presName="Name14" presStyleCnt="0"/>
      <dgm:spPr/>
    </dgm:pt>
    <dgm:pt modelId="{5DB58BD0-2FBE-4A86-9467-47A134004784}" type="pres">
      <dgm:prSet presAssocID="{001CD449-980E-4EF1-985A-E2892B8858E5}" presName="level1Shape" presStyleLbl="node0" presStyleIdx="0" presStyleCnt="1" custScaleY="40898">
        <dgm:presLayoutVars>
          <dgm:chPref val="3"/>
        </dgm:presLayoutVars>
      </dgm:prSet>
      <dgm:spPr/>
    </dgm:pt>
    <dgm:pt modelId="{9EB126C5-1BB8-4557-9AC4-8174850FC25F}" type="pres">
      <dgm:prSet presAssocID="{001CD449-980E-4EF1-985A-E2892B8858E5}" presName="hierChild2" presStyleCnt="0"/>
      <dgm:spPr/>
    </dgm:pt>
    <dgm:pt modelId="{0D152D1C-E070-436A-A05D-3F720C307776}" type="pres">
      <dgm:prSet presAssocID="{E903BA9D-0254-4EE0-8459-BC8DA8A52315}" presName="Name19" presStyleLbl="parChTrans1D2" presStyleIdx="0" presStyleCnt="2"/>
      <dgm:spPr/>
    </dgm:pt>
    <dgm:pt modelId="{C7046CA3-B065-4CFA-95E0-DD1B8F9CAD06}" type="pres">
      <dgm:prSet presAssocID="{0991CE3A-8F15-48BF-942E-187D52D8A200}" presName="Name21" presStyleCnt="0"/>
      <dgm:spPr/>
    </dgm:pt>
    <dgm:pt modelId="{2B3E256B-5429-4DD1-B63C-D041C78D0BAC}" type="pres">
      <dgm:prSet presAssocID="{0991CE3A-8F15-48BF-942E-187D52D8A200}" presName="level2Shape" presStyleLbl="node2" presStyleIdx="0" presStyleCnt="2" custScaleY="66590"/>
      <dgm:spPr/>
    </dgm:pt>
    <dgm:pt modelId="{3D73A98B-CA60-4D4B-B987-5F5B45C54BC8}" type="pres">
      <dgm:prSet presAssocID="{0991CE3A-8F15-48BF-942E-187D52D8A200}" presName="hierChild3" presStyleCnt="0"/>
      <dgm:spPr/>
    </dgm:pt>
    <dgm:pt modelId="{4865B99C-618D-4C40-8E52-DDF65222DE88}" type="pres">
      <dgm:prSet presAssocID="{011AD020-8A0F-4665-9BDB-40DE5F4D5CF7}" presName="Name19" presStyleLbl="parChTrans1D2" presStyleIdx="1" presStyleCnt="2"/>
      <dgm:spPr/>
    </dgm:pt>
    <dgm:pt modelId="{859D671E-EEE9-40E4-AE2E-6B38701D2FCB}" type="pres">
      <dgm:prSet presAssocID="{3EDD8E2C-52C3-4B85-8DE6-5545F0822CB1}" presName="Name21" presStyleCnt="0"/>
      <dgm:spPr/>
    </dgm:pt>
    <dgm:pt modelId="{134640D8-D770-44C0-9820-A92F917A5CA8}" type="pres">
      <dgm:prSet presAssocID="{3EDD8E2C-52C3-4B85-8DE6-5545F0822CB1}" presName="level2Shape" presStyleLbl="node2" presStyleIdx="1" presStyleCnt="2" custScaleY="66590"/>
      <dgm:spPr/>
    </dgm:pt>
    <dgm:pt modelId="{9B8D92BD-2227-4E51-AEC2-60A15A218B84}" type="pres">
      <dgm:prSet presAssocID="{3EDD8E2C-52C3-4B85-8DE6-5545F0822CB1}" presName="hierChild3" presStyleCnt="0"/>
      <dgm:spPr/>
    </dgm:pt>
    <dgm:pt modelId="{4D3D9CD5-69E8-41CE-BEC6-0EA99D75CF96}" type="pres">
      <dgm:prSet presAssocID="{CDCDF85F-2592-4900-8BBC-175A25BE1FDF}" presName="bgShapesFlow" presStyleCnt="0"/>
      <dgm:spPr/>
    </dgm:pt>
  </dgm:ptLst>
  <dgm:cxnLst>
    <dgm:cxn modelId="{09C38604-37E0-4226-8E79-A6B1BF37CA0C}" srcId="{CDCDF85F-2592-4900-8BBC-175A25BE1FDF}" destId="{001CD449-980E-4EF1-985A-E2892B8858E5}" srcOrd="0" destOrd="0" parTransId="{73A8F500-5DCB-4D6D-8899-B600C80D2CFE}" sibTransId="{C8347BEE-67B2-4E7B-8299-151DE6B63541}"/>
    <dgm:cxn modelId="{91B88D04-6D00-4240-B40C-F8307034D5D3}" type="presOf" srcId="{011AD020-8A0F-4665-9BDB-40DE5F4D5CF7}" destId="{4865B99C-618D-4C40-8E52-DDF65222DE88}" srcOrd="0" destOrd="0" presId="urn:microsoft.com/office/officeart/2005/8/layout/hierarchy6"/>
    <dgm:cxn modelId="{6909BC3D-B2E3-4A77-B43F-5C5182BD3E6B}" type="presOf" srcId="{3EDD8E2C-52C3-4B85-8DE6-5545F0822CB1}" destId="{134640D8-D770-44C0-9820-A92F917A5CA8}" srcOrd="0" destOrd="0" presId="urn:microsoft.com/office/officeart/2005/8/layout/hierarchy6"/>
    <dgm:cxn modelId="{2EF9725E-662F-489A-9100-694E16574C75}" type="presOf" srcId="{E903BA9D-0254-4EE0-8459-BC8DA8A52315}" destId="{0D152D1C-E070-436A-A05D-3F720C307776}" srcOrd="0" destOrd="0" presId="urn:microsoft.com/office/officeart/2005/8/layout/hierarchy6"/>
    <dgm:cxn modelId="{FC2EE18D-DBF4-4ECA-AF77-717FB9E4A491}" srcId="{001CD449-980E-4EF1-985A-E2892B8858E5}" destId="{3EDD8E2C-52C3-4B85-8DE6-5545F0822CB1}" srcOrd="1" destOrd="0" parTransId="{011AD020-8A0F-4665-9BDB-40DE5F4D5CF7}" sibTransId="{3C78940C-A79C-4C80-A44B-25382F21B4A7}"/>
    <dgm:cxn modelId="{967019C5-D9DE-4314-939C-E07C336D1454}" type="presOf" srcId="{0991CE3A-8F15-48BF-942E-187D52D8A200}" destId="{2B3E256B-5429-4DD1-B63C-D041C78D0BAC}" srcOrd="0" destOrd="0" presId="urn:microsoft.com/office/officeart/2005/8/layout/hierarchy6"/>
    <dgm:cxn modelId="{2642DBC8-24D4-4874-A8B5-1436A6CFC6D1}" type="presOf" srcId="{CDCDF85F-2592-4900-8BBC-175A25BE1FDF}" destId="{B8D1171D-EC55-4D14-A9DD-2944274C445A}" srcOrd="0" destOrd="0" presId="urn:microsoft.com/office/officeart/2005/8/layout/hierarchy6"/>
    <dgm:cxn modelId="{9AD5FFD3-AB3B-40FB-BA50-E407C2B4B03A}" srcId="{001CD449-980E-4EF1-985A-E2892B8858E5}" destId="{0991CE3A-8F15-48BF-942E-187D52D8A200}" srcOrd="0" destOrd="0" parTransId="{E903BA9D-0254-4EE0-8459-BC8DA8A52315}" sibTransId="{3F7A6A39-3630-4A11-BA10-74CB86F02850}"/>
    <dgm:cxn modelId="{7173D9F6-7636-4A69-B3EB-3A35984195E4}" type="presOf" srcId="{001CD449-980E-4EF1-985A-E2892B8858E5}" destId="{5DB58BD0-2FBE-4A86-9467-47A134004784}" srcOrd="0" destOrd="0" presId="urn:microsoft.com/office/officeart/2005/8/layout/hierarchy6"/>
    <dgm:cxn modelId="{E84E035A-388F-4C9D-A03D-FF77C4DDE3D7}" type="presParOf" srcId="{B8D1171D-EC55-4D14-A9DD-2944274C445A}" destId="{8F55A22B-8DD0-40BA-A9B2-1C31A0808976}" srcOrd="0" destOrd="0" presId="urn:microsoft.com/office/officeart/2005/8/layout/hierarchy6"/>
    <dgm:cxn modelId="{8E9149CE-A1BC-47C4-8197-4DA8040B0045}" type="presParOf" srcId="{8F55A22B-8DD0-40BA-A9B2-1C31A0808976}" destId="{25E19095-9CFD-43FB-B043-88A74391B02C}" srcOrd="0" destOrd="0" presId="urn:microsoft.com/office/officeart/2005/8/layout/hierarchy6"/>
    <dgm:cxn modelId="{835CC675-00B4-40B0-8187-585E4A092F98}" type="presParOf" srcId="{25E19095-9CFD-43FB-B043-88A74391B02C}" destId="{1815A287-1E68-43AC-9C71-CA777F88076E}" srcOrd="0" destOrd="0" presId="urn:microsoft.com/office/officeart/2005/8/layout/hierarchy6"/>
    <dgm:cxn modelId="{37DFA776-D1A5-4A47-9F90-8330B7348938}" type="presParOf" srcId="{1815A287-1E68-43AC-9C71-CA777F88076E}" destId="{5DB58BD0-2FBE-4A86-9467-47A134004784}" srcOrd="0" destOrd="0" presId="urn:microsoft.com/office/officeart/2005/8/layout/hierarchy6"/>
    <dgm:cxn modelId="{E4E0C00A-92E7-480B-AC83-14C3E3B92ABF}" type="presParOf" srcId="{1815A287-1E68-43AC-9C71-CA777F88076E}" destId="{9EB126C5-1BB8-4557-9AC4-8174850FC25F}" srcOrd="1" destOrd="0" presId="urn:microsoft.com/office/officeart/2005/8/layout/hierarchy6"/>
    <dgm:cxn modelId="{F0C9FACA-8653-4B51-B448-F94F04956346}" type="presParOf" srcId="{9EB126C5-1BB8-4557-9AC4-8174850FC25F}" destId="{0D152D1C-E070-436A-A05D-3F720C307776}" srcOrd="0" destOrd="0" presId="urn:microsoft.com/office/officeart/2005/8/layout/hierarchy6"/>
    <dgm:cxn modelId="{16CDB386-952E-418B-9E54-FABD540C3A46}" type="presParOf" srcId="{9EB126C5-1BB8-4557-9AC4-8174850FC25F}" destId="{C7046CA3-B065-4CFA-95E0-DD1B8F9CAD06}" srcOrd="1" destOrd="0" presId="urn:microsoft.com/office/officeart/2005/8/layout/hierarchy6"/>
    <dgm:cxn modelId="{E156AD14-3D35-47A1-A10B-A82EF68178CA}" type="presParOf" srcId="{C7046CA3-B065-4CFA-95E0-DD1B8F9CAD06}" destId="{2B3E256B-5429-4DD1-B63C-D041C78D0BAC}" srcOrd="0" destOrd="0" presId="urn:microsoft.com/office/officeart/2005/8/layout/hierarchy6"/>
    <dgm:cxn modelId="{AB090633-3FF7-408F-99C7-A1C58056B9AF}" type="presParOf" srcId="{C7046CA3-B065-4CFA-95E0-DD1B8F9CAD06}" destId="{3D73A98B-CA60-4D4B-B987-5F5B45C54BC8}" srcOrd="1" destOrd="0" presId="urn:microsoft.com/office/officeart/2005/8/layout/hierarchy6"/>
    <dgm:cxn modelId="{6F03CDFE-5AA7-4DB0-8D31-831E102086F0}" type="presParOf" srcId="{9EB126C5-1BB8-4557-9AC4-8174850FC25F}" destId="{4865B99C-618D-4C40-8E52-DDF65222DE88}" srcOrd="2" destOrd="0" presId="urn:microsoft.com/office/officeart/2005/8/layout/hierarchy6"/>
    <dgm:cxn modelId="{416F4FFE-7C86-498A-8C6A-5E3CF78AC7D1}" type="presParOf" srcId="{9EB126C5-1BB8-4557-9AC4-8174850FC25F}" destId="{859D671E-EEE9-40E4-AE2E-6B38701D2FCB}" srcOrd="3" destOrd="0" presId="urn:microsoft.com/office/officeart/2005/8/layout/hierarchy6"/>
    <dgm:cxn modelId="{7E97B456-8EEF-4F7C-B10F-CB543156655E}" type="presParOf" srcId="{859D671E-EEE9-40E4-AE2E-6B38701D2FCB}" destId="{134640D8-D770-44C0-9820-A92F917A5CA8}" srcOrd="0" destOrd="0" presId="urn:microsoft.com/office/officeart/2005/8/layout/hierarchy6"/>
    <dgm:cxn modelId="{F4B29FB7-F185-473F-B75A-A9DE9E3F3A1B}" type="presParOf" srcId="{859D671E-EEE9-40E4-AE2E-6B38701D2FCB}" destId="{9B8D92BD-2227-4E51-AEC2-60A15A218B84}" srcOrd="1" destOrd="0" presId="urn:microsoft.com/office/officeart/2005/8/layout/hierarchy6"/>
    <dgm:cxn modelId="{8821491D-992A-4837-92DD-801B250B07CF}" type="presParOf" srcId="{B8D1171D-EC55-4D14-A9DD-2944274C445A}" destId="{4D3D9CD5-69E8-41CE-BEC6-0EA99D75CF9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58BD0-2FBE-4A86-9467-47A134004784}">
      <dsp:nvSpPr>
        <dsp:cNvPr id="0" name=""/>
        <dsp:cNvSpPr/>
      </dsp:nvSpPr>
      <dsp:spPr>
        <a:xfrm>
          <a:off x="2333554" y="379959"/>
          <a:ext cx="3586983" cy="978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Bahnschrift" panose="020B0502040204020203" pitchFamily="34" charset="0"/>
            </a:rPr>
            <a:t>Types of Arrays</a:t>
          </a:r>
        </a:p>
      </dsp:txBody>
      <dsp:txXfrm>
        <a:off x="2362199" y="408604"/>
        <a:ext cx="3529693" cy="920713"/>
      </dsp:txXfrm>
    </dsp:sp>
    <dsp:sp modelId="{0D152D1C-E070-436A-A05D-3F720C307776}">
      <dsp:nvSpPr>
        <dsp:cNvPr id="0" name=""/>
        <dsp:cNvSpPr/>
      </dsp:nvSpPr>
      <dsp:spPr>
        <a:xfrm>
          <a:off x="1795507" y="1357962"/>
          <a:ext cx="2331539" cy="956529"/>
        </a:xfrm>
        <a:custGeom>
          <a:avLst/>
          <a:gdLst/>
          <a:ahLst/>
          <a:cxnLst/>
          <a:rect l="0" t="0" r="0" b="0"/>
          <a:pathLst>
            <a:path>
              <a:moveTo>
                <a:pt x="2331539" y="0"/>
              </a:moveTo>
              <a:lnTo>
                <a:pt x="2331539" y="478264"/>
              </a:lnTo>
              <a:lnTo>
                <a:pt x="0" y="478264"/>
              </a:lnTo>
              <a:lnTo>
                <a:pt x="0" y="956529"/>
              </a:lnTo>
            </a:path>
          </a:pathLst>
        </a:custGeom>
        <a:noFill/>
        <a:ln w="635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E256B-5429-4DD1-B63C-D041C78D0BAC}">
      <dsp:nvSpPr>
        <dsp:cNvPr id="0" name=""/>
        <dsp:cNvSpPr/>
      </dsp:nvSpPr>
      <dsp:spPr>
        <a:xfrm>
          <a:off x="2015" y="2314491"/>
          <a:ext cx="3586983" cy="1592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Bahnschrift" panose="020B0502040204020203" pitchFamily="34" charset="0"/>
            </a:rPr>
            <a:t>Single Dimensional Array</a:t>
          </a:r>
        </a:p>
      </dsp:txBody>
      <dsp:txXfrm>
        <a:off x="48654" y="2361130"/>
        <a:ext cx="3493705" cy="1499103"/>
      </dsp:txXfrm>
    </dsp:sp>
    <dsp:sp modelId="{4865B99C-618D-4C40-8E52-DDF65222DE88}">
      <dsp:nvSpPr>
        <dsp:cNvPr id="0" name=""/>
        <dsp:cNvSpPr/>
      </dsp:nvSpPr>
      <dsp:spPr>
        <a:xfrm>
          <a:off x="4127046" y="1357962"/>
          <a:ext cx="2331539" cy="956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264"/>
              </a:lnTo>
              <a:lnTo>
                <a:pt x="2331539" y="478264"/>
              </a:lnTo>
              <a:lnTo>
                <a:pt x="2331539" y="956529"/>
              </a:lnTo>
            </a:path>
          </a:pathLst>
        </a:custGeom>
        <a:noFill/>
        <a:ln w="635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640D8-D770-44C0-9820-A92F917A5CA8}">
      <dsp:nvSpPr>
        <dsp:cNvPr id="0" name=""/>
        <dsp:cNvSpPr/>
      </dsp:nvSpPr>
      <dsp:spPr>
        <a:xfrm>
          <a:off x="4665094" y="2314491"/>
          <a:ext cx="3586983" cy="1592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Bahnschrift" panose="020B0502040204020203" pitchFamily="34" charset="0"/>
            </a:rPr>
            <a:t>Multi Dimensional Array</a:t>
          </a:r>
        </a:p>
      </dsp:txBody>
      <dsp:txXfrm>
        <a:off x="4711733" y="2361130"/>
        <a:ext cx="3493705" cy="149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Array Elements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1CEFFC8-40D8-4FB3-AF16-6BF523975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44196"/>
              </p:ext>
            </p:extLst>
          </p:nvPr>
        </p:nvGraphicFramePr>
        <p:xfrm>
          <a:off x="841229" y="3177626"/>
          <a:ext cx="6379190" cy="118967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03543">
                  <a:extLst>
                    <a:ext uri="{9D8B030D-6E8A-4147-A177-3AD203B41FA5}">
                      <a16:colId xmlns:a16="http://schemas.microsoft.com/office/drawing/2014/main" val="3336088108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3935302666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65069825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918878891"/>
                    </a:ext>
                  </a:extLst>
                </a:gridCol>
                <a:gridCol w="615820">
                  <a:extLst>
                    <a:ext uri="{9D8B030D-6E8A-4147-A177-3AD203B41FA5}">
                      <a16:colId xmlns:a16="http://schemas.microsoft.com/office/drawing/2014/main" val="3814911465"/>
                    </a:ext>
                  </a:extLst>
                </a:gridCol>
                <a:gridCol w="559837">
                  <a:extLst>
                    <a:ext uri="{9D8B030D-6E8A-4147-A177-3AD203B41FA5}">
                      <a16:colId xmlns:a16="http://schemas.microsoft.com/office/drawing/2014/main" val="1749681104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1818880418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1464600188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76615219"/>
                    </a:ext>
                  </a:extLst>
                </a:gridCol>
                <a:gridCol w="653141">
                  <a:extLst>
                    <a:ext uri="{9D8B030D-6E8A-4147-A177-3AD203B41FA5}">
                      <a16:colId xmlns:a16="http://schemas.microsoft.com/office/drawing/2014/main" val="3990421046"/>
                    </a:ext>
                  </a:extLst>
                </a:gridCol>
              </a:tblGrid>
              <a:tr h="5948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957012"/>
                  </a:ext>
                </a:extLst>
              </a:tr>
              <a:tr h="5948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31990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9EBD9EC4-5D51-469B-97B8-986F8690D806}"/>
              </a:ext>
            </a:extLst>
          </p:cNvPr>
          <p:cNvGrpSpPr/>
          <p:nvPr/>
        </p:nvGrpSpPr>
        <p:grpSpPr>
          <a:xfrm>
            <a:off x="681134" y="2152251"/>
            <a:ext cx="7781731" cy="2732591"/>
            <a:chOff x="522514" y="2553468"/>
            <a:chExt cx="7781731" cy="27325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27A63F-CFA1-455B-BE32-B53C23D7F2FA}"/>
                </a:ext>
              </a:extLst>
            </p:cNvPr>
            <p:cNvSpPr/>
            <p:nvPr/>
          </p:nvSpPr>
          <p:spPr>
            <a:xfrm>
              <a:off x="5971591" y="4339306"/>
              <a:ext cx="289249" cy="233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81649C-F760-4909-8664-9FB4853188A7}"/>
                </a:ext>
              </a:extLst>
            </p:cNvPr>
            <p:cNvSpPr/>
            <p:nvPr/>
          </p:nvSpPr>
          <p:spPr>
            <a:xfrm>
              <a:off x="811763" y="3732817"/>
              <a:ext cx="335902" cy="33590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91C402-B0F9-4E8E-B9C7-B960843CEEDD}"/>
                </a:ext>
              </a:extLst>
            </p:cNvPr>
            <p:cNvSpPr txBox="1"/>
            <p:nvPr/>
          </p:nvSpPr>
          <p:spPr>
            <a:xfrm>
              <a:off x="522514" y="2754848"/>
              <a:ext cx="161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First Index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371CB8-5F8B-44FE-8491-987E7F92C6BE}"/>
                </a:ext>
              </a:extLst>
            </p:cNvPr>
            <p:cNvSpPr txBox="1"/>
            <p:nvPr/>
          </p:nvSpPr>
          <p:spPr>
            <a:xfrm>
              <a:off x="5038531" y="2553468"/>
              <a:ext cx="1614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Element (at index 8)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66E4B2-2702-4A0B-B067-380782F88E20}"/>
                </a:ext>
              </a:extLst>
            </p:cNvPr>
            <p:cNvCxnSpPr>
              <a:cxnSpLocks/>
            </p:cNvCxnSpPr>
            <p:nvPr/>
          </p:nvCxnSpPr>
          <p:spPr>
            <a:xfrm>
              <a:off x="719194" y="5086004"/>
              <a:ext cx="6342605" cy="0"/>
            </a:xfrm>
            <a:prstGeom prst="straightConnector1">
              <a:avLst/>
            </a:prstGeom>
            <a:ln w="38100">
              <a:solidFill>
                <a:srgbClr val="092E4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6482A2-27D3-4C15-A366-31D9FD4E4883}"/>
                </a:ext>
              </a:extLst>
            </p:cNvPr>
            <p:cNvSpPr txBox="1"/>
            <p:nvPr/>
          </p:nvSpPr>
          <p:spPr>
            <a:xfrm>
              <a:off x="7301446" y="3700713"/>
              <a:ext cx="100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Indices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686629-C61F-41DC-A9E7-457F8E1151DF}"/>
                </a:ext>
              </a:extLst>
            </p:cNvPr>
            <p:cNvSpPr txBox="1"/>
            <p:nvPr/>
          </p:nvSpPr>
          <p:spPr>
            <a:xfrm>
              <a:off x="2771192" y="4885949"/>
              <a:ext cx="2202024" cy="400110"/>
            </a:xfrm>
            <a:prstGeom prst="rect">
              <a:avLst/>
            </a:prstGeom>
            <a:solidFill>
              <a:srgbClr val="F4F4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Array length is 10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C81B21-4A62-4FCD-BE1E-BA4738115E3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359" y="3142528"/>
              <a:ext cx="0" cy="5255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577A97-3BDC-4061-8410-CD7BDFEFF1B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817637" y="3261354"/>
              <a:ext cx="298579" cy="10779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3B8C2F-93AC-4E06-AEDD-1E40B8A2DA4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061800" y="3900768"/>
              <a:ext cx="2396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82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Array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57825"/>
              </p:ext>
            </p:extLst>
          </p:nvPr>
        </p:nvGraphicFramePr>
        <p:xfrm>
          <a:off x="444953" y="1619445"/>
          <a:ext cx="8254093" cy="4286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88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89" y="1548311"/>
            <a:ext cx="7025822" cy="47551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 </a:t>
            </a:r>
          </a:p>
        </p:txBody>
      </p:sp>
    </p:spTree>
    <p:extLst>
      <p:ext uri="{BB962C8B-B14F-4D97-AF65-F5344CB8AC3E}">
        <p14:creationId xmlns:p14="http://schemas.microsoft.com/office/powerpoint/2010/main" val="371280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62830"/>
            <a:ext cx="7886700" cy="500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dirty="0"/>
              <a:t>type </a:t>
            </a:r>
            <a:r>
              <a:rPr lang="en-IN" dirty="0" err="1"/>
              <a:t>var</a:t>
            </a:r>
            <a:r>
              <a:rPr lang="en-IN" dirty="0"/>
              <a:t>-name[];</a:t>
            </a:r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pPr marL="0" indent="0">
              <a:buNone/>
            </a:pPr>
            <a:r>
              <a:rPr lang="en-IN" dirty="0"/>
              <a:t>type[] </a:t>
            </a:r>
            <a:r>
              <a:rPr lang="en-IN" dirty="0" err="1"/>
              <a:t>var</a:t>
            </a:r>
            <a:r>
              <a:rPr lang="en-IN" dirty="0"/>
              <a:t>-name;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intArray</a:t>
            </a:r>
            <a:r>
              <a:rPr lang="en-US" dirty="0"/>
              <a:t>[]; 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intArray</a:t>
            </a:r>
            <a:r>
              <a:rPr lang="en-US" dirty="0"/>
              <a:t>;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Dimensional Array Declaration</a:t>
            </a:r>
          </a:p>
        </p:txBody>
      </p:sp>
    </p:spTree>
    <p:extLst>
      <p:ext uri="{BB962C8B-B14F-4D97-AF65-F5344CB8AC3E}">
        <p14:creationId xmlns:p14="http://schemas.microsoft.com/office/powerpoint/2010/main" val="135458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239" y="1525508"/>
            <a:ext cx="7927521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an array is declared, only a reference of array is created. </a:t>
            </a:r>
          </a:p>
          <a:p>
            <a:pPr algn="just"/>
            <a:r>
              <a:rPr lang="en-US" dirty="0"/>
              <a:t>To actually create or give memory to array, you create an array like this:</a:t>
            </a:r>
          </a:p>
          <a:p>
            <a:pPr algn="just"/>
            <a:r>
              <a:rPr lang="en-US" dirty="0"/>
              <a:t>The general form of new as it applies to one-dimensional arrays appears as follows: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-name = new type [size];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Instantiating an Array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23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28145"/>
            <a:ext cx="7675595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intArray</a:t>
            </a:r>
            <a:r>
              <a:rPr lang="en-US" dirty="0"/>
              <a:t>[];    //declaring array</a:t>
            </a:r>
          </a:p>
          <a:p>
            <a:pPr algn="just"/>
            <a:r>
              <a:rPr lang="en-US" dirty="0" err="1"/>
              <a:t>intArray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[20];  // allocating memory to array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algn="just"/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intArray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[20]; // combining both statements in one</a:t>
            </a:r>
          </a:p>
          <a:p>
            <a:pPr algn="just" fontAlgn="base"/>
            <a:endParaRPr lang="en-US" b="1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342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28145"/>
            <a:ext cx="7768901" cy="5004884"/>
          </a:xfrm>
        </p:spPr>
        <p:txBody>
          <a:bodyPr/>
          <a:lstStyle/>
          <a:p>
            <a:pPr algn="just"/>
            <a:r>
              <a:rPr lang="en-US" dirty="0"/>
              <a:t>In a situation, where the size of the array and variables of array are already known, array literals can be used.</a:t>
            </a:r>
          </a:p>
          <a:p>
            <a:pPr marL="0" indent="0" algn="just">
              <a:buNone/>
            </a:pPr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intArray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[]{ 1,2,3,4,5,6,7,8,9,10 };  // Declaring array literal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Array Literal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31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28144"/>
            <a:ext cx="7886700" cy="5229855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Each element in the array is accessed via its index.</a:t>
            </a:r>
          </a:p>
          <a:p>
            <a:pPr algn="just"/>
            <a:r>
              <a:rPr lang="en-US" sz="2600" dirty="0"/>
              <a:t>The index begins with 0 and ends at (total array size)-1. </a:t>
            </a:r>
          </a:p>
          <a:p>
            <a:pPr algn="just"/>
            <a:r>
              <a:rPr lang="en-US" sz="2600" dirty="0"/>
              <a:t>All the elements of array can be accessed using Java for Loop.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Array Elements using for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18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28144"/>
            <a:ext cx="7886700" cy="52298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Example: // accessing the elements of the specified array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for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0;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&lt; </a:t>
            </a:r>
            <a:r>
              <a:rPr lang="en-US" sz="2400" dirty="0" err="1">
                <a:solidFill>
                  <a:srgbClr val="FF0000"/>
                </a:solidFill>
              </a:rPr>
              <a:t>arr.length</a:t>
            </a:r>
            <a:r>
              <a:rPr lang="en-US" sz="2400" dirty="0">
                <a:solidFill>
                  <a:srgbClr val="FF0000"/>
                </a:solidFill>
              </a:rPr>
              <a:t>;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++)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("Element at index " +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+ " : "+ </a:t>
            </a:r>
            <a:r>
              <a:rPr lang="en-US" sz="2400" dirty="0" err="1">
                <a:solidFill>
                  <a:srgbClr val="FF0000"/>
                </a:solidFill>
              </a:rPr>
              <a:t>arr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]);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Array Elements using for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78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380" y="1405288"/>
            <a:ext cx="8850330" cy="545271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Testarray</a:t>
            </a:r>
            <a:r>
              <a:rPr lang="en-US" sz="2000" dirty="0"/>
              <a:t>{  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pPr marL="0" indent="0">
              <a:buNone/>
            </a:pPr>
            <a:r>
              <a:rPr lang="en-US" sz="2000" dirty="0"/>
              <a:t>{  </a:t>
            </a:r>
          </a:p>
          <a:p>
            <a:pPr marL="0" indent="0">
              <a:buNone/>
            </a:pPr>
            <a:r>
              <a:rPr lang="en-US" sz="2000" b="1" dirty="0"/>
              <a:t>int</a:t>
            </a:r>
            <a:r>
              <a:rPr lang="en-US" sz="2000" dirty="0"/>
              <a:t> a[]=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b="1" dirty="0"/>
              <a:t>int</a:t>
            </a:r>
            <a:r>
              <a:rPr lang="en-US" sz="2000" dirty="0"/>
              <a:t>[5];//declaration and instantiation  </a:t>
            </a:r>
          </a:p>
          <a:p>
            <a:pPr marL="0" indent="0">
              <a:buNone/>
            </a:pPr>
            <a:r>
              <a:rPr lang="en-US" sz="2000" dirty="0"/>
              <a:t>a[0]=10;//initialization  </a:t>
            </a:r>
          </a:p>
          <a:p>
            <a:pPr marL="0" indent="0">
              <a:buNone/>
            </a:pPr>
            <a:r>
              <a:rPr lang="en-US" sz="2000" dirty="0"/>
              <a:t>a[1]=20;  </a:t>
            </a:r>
          </a:p>
          <a:p>
            <a:pPr marL="0" indent="0">
              <a:buNone/>
            </a:pPr>
            <a:r>
              <a:rPr lang="en-US" sz="2000" dirty="0"/>
              <a:t>a[2]=70;  </a:t>
            </a:r>
          </a:p>
          <a:p>
            <a:pPr marL="0" indent="0">
              <a:buNone/>
            </a:pPr>
            <a:r>
              <a:rPr lang="en-US" sz="2000" dirty="0"/>
              <a:t>a[3]=40;  </a:t>
            </a:r>
          </a:p>
          <a:p>
            <a:pPr marL="177800" indent="0">
              <a:buNone/>
            </a:pPr>
            <a:r>
              <a:rPr lang="en-US" sz="2000" dirty="0"/>
              <a:t>a[4]=50;  </a:t>
            </a:r>
          </a:p>
          <a:p>
            <a:pPr marL="269875" indent="0">
              <a:buNone/>
            </a:pPr>
            <a:r>
              <a:rPr lang="en-US" sz="2000" dirty="0"/>
              <a:t>//traversing array  </a:t>
            </a:r>
          </a:p>
          <a:p>
            <a:pPr marL="269875" indent="0">
              <a:buNone/>
            </a:pPr>
            <a:r>
              <a:rPr lang="en-US" sz="2000" b="1" dirty="0"/>
              <a:t>for</a:t>
            </a:r>
            <a:r>
              <a:rPr lang="en-US" sz="2000" dirty="0"/>
              <a:t>(</a:t>
            </a:r>
            <a:r>
              <a:rPr lang="en-US" sz="2000" b="1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a.length;i</a:t>
            </a:r>
            <a:r>
              <a:rPr lang="en-US" sz="2000" dirty="0"/>
              <a:t>++)//length is the property of array  </a:t>
            </a:r>
          </a:p>
          <a:p>
            <a:pPr marL="269875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(a[</a:t>
            </a:r>
            <a:r>
              <a:rPr lang="en-US" sz="2000" dirty="0" err="1"/>
              <a:t>i</a:t>
            </a:r>
            <a:r>
              <a:rPr lang="en-US" sz="2000" dirty="0"/>
              <a:t>]);  </a:t>
            </a:r>
          </a:p>
          <a:p>
            <a:pPr marL="269875" indent="0">
              <a:buNone/>
            </a:pPr>
            <a:r>
              <a:rPr lang="en-US" sz="2000" dirty="0"/>
              <a:t>}} 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4C74CF-3553-44AC-AE00-044254B49B54}"/>
              </a:ext>
            </a:extLst>
          </p:cNvPr>
          <p:cNvGrpSpPr/>
          <p:nvPr/>
        </p:nvGrpSpPr>
        <p:grpSpPr>
          <a:xfrm>
            <a:off x="1380931" y="1726163"/>
            <a:ext cx="3331028" cy="4525347"/>
            <a:chOff x="1380931" y="1726163"/>
            <a:chExt cx="3331028" cy="452534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A25625-7DC6-4722-8076-A4392D0546AE}"/>
                </a:ext>
              </a:extLst>
            </p:cNvPr>
            <p:cNvCxnSpPr>
              <a:cxnSpLocks/>
            </p:cNvCxnSpPr>
            <p:nvPr/>
          </p:nvCxnSpPr>
          <p:spPr>
            <a:xfrm>
              <a:off x="1380931" y="6251510"/>
              <a:ext cx="3188614" cy="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3CE03E-8569-4E8F-901B-56C88DB06003}"/>
                </a:ext>
              </a:extLst>
            </p:cNvPr>
            <p:cNvCxnSpPr>
              <a:cxnSpLocks/>
            </p:cNvCxnSpPr>
            <p:nvPr/>
          </p:nvCxnSpPr>
          <p:spPr>
            <a:xfrm>
              <a:off x="4569545" y="1726163"/>
              <a:ext cx="0" cy="4525347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5652878-D6A0-4D79-8CA4-EC363DEB3263}"/>
                </a:ext>
              </a:extLst>
            </p:cNvPr>
            <p:cNvCxnSpPr/>
            <p:nvPr/>
          </p:nvCxnSpPr>
          <p:spPr>
            <a:xfrm>
              <a:off x="4569545" y="1726163"/>
              <a:ext cx="1424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6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1" y="2818150"/>
            <a:ext cx="7181256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Arrays</a:t>
            </a:r>
          </a:p>
          <a:p>
            <a:pPr algn="just"/>
            <a:r>
              <a:rPr lang="en-US" dirty="0"/>
              <a:t>understand the different types of Arrays</a:t>
            </a:r>
          </a:p>
          <a:p>
            <a:pPr algn="just"/>
            <a:r>
              <a:rPr lang="en-US" dirty="0"/>
              <a:t>implementation difference in one dimensional and multi-dimensional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352" y="1572161"/>
            <a:ext cx="8216770" cy="500488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We can also print the Java array using for-each loop. </a:t>
            </a:r>
          </a:p>
          <a:p>
            <a:pPr algn="just"/>
            <a:r>
              <a:rPr lang="en-US" sz="2400" dirty="0"/>
              <a:t>The Java for-each loop prints the array elements one by one. </a:t>
            </a:r>
          </a:p>
          <a:p>
            <a:pPr algn="just"/>
            <a:r>
              <a:rPr lang="en-US" sz="2400" dirty="0"/>
              <a:t>It holds an array element in a variable, then executes the body of the loop.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for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54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352" y="1572161"/>
            <a:ext cx="8216770" cy="5004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Syntax:</a:t>
            </a:r>
          </a:p>
          <a:p>
            <a:pPr marL="0" indent="0" algn="just">
              <a:buNone/>
            </a:pPr>
            <a:r>
              <a:rPr lang="en-US" sz="2400" dirty="0"/>
              <a:t>for(</a:t>
            </a:r>
            <a:r>
              <a:rPr lang="en-US" sz="2400" dirty="0" err="1"/>
              <a:t>data_type</a:t>
            </a:r>
            <a:r>
              <a:rPr lang="en-US" sz="2400" dirty="0"/>
              <a:t> </a:t>
            </a:r>
            <a:r>
              <a:rPr lang="en-US" sz="2400" dirty="0" err="1"/>
              <a:t>variable:array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r>
              <a:rPr lang="en-US" sz="2400" dirty="0"/>
              <a:t>{  </a:t>
            </a:r>
          </a:p>
          <a:p>
            <a:pPr marL="0" indent="0" algn="just">
              <a:buNone/>
            </a:pPr>
            <a:r>
              <a:rPr lang="en-US" sz="2400" dirty="0"/>
              <a:t>//body of the loop  </a:t>
            </a:r>
          </a:p>
          <a:p>
            <a:pPr marL="0" indent="0" algn="just">
              <a:buNone/>
            </a:pPr>
            <a:r>
              <a:rPr lang="en-US" sz="2400" dirty="0"/>
              <a:t>} 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for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90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Testarray1{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[]={33,3,4,5};  </a:t>
            </a:r>
          </a:p>
          <a:p>
            <a:pPr marL="0" indent="0">
              <a:buNone/>
            </a:pPr>
            <a:r>
              <a:rPr lang="en-IN" dirty="0"/>
              <a:t>//printing array using for-each loop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i:arr)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2956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871" y="1509363"/>
            <a:ext cx="7886700" cy="5004884"/>
          </a:xfrm>
        </p:spPr>
        <p:txBody>
          <a:bodyPr>
            <a:normAutofit/>
          </a:bodyPr>
          <a:lstStyle/>
          <a:p>
            <a:r>
              <a:rPr lang="en-IN" sz="2400" b="1" dirty="0" err="1"/>
              <a:t>Int</a:t>
            </a:r>
            <a:r>
              <a:rPr lang="en-IN" sz="2400" b="1" dirty="0"/>
              <a:t>[ ][ ] </a:t>
            </a:r>
            <a:r>
              <a:rPr lang="en-IN" sz="2400" b="1" dirty="0" err="1"/>
              <a:t>har</a:t>
            </a:r>
            <a:r>
              <a:rPr lang="en-IN" sz="2400" b="1" dirty="0"/>
              <a:t>=new </a:t>
            </a:r>
            <a:r>
              <a:rPr lang="en-IN" sz="2400" b="1" dirty="0" err="1"/>
              <a:t>int</a:t>
            </a:r>
            <a:r>
              <a:rPr lang="en-IN" sz="2400" b="1" dirty="0"/>
              <a:t>[2][3];</a:t>
            </a:r>
          </a:p>
          <a:p>
            <a:r>
              <a:rPr lang="en-IN" sz="2400" dirty="0" err="1"/>
              <a:t>har</a:t>
            </a:r>
            <a:r>
              <a:rPr lang="en-IN" sz="2400" dirty="0"/>
              <a:t>[0][0]=32;</a:t>
            </a:r>
          </a:p>
          <a:p>
            <a:r>
              <a:rPr lang="en-IN" sz="2400" dirty="0" err="1"/>
              <a:t>har</a:t>
            </a:r>
            <a:r>
              <a:rPr lang="en-IN" sz="2400" dirty="0"/>
              <a:t>[0][1]=12;  </a:t>
            </a:r>
          </a:p>
          <a:p>
            <a:r>
              <a:rPr lang="en-IN" sz="2400" dirty="0" err="1"/>
              <a:t>har</a:t>
            </a:r>
            <a:r>
              <a:rPr lang="en-IN" sz="2400" dirty="0"/>
              <a:t>[0][2]=66;</a:t>
            </a:r>
          </a:p>
          <a:p>
            <a:r>
              <a:rPr lang="en-IN" sz="2400" dirty="0" err="1"/>
              <a:t>har</a:t>
            </a:r>
            <a:r>
              <a:rPr lang="en-IN" sz="2400" dirty="0"/>
              <a:t>[1][0]=54;</a:t>
            </a:r>
          </a:p>
          <a:p>
            <a:r>
              <a:rPr lang="en-IN" sz="2400" dirty="0" err="1"/>
              <a:t>har</a:t>
            </a:r>
            <a:r>
              <a:rPr lang="en-IN" sz="2400" dirty="0"/>
              <a:t>[1][1]=43;</a:t>
            </a:r>
          </a:p>
          <a:p>
            <a:r>
              <a:rPr lang="en-IN" sz="2400" dirty="0" err="1"/>
              <a:t>har</a:t>
            </a:r>
            <a:r>
              <a:rPr lang="en-IN" sz="2400" dirty="0"/>
              <a:t>[1][2]=36;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 Dimensional Array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1" y="2438131"/>
            <a:ext cx="5019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1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44169"/>
            <a:ext cx="7886700" cy="50048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Multidimensional Arrays</a:t>
            </a:r>
            <a:r>
              <a:rPr lang="en-US" dirty="0"/>
              <a:t> can be defined in simple words as array of arrays. Data in multidimensional arrays are stored in tabular form (in row major order).</a:t>
            </a:r>
          </a:p>
          <a:p>
            <a:pPr marL="0" indent="0" algn="just">
              <a:buNone/>
            </a:pPr>
            <a:r>
              <a:rPr lang="en-IN" b="1" dirty="0"/>
              <a:t>Syntax:</a:t>
            </a:r>
          </a:p>
          <a:p>
            <a:pPr marL="0" indent="0" algn="just">
              <a:buNone/>
            </a:pPr>
            <a:r>
              <a:rPr lang="en-US" b="1" dirty="0" err="1"/>
              <a:t>data_type</a:t>
            </a:r>
            <a:r>
              <a:rPr lang="en-US" b="1" dirty="0"/>
              <a:t>[1st dimension][2nd dimension][]..[Nth dimension] </a:t>
            </a:r>
            <a:r>
              <a:rPr lang="en-US" b="1" dirty="0" err="1"/>
              <a:t>array_name</a:t>
            </a:r>
            <a:r>
              <a:rPr lang="en-US" b="1" dirty="0"/>
              <a:t> = new </a:t>
            </a:r>
            <a:r>
              <a:rPr lang="en-US" b="1" dirty="0" err="1"/>
              <a:t>data_type</a:t>
            </a:r>
            <a:r>
              <a:rPr lang="en-US" b="1" dirty="0"/>
              <a:t>[size1][size2]….[</a:t>
            </a:r>
            <a:r>
              <a:rPr lang="en-US" b="1" dirty="0" err="1"/>
              <a:t>sizeN</a:t>
            </a:r>
            <a:r>
              <a:rPr lang="en-US" b="1" dirty="0"/>
              <a:t>];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1431113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4928" y="1484184"/>
            <a:ext cx="6818223" cy="5028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class </a:t>
            </a:r>
            <a:r>
              <a:rPr lang="en-IN" sz="1800" dirty="0" err="1"/>
              <a:t>MultidimensionalArray</a:t>
            </a:r>
            <a:r>
              <a:rPr lang="en-IN" sz="180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</a:t>
            </a:r>
            <a:r>
              <a:rPr lang="en-IN" sz="1800" dirty="0" err="1"/>
              <a:t>int</a:t>
            </a:r>
            <a:r>
              <a:rPr lang="en-IN" sz="1800" dirty="0"/>
              <a:t>[ ][ ] a =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{1, -2, 3},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{-4, -5, 6, 9},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{7},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  for 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</a:t>
            </a:r>
            <a:r>
              <a:rPr lang="en-IN" sz="1800" dirty="0" err="1"/>
              <a:t>a.length</a:t>
            </a:r>
            <a:r>
              <a:rPr lang="en-IN" sz="1800" dirty="0"/>
              <a:t>; ++</a:t>
            </a:r>
            <a:r>
              <a:rPr lang="en-IN" sz="1800" dirty="0" err="1"/>
              <a:t>i</a:t>
            </a:r>
            <a:r>
              <a:rPr lang="en-IN" sz="180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for(</a:t>
            </a:r>
            <a:r>
              <a:rPr lang="en-IN" sz="1800" dirty="0" err="1"/>
              <a:t>int</a:t>
            </a:r>
            <a:r>
              <a:rPr lang="en-IN" sz="1800" dirty="0"/>
              <a:t> j = 0; j &lt; a[</a:t>
            </a:r>
            <a:r>
              <a:rPr lang="en-IN" sz="1800" dirty="0" err="1"/>
              <a:t>i</a:t>
            </a:r>
            <a:r>
              <a:rPr lang="en-IN" sz="1800" dirty="0"/>
              <a:t>].length; ++j)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System.out.println</a:t>
            </a:r>
            <a:r>
              <a:rPr lang="en-IN" sz="1800" dirty="0"/>
              <a:t>(a[</a:t>
            </a:r>
            <a:r>
              <a:rPr lang="en-IN" sz="1800" dirty="0" err="1"/>
              <a:t>i</a:t>
            </a:r>
            <a:r>
              <a:rPr lang="en-IN" sz="1800" dirty="0"/>
              <a:t>][j]); // Printing of array elements.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}     }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84730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351" y="1488186"/>
            <a:ext cx="8067482" cy="5004884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total number of elements that can be stored in a multidimensional array can be calculated by multiplying the size of all the dimensions.</a:t>
            </a:r>
          </a:p>
          <a:p>
            <a:pPr marL="0" indent="0" algn="just">
              <a:buNone/>
            </a:pPr>
            <a:r>
              <a:rPr lang="en-US" sz="2600" b="1" dirty="0"/>
              <a:t>Example:</a:t>
            </a:r>
          </a:p>
          <a:p>
            <a:pPr marL="0" indent="0" algn="just">
              <a:buNone/>
            </a:pPr>
            <a:r>
              <a:rPr lang="en-US" sz="2600" dirty="0"/>
              <a:t>The array </a:t>
            </a:r>
            <a:r>
              <a:rPr lang="en-US" sz="2600" b="1" dirty="0"/>
              <a:t>int[ ][ ] x = new int[10][20]</a:t>
            </a:r>
            <a:r>
              <a:rPr lang="en-US" sz="2600" dirty="0"/>
              <a:t> can store a total of (10*20) = 200 elements.</a:t>
            </a:r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Size of multidimensional 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473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09483"/>
            <a:ext cx="8020828" cy="5004884"/>
          </a:xfrm>
        </p:spPr>
        <p:txBody>
          <a:bodyPr/>
          <a:lstStyle/>
          <a:p>
            <a:pPr algn="just"/>
            <a:r>
              <a:rPr lang="en-US" b="1" dirty="0"/>
              <a:t>A String Array is an Array of a fixed number of String values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 string is an immutable object, which means the value of the string can not be changed. </a:t>
            </a:r>
          </a:p>
          <a:p>
            <a:pPr algn="just"/>
            <a:r>
              <a:rPr lang="en-US" dirty="0"/>
              <a:t>The String Array works similarly to other data types of Array.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Array </a:t>
            </a:r>
          </a:p>
        </p:txBody>
      </p:sp>
    </p:spTree>
    <p:extLst>
      <p:ext uri="{BB962C8B-B14F-4D97-AF65-F5344CB8AC3E}">
        <p14:creationId xmlns:p14="http://schemas.microsoft.com/office/powerpoint/2010/main" val="1583921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97517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an object of the Array.</a:t>
            </a:r>
          </a:p>
          <a:p>
            <a:pPr algn="just"/>
            <a:r>
              <a:rPr lang="en-US" dirty="0"/>
              <a:t>It can be declared by the two methods: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/>
              <a:t>by specifying the size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/>
              <a:t>without specifying the size.</a:t>
            </a:r>
          </a:p>
          <a:p>
            <a:pPr algn="just"/>
            <a:r>
              <a:rPr lang="en-US" dirty="0"/>
              <a:t>It can be initialized either at the time of declaration or by populating the values after the declaration.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String Array</a:t>
            </a:r>
          </a:p>
        </p:txBody>
      </p:sp>
    </p:spTree>
    <p:extLst>
      <p:ext uri="{BB962C8B-B14F-4D97-AF65-F5344CB8AC3E}">
        <p14:creationId xmlns:p14="http://schemas.microsoft.com/office/powerpoint/2010/main" val="2619037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359" y="1516178"/>
            <a:ext cx="8039489" cy="5004884"/>
          </a:xfrm>
        </p:spPr>
        <p:txBody>
          <a:bodyPr/>
          <a:lstStyle/>
          <a:p>
            <a:pPr algn="just"/>
            <a:r>
              <a:rPr lang="en-US" dirty="0"/>
              <a:t>The elements can be added to a String Array after declaring it.</a:t>
            </a:r>
          </a:p>
          <a:p>
            <a:pPr algn="just"/>
            <a:r>
              <a:rPr lang="en-US" dirty="0"/>
              <a:t>The String Array can be iterated using the for loop.</a:t>
            </a:r>
          </a:p>
          <a:p>
            <a:pPr algn="just"/>
            <a:r>
              <a:rPr lang="en-US" dirty="0"/>
              <a:t>The searching and sorting operation can be performed on the String Array.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String Array</a:t>
            </a:r>
          </a:p>
        </p:txBody>
      </p:sp>
    </p:spTree>
    <p:extLst>
      <p:ext uri="{BB962C8B-B14F-4D97-AF65-F5344CB8AC3E}">
        <p14:creationId xmlns:p14="http://schemas.microsoft.com/office/powerpoint/2010/main" val="307712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1916"/>
            <a:ext cx="8339106" cy="5043638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Arrays are used to store multiple values in a single variable, instead of declaring separate variables for each value.</a:t>
            </a:r>
          </a:p>
          <a:p>
            <a:pPr algn="just"/>
            <a:r>
              <a:rPr lang="en-US" sz="2600" dirty="0"/>
              <a:t>It is an object which contains elements of a similar data type.</a:t>
            </a:r>
          </a:p>
          <a:p>
            <a:pPr algn="just"/>
            <a:r>
              <a:rPr lang="en-US" sz="2600" dirty="0"/>
              <a:t>The elements of an array are stored in a contiguous memory location.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43515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207" y="1491326"/>
            <a:ext cx="8098972" cy="5245769"/>
          </a:xfrm>
        </p:spPr>
        <p:txBody>
          <a:bodyPr/>
          <a:lstStyle/>
          <a:p>
            <a:pPr algn="just"/>
            <a:r>
              <a:rPr lang="en-US" dirty="0"/>
              <a:t>String[ ] stringArray1.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Declaration of the String Array without </a:t>
            </a:r>
            <a:r>
              <a:rPr lang="en-US" dirty="0" err="1">
                <a:solidFill>
                  <a:srgbClr val="C00000"/>
                </a:solidFill>
              </a:rPr>
              <a:t>specifyingthe</a:t>
            </a:r>
            <a:r>
              <a:rPr lang="en-US" dirty="0">
                <a:solidFill>
                  <a:srgbClr val="C00000"/>
                </a:solidFill>
              </a:rPr>
              <a:t> size  </a:t>
            </a:r>
          </a:p>
          <a:p>
            <a:pPr algn="just"/>
            <a:r>
              <a:rPr lang="en-US" dirty="0"/>
              <a:t>String[ ] stringArray2=new String[2]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Declaration by specifying the size 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 of String Array</a:t>
            </a:r>
          </a:p>
        </p:txBody>
      </p:sp>
    </p:spTree>
    <p:extLst>
      <p:ext uri="{BB962C8B-B14F-4D97-AF65-F5344CB8AC3E}">
        <p14:creationId xmlns:p14="http://schemas.microsoft.com/office/powerpoint/2010/main" val="954951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3887" y="1472665"/>
            <a:ext cx="8027469" cy="51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 String[] strAr1=</a:t>
            </a:r>
            <a:r>
              <a:rPr lang="en-IN" b="1" dirty="0"/>
              <a:t>new</a:t>
            </a:r>
            <a:r>
              <a:rPr lang="en-IN" dirty="0"/>
              <a:t> String[] {"Ani", "Sam", "Joe"}; </a:t>
            </a:r>
            <a:r>
              <a:rPr lang="en-IN" dirty="0">
                <a:solidFill>
                  <a:srgbClr val="FF0000"/>
                </a:solidFill>
              </a:rPr>
              <a:t>//</a:t>
            </a:r>
            <a:r>
              <a:rPr lang="en-IN" dirty="0">
                <a:solidFill>
                  <a:srgbClr val="C00000"/>
                </a:solidFill>
              </a:rPr>
              <a:t>inline initialization 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of String Array</a:t>
            </a:r>
          </a:p>
        </p:txBody>
      </p:sp>
    </p:spTree>
    <p:extLst>
      <p:ext uri="{BB962C8B-B14F-4D97-AF65-F5344CB8AC3E}">
        <p14:creationId xmlns:p14="http://schemas.microsoft.com/office/powerpoint/2010/main" val="379800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3887" y="1472665"/>
            <a:ext cx="8027469" cy="51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 String[] strAr1=</a:t>
            </a:r>
            <a:r>
              <a:rPr lang="en-IN" b="1" dirty="0"/>
              <a:t>new</a:t>
            </a:r>
            <a:r>
              <a:rPr lang="en-IN" dirty="0"/>
              <a:t> String[] {"</a:t>
            </a:r>
            <a:r>
              <a:rPr lang="en-IN" dirty="0" err="1"/>
              <a:t>Ani</a:t>
            </a:r>
            <a:r>
              <a:rPr lang="en-IN" dirty="0"/>
              <a:t>", "Sam", "Joe"}; </a:t>
            </a:r>
            <a:r>
              <a:rPr lang="en-IN" dirty="0">
                <a:solidFill>
                  <a:srgbClr val="FF0000"/>
                </a:solidFill>
              </a:rPr>
              <a:t>//</a:t>
            </a:r>
            <a:r>
              <a:rPr lang="en-IN" dirty="0">
                <a:solidFill>
                  <a:srgbClr val="C00000"/>
                </a:solidFill>
              </a:rPr>
              <a:t>inline initialization  </a:t>
            </a:r>
          </a:p>
          <a:p>
            <a:pPr marL="0" indent="0">
              <a:buNone/>
            </a:pPr>
            <a:r>
              <a:rPr lang="en-IN" dirty="0"/>
              <a:t>2. String[] strAr2 = {"</a:t>
            </a:r>
            <a:r>
              <a:rPr lang="en-IN" dirty="0" err="1"/>
              <a:t>Ani</a:t>
            </a:r>
            <a:r>
              <a:rPr lang="en-IN" dirty="0"/>
              <a:t>", "Sam", " Joe"};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of String Array</a:t>
            </a:r>
          </a:p>
        </p:txBody>
      </p:sp>
    </p:spTree>
    <p:extLst>
      <p:ext uri="{BB962C8B-B14F-4D97-AF65-F5344CB8AC3E}">
        <p14:creationId xmlns:p14="http://schemas.microsoft.com/office/powerpoint/2010/main" val="3453401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3887" y="1472665"/>
            <a:ext cx="8226260" cy="51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 String[] strAr3= </a:t>
            </a:r>
            <a:r>
              <a:rPr lang="en-IN" b="1" dirty="0"/>
              <a:t>new</a:t>
            </a:r>
            <a:r>
              <a:rPr lang="en-IN" dirty="0"/>
              <a:t> String[3]; 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>   strAr3[0]= "Ani";  </a:t>
            </a:r>
            <a:r>
              <a:rPr lang="en-IN" dirty="0">
                <a:solidFill>
                  <a:srgbClr val="C00000"/>
                </a:solidFill>
              </a:rPr>
              <a:t>//Initialization after declaration   with specific size  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strAr3[1]= "Sam";  </a:t>
            </a:r>
          </a:p>
          <a:p>
            <a:pPr marL="0" indent="0">
              <a:buNone/>
            </a:pPr>
            <a:r>
              <a:rPr lang="en-IN" dirty="0"/>
              <a:t>   strAr3[2]= "Joe";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of String Array</a:t>
            </a:r>
          </a:p>
        </p:txBody>
      </p:sp>
    </p:spTree>
    <p:extLst>
      <p:ext uri="{BB962C8B-B14F-4D97-AF65-F5344CB8AC3E}">
        <p14:creationId xmlns:p14="http://schemas.microsoft.com/office/powerpoint/2010/main" val="1504761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String[] </a:t>
            </a:r>
            <a:r>
              <a:rPr lang="en-IN" dirty="0" err="1"/>
              <a:t>strAr</a:t>
            </a:r>
            <a:r>
              <a:rPr lang="en-IN" dirty="0"/>
              <a:t> = {"</a:t>
            </a:r>
            <a:r>
              <a:rPr lang="en-IN" dirty="0" err="1"/>
              <a:t>Ani</a:t>
            </a:r>
            <a:r>
              <a:rPr lang="en-IN" dirty="0"/>
              <a:t>", "Sam", "Joe"};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 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=0; 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StrAr.length</a:t>
            </a:r>
            <a:r>
              <a:rPr lang="en-IN" dirty="0"/>
              <a:t>; </a:t>
            </a:r>
            <a:r>
              <a:rPr lang="en-IN" dirty="0" err="1"/>
              <a:t>i</a:t>
            </a:r>
            <a:r>
              <a:rPr lang="en-IN" dirty="0"/>
              <a:t>++)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strAr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6942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1916"/>
            <a:ext cx="8339106" cy="5043638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We can store only a fixed set of elements in a Java array.</a:t>
            </a:r>
          </a:p>
          <a:p>
            <a:pPr algn="just"/>
            <a:r>
              <a:rPr lang="en-US" sz="2600" dirty="0"/>
              <a:t>Array in Java is index-based, the first element of the array is stored at the 0th index, 2nd element is stored on 1st index and so on.</a:t>
            </a:r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8385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pic>
        <p:nvPicPr>
          <p:cNvPr id="3074" name="Picture 2" descr="https://intellipaat.com/mediaFiles/2018/12/a1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35" y="1821774"/>
            <a:ext cx="6985130" cy="387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02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3308" y="1362886"/>
            <a:ext cx="7886700" cy="530850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600" dirty="0"/>
              <a:t>In Java all arrays are dynamically allocated.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282051-5AE4-4ECA-97C4-F0B8FE4D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6768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3308" y="1362886"/>
            <a:ext cx="7886700" cy="530850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600" dirty="0"/>
              <a:t>In Java all arrays are dynamically allocated.</a:t>
            </a:r>
          </a:p>
          <a:p>
            <a:pPr algn="just">
              <a:lnSpc>
                <a:spcPct val="170000"/>
              </a:lnSpc>
            </a:pPr>
            <a:r>
              <a:rPr lang="en-US" sz="2600" dirty="0"/>
              <a:t>Since arrays are objects in Java, we can find their length using the object property </a:t>
            </a:r>
            <a:r>
              <a:rPr lang="en-US" sz="2600" i="1" dirty="0"/>
              <a:t>length</a:t>
            </a:r>
            <a:r>
              <a:rPr lang="en-US" sz="2600" dirty="0"/>
              <a:t>. </a:t>
            </a:r>
            <a:endParaRPr lang="en-IN" sz="26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01C3694-B9AD-4303-8A42-FF4FB86C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85227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3308" y="1362886"/>
            <a:ext cx="7886700" cy="530850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600" dirty="0"/>
              <a:t>To declare an array, define the variable type with </a:t>
            </a:r>
            <a:r>
              <a:rPr lang="en-US" sz="2600" b="1" dirty="0"/>
              <a:t>square brackets</a:t>
            </a:r>
            <a:r>
              <a:rPr lang="en-US" sz="2600" dirty="0"/>
              <a:t>:  </a:t>
            </a:r>
          </a:p>
          <a:p>
            <a:pPr marL="914400" lvl="2" indent="0" algn="just">
              <a:lnSpc>
                <a:spcPct val="170000"/>
              </a:lnSpc>
              <a:buNone/>
            </a:pPr>
            <a:r>
              <a:rPr lang="en-US" sz="2600" b="1" dirty="0"/>
              <a:t>type </a:t>
            </a:r>
            <a:r>
              <a:rPr lang="en-US" sz="2600" b="1" dirty="0" err="1"/>
              <a:t>var</a:t>
            </a:r>
            <a:r>
              <a:rPr lang="en-US" sz="2600" b="1" dirty="0"/>
              <a:t>-name[];</a:t>
            </a:r>
          </a:p>
          <a:p>
            <a:pPr marL="914400" lvl="2" indent="0" algn="just">
              <a:lnSpc>
                <a:spcPct val="170000"/>
              </a:lnSpc>
              <a:buNone/>
            </a:pPr>
            <a:r>
              <a:rPr lang="en-US" sz="2600" b="1" dirty="0"/>
              <a:t>OR</a:t>
            </a:r>
          </a:p>
          <a:p>
            <a:pPr marL="914400" lvl="2" indent="0" algn="just">
              <a:lnSpc>
                <a:spcPct val="170000"/>
              </a:lnSpc>
              <a:buNone/>
            </a:pPr>
            <a:r>
              <a:rPr lang="en-US" sz="2600" b="1" dirty="0"/>
              <a:t>type[] var-name;</a:t>
            </a:r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8363" y="186612"/>
            <a:ext cx="7886700" cy="981777"/>
          </a:xfrm>
        </p:spPr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2308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113" y="1506846"/>
            <a:ext cx="7596413" cy="5004884"/>
          </a:xfrm>
        </p:spPr>
        <p:txBody>
          <a:bodyPr>
            <a:normAutofit fontScale="92500"/>
          </a:bodyPr>
          <a:lstStyle/>
          <a:p>
            <a:pPr algn="just" fontAlgn="base"/>
            <a:r>
              <a:rPr lang="en-US" dirty="0"/>
              <a:t>The </a:t>
            </a:r>
            <a:r>
              <a:rPr lang="en-US" b="1" dirty="0"/>
              <a:t>size</a:t>
            </a:r>
            <a:r>
              <a:rPr lang="en-US" dirty="0"/>
              <a:t> of an array must be specified by an int or short value and not long.</a:t>
            </a:r>
          </a:p>
          <a:p>
            <a:pPr algn="just" fontAlgn="base"/>
            <a:r>
              <a:rPr lang="en-US" dirty="0"/>
              <a:t>The direct superclass of an array type is Object.</a:t>
            </a:r>
          </a:p>
          <a:p>
            <a:pPr algn="just"/>
            <a:r>
              <a:rPr lang="en-US" dirty="0"/>
              <a:t>Every array type implements the interfaces Cloneable and java.io.Serializable.</a:t>
            </a:r>
          </a:p>
          <a:p>
            <a:pPr algn="just"/>
            <a:r>
              <a:rPr lang="en-US" dirty="0"/>
              <a:t>Java array can be also be used as a static field, a local variable or a method parameter.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96909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1337</Words>
  <Application>Microsoft Office PowerPoint</Application>
  <PresentationFormat>On-screen Show (4:3)</PresentationFormat>
  <Paragraphs>172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Arrays</vt:lpstr>
      <vt:lpstr>Arrays</vt:lpstr>
      <vt:lpstr>Arrays</vt:lpstr>
      <vt:lpstr>Arrays</vt:lpstr>
      <vt:lpstr>Arrays</vt:lpstr>
      <vt:lpstr>Arrays</vt:lpstr>
      <vt:lpstr>Arrays</vt:lpstr>
      <vt:lpstr>Representation of Array Elements</vt:lpstr>
      <vt:lpstr>Types of Array</vt:lpstr>
      <vt:lpstr>Declaration </vt:lpstr>
      <vt:lpstr>Single Dimensional Array Declaration</vt:lpstr>
      <vt:lpstr>Instantiating an Array </vt:lpstr>
      <vt:lpstr>Example</vt:lpstr>
      <vt:lpstr>Array Literal</vt:lpstr>
      <vt:lpstr>Accessing Array Elements using for Loop</vt:lpstr>
      <vt:lpstr>Accessing Array Elements using for Loop</vt:lpstr>
      <vt:lpstr>Example</vt:lpstr>
      <vt:lpstr>For-each Loop for Array</vt:lpstr>
      <vt:lpstr>For-each Loop for Array</vt:lpstr>
      <vt:lpstr>Example</vt:lpstr>
      <vt:lpstr>Two Dimensional Array</vt:lpstr>
      <vt:lpstr>Multidimensional Array</vt:lpstr>
      <vt:lpstr>Example</vt:lpstr>
      <vt:lpstr>Size of multidimensional arrays</vt:lpstr>
      <vt:lpstr>String Array </vt:lpstr>
      <vt:lpstr>Features of String Array</vt:lpstr>
      <vt:lpstr>Features of String Array</vt:lpstr>
      <vt:lpstr>Declaration of String Array</vt:lpstr>
      <vt:lpstr>Initialization of String Array</vt:lpstr>
      <vt:lpstr>Initialization of String Array</vt:lpstr>
      <vt:lpstr>Initialization of String Array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98</cp:revision>
  <dcterms:created xsi:type="dcterms:W3CDTF">2021-05-13T17:45:44Z</dcterms:created>
  <dcterms:modified xsi:type="dcterms:W3CDTF">2021-06-25T05:52:00Z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430332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