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8"/>
  </p:handoutMasterIdLst>
  <p:sldIdLst>
    <p:sldId id="266" r:id="rId2"/>
    <p:sldId id="261" r:id="rId3"/>
    <p:sldId id="285" r:id="rId4"/>
    <p:sldId id="307" r:id="rId5"/>
    <p:sldId id="280" r:id="rId6"/>
    <p:sldId id="308" r:id="rId7"/>
    <p:sldId id="281" r:id="rId8"/>
    <p:sldId id="303" r:id="rId9"/>
    <p:sldId id="304" r:id="rId10"/>
    <p:sldId id="309" r:id="rId11"/>
    <p:sldId id="305" r:id="rId12"/>
    <p:sldId id="306" r:id="rId13"/>
    <p:sldId id="283" r:id="rId14"/>
    <p:sldId id="286" r:id="rId15"/>
    <p:sldId id="287" r:id="rId16"/>
    <p:sldId id="288" r:id="rId17"/>
    <p:sldId id="310" r:id="rId18"/>
    <p:sldId id="289" r:id="rId19"/>
    <p:sldId id="284" r:id="rId20"/>
    <p:sldId id="290" r:id="rId21"/>
    <p:sldId id="291" r:id="rId22"/>
    <p:sldId id="31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12" r:id="rId31"/>
    <p:sldId id="299" r:id="rId32"/>
    <p:sldId id="300" r:id="rId33"/>
    <p:sldId id="313" r:id="rId34"/>
    <p:sldId id="301" r:id="rId35"/>
    <p:sldId id="302" r:id="rId36"/>
    <p:sldId id="26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D1F4E8"/>
    <a:srgbClr val="092E43"/>
    <a:srgbClr val="2C2C2C"/>
    <a:srgbClr val="353535"/>
    <a:srgbClr val="FFFFFF"/>
    <a:srgbClr val="24CA92"/>
    <a:srgbClr val="26CB8E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382713"/>
            <a:ext cx="8467275" cy="530746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Example</a:t>
            </a:r>
          </a:p>
          <a:p>
            <a:pPr>
              <a:lnSpc>
                <a:spcPct val="170000"/>
              </a:lnSpc>
            </a:pPr>
            <a:r>
              <a:rPr lang="en-US" dirty="0"/>
              <a:t>String s1 = "</a:t>
            </a:r>
            <a:r>
              <a:rPr lang="en-US" dirty="0" err="1"/>
              <a:t>abc</a:t>
            </a:r>
            <a:r>
              <a:rPr lang="en-US" dirty="0"/>
              <a:t>"; </a:t>
            </a:r>
          </a:p>
          <a:p>
            <a:pPr>
              <a:lnSpc>
                <a:spcPct val="170000"/>
              </a:lnSpc>
            </a:pPr>
            <a:r>
              <a:rPr lang="en-US" dirty="0"/>
              <a:t>String s2 = "xyz";</a:t>
            </a:r>
          </a:p>
          <a:p>
            <a:pPr>
              <a:lnSpc>
                <a:spcPct val="170000"/>
              </a:lnSpc>
            </a:pPr>
            <a:r>
              <a:rPr lang="en-US" dirty="0"/>
              <a:t>String s3 = "123";</a:t>
            </a:r>
          </a:p>
          <a:p>
            <a:pPr>
              <a:lnSpc>
                <a:spcPct val="170000"/>
              </a:lnSpc>
            </a:pPr>
            <a:r>
              <a:rPr lang="en-US" dirty="0"/>
              <a:t>String s4 = "A";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dirty="0"/>
              <a:t>will be stored in the String Constant Pool.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 to Strings</a:t>
            </a:r>
          </a:p>
        </p:txBody>
      </p:sp>
    </p:spTree>
    <p:extLst>
      <p:ext uri="{BB962C8B-B14F-4D97-AF65-F5344CB8AC3E}">
        <p14:creationId xmlns:p14="http://schemas.microsoft.com/office/powerpoint/2010/main" val="176330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381" y="1414914"/>
            <a:ext cx="8515350" cy="52181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When you create string objects using new keyword like below, they will be stored in the heap memory.</a:t>
            </a:r>
          </a:p>
          <a:p>
            <a:pPr algn="just"/>
            <a:r>
              <a:rPr lang="en-US" dirty="0"/>
              <a:t>String s5 = new String("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pPr algn="just"/>
            <a:r>
              <a:rPr lang="en-US" dirty="0"/>
              <a:t>char[] c = {'J', 'A', 'V', 'A'};</a:t>
            </a:r>
          </a:p>
          <a:p>
            <a:pPr algn="just"/>
            <a:r>
              <a:rPr lang="en-US" dirty="0"/>
              <a:t>String s6 = new String(c);</a:t>
            </a:r>
          </a:p>
          <a:p>
            <a:pPr algn="just"/>
            <a:r>
              <a:rPr lang="en-US" dirty="0"/>
              <a:t>String s7 = new String(new </a:t>
            </a:r>
            <a:r>
              <a:rPr lang="en-US" dirty="0" err="1"/>
              <a:t>StringBuffer</a:t>
            </a:r>
            <a:r>
              <a:rPr lang="en-US" dirty="0"/>
              <a:t>());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 to Strings</a:t>
            </a:r>
          </a:p>
        </p:txBody>
      </p:sp>
    </p:spTree>
    <p:extLst>
      <p:ext uri="{BB962C8B-B14F-4D97-AF65-F5344CB8AC3E}">
        <p14:creationId xmlns:p14="http://schemas.microsoft.com/office/powerpoint/2010/main" val="172636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data in String Constant Pool</a:t>
            </a:r>
          </a:p>
        </p:txBody>
      </p:sp>
      <p:pic>
        <p:nvPicPr>
          <p:cNvPr id="13314" name="Picture 2" descr="How The Strings Are Stored In The Memory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49" y="1638077"/>
            <a:ext cx="6516302" cy="46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9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609095"/>
            <a:ext cx="8215087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following are the ways to create a string object:</a:t>
            </a:r>
            <a:endParaRPr lang="en-IN" dirty="0"/>
          </a:p>
          <a:p>
            <a:pPr marL="514350" indent="-514350" algn="just">
              <a:buFont typeface="+mj-lt"/>
              <a:buAutoNum type="arabicPeriod"/>
            </a:pPr>
            <a:r>
              <a:rPr lang="en-IN" b="1" dirty="0"/>
              <a:t>Using string literal.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/>
              <a:t>Using new keyword.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Ways of Creating Strings</a:t>
            </a:r>
          </a:p>
        </p:txBody>
      </p:sp>
    </p:spTree>
    <p:extLst>
      <p:ext uri="{BB962C8B-B14F-4D97-AF65-F5344CB8AC3E}">
        <p14:creationId xmlns:p14="http://schemas.microsoft.com/office/powerpoint/2010/main" val="138957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75745"/>
            <a:ext cx="8329387" cy="500488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This is the most common way of creating string.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In this case a string literal is enclosed with double quotes.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Syntax: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/>
              <a:t>String </a:t>
            </a:r>
            <a:r>
              <a:rPr lang="en-US" dirty="0" err="1"/>
              <a:t>var_name</a:t>
            </a:r>
            <a:r>
              <a:rPr lang="en-US" dirty="0"/>
              <a:t>=“value”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Example: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dirty="0"/>
              <a:t>String </a:t>
            </a:r>
            <a:r>
              <a:rPr lang="en-IN" dirty="0" err="1"/>
              <a:t>str</a:t>
            </a:r>
            <a:r>
              <a:rPr lang="en-IN" dirty="0"/>
              <a:t> = "</a:t>
            </a:r>
            <a:r>
              <a:rPr lang="en-IN" dirty="0" err="1"/>
              <a:t>abc</a:t>
            </a:r>
            <a:r>
              <a:rPr lang="en-IN" dirty="0"/>
              <a:t>";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string literal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46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Working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32" y="2169368"/>
            <a:ext cx="7061935" cy="35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628145"/>
            <a:ext cx="8443687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can create String object using new operator, just like any normal java class. </a:t>
            </a:r>
          </a:p>
          <a:p>
            <a:pPr algn="just"/>
            <a:r>
              <a:rPr lang="en-US" dirty="0"/>
              <a:t>There are several constructors available in String class to get String from char array, byte array, </a:t>
            </a:r>
            <a:r>
              <a:rPr lang="en-US" dirty="0" err="1"/>
              <a:t>StringBuffer</a:t>
            </a:r>
            <a:r>
              <a:rPr lang="en-US" dirty="0"/>
              <a:t> and StringBuilder.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new keyword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5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628145"/>
            <a:ext cx="8443687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marL="0" indent="0" algn="just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 =  new String("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char[ ] a = {'a', 'b', 'c'};</a:t>
            </a:r>
          </a:p>
          <a:p>
            <a:pPr marL="0" indent="0" algn="just">
              <a:buNone/>
            </a:pPr>
            <a:r>
              <a:rPr lang="en-US" dirty="0"/>
              <a:t>String str2  =  new String(a);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new keyword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45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7183"/>
            <a:ext cx="7812658" cy="37538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Working Using new</a:t>
            </a:r>
          </a:p>
        </p:txBody>
      </p:sp>
    </p:spTree>
    <p:extLst>
      <p:ext uri="{BB962C8B-B14F-4D97-AF65-F5344CB8AC3E}">
        <p14:creationId xmlns:p14="http://schemas.microsoft.com/office/powerpoint/2010/main" val="371891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85295"/>
            <a:ext cx="7886700" cy="500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StringDemo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 ]) {</a:t>
            </a:r>
          </a:p>
          <a:p>
            <a:pPr marL="0" indent="0">
              <a:buNone/>
            </a:pPr>
            <a:r>
              <a:rPr lang="en-IN" dirty="0"/>
              <a:t>      char[ ] </a:t>
            </a:r>
            <a:r>
              <a:rPr lang="en-IN" dirty="0" err="1"/>
              <a:t>helloArray</a:t>
            </a:r>
            <a:r>
              <a:rPr lang="en-IN" dirty="0"/>
              <a:t> = { 'h', 'e', 'l', 'l', 'o', '.' };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helloString</a:t>
            </a:r>
            <a:r>
              <a:rPr lang="en-IN" dirty="0"/>
              <a:t> = new String(</a:t>
            </a:r>
            <a:r>
              <a:rPr lang="en-IN" dirty="0" err="1"/>
              <a:t>helloArray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 </a:t>
            </a:r>
            <a:r>
              <a:rPr lang="en-IN" dirty="0" err="1"/>
              <a:t>helloString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838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learn the basic concept of Strings,</a:t>
            </a:r>
          </a:p>
          <a:p>
            <a:pPr algn="just"/>
            <a:r>
              <a:rPr lang="en-US" dirty="0"/>
              <a:t>understand the ways of creating Strings,</a:t>
            </a:r>
          </a:p>
          <a:p>
            <a:pPr algn="just"/>
            <a:r>
              <a:rPr lang="en-US" dirty="0"/>
              <a:t>use of different String functions.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2291"/>
            <a:ext cx="8176987" cy="51507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A String in Java is actually an object, which contain methods that can perform certain operations on strings which are as follows:</a:t>
            </a:r>
          </a:p>
          <a:p>
            <a:pPr algn="just"/>
            <a:r>
              <a:rPr lang="en-IN" dirty="0"/>
              <a:t>String Length.</a:t>
            </a:r>
          </a:p>
          <a:p>
            <a:pPr algn="just"/>
            <a:r>
              <a:rPr lang="en-IN" dirty="0"/>
              <a:t>String Concatenation.</a:t>
            </a:r>
          </a:p>
          <a:p>
            <a:pPr algn="just"/>
            <a:r>
              <a:rPr lang="en-US" dirty="0"/>
              <a:t>Finding a Character in a String.</a:t>
            </a:r>
            <a:endParaRPr lang="en-IN" dirty="0"/>
          </a:p>
          <a:p>
            <a:pPr algn="just"/>
            <a:r>
              <a:rPr lang="en-IN" dirty="0"/>
              <a:t>To convert the case of a String.</a:t>
            </a:r>
          </a:p>
          <a:p>
            <a:pPr algn="just"/>
            <a:r>
              <a:rPr lang="en-IN" dirty="0"/>
              <a:t>Comparison of Strings.</a:t>
            </a:r>
          </a:p>
          <a:p>
            <a:pPr algn="just"/>
            <a:r>
              <a:rPr lang="en-IN" dirty="0"/>
              <a:t>contains</a:t>
            </a:r>
          </a:p>
          <a:p>
            <a:pPr algn="just"/>
            <a:endParaRPr lang="en-IN" b="1" dirty="0"/>
          </a:p>
          <a:p>
            <a:pPr algn="just"/>
            <a:endParaRPr lang="en-I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67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20813"/>
            <a:ext cx="8176987" cy="50256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The accessor method that you can use with strings is the length() method, which returns the number of characters contained in the string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Length</a:t>
            </a:r>
          </a:p>
        </p:txBody>
      </p:sp>
    </p:spTree>
    <p:extLst>
      <p:ext uri="{BB962C8B-B14F-4D97-AF65-F5344CB8AC3E}">
        <p14:creationId xmlns:p14="http://schemas.microsoft.com/office/powerpoint/2010/main" val="157003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344613"/>
            <a:ext cx="8176987" cy="5025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Example:</a:t>
            </a:r>
          </a:p>
          <a:p>
            <a:pPr marL="0" indent="0">
              <a:buNone/>
            </a:pPr>
            <a:r>
              <a:rPr lang="en-IN" sz="2200" dirty="0"/>
              <a:t>public class Main {</a:t>
            </a:r>
          </a:p>
          <a:p>
            <a:pPr marL="0" indent="0">
              <a:buNone/>
            </a:pPr>
            <a:r>
              <a:rPr lang="en-IN" sz="2200" dirty="0"/>
              <a:t>  public static void main(String[] </a:t>
            </a:r>
            <a:r>
              <a:rPr lang="en-IN" sz="2200" dirty="0" err="1"/>
              <a:t>args</a:t>
            </a:r>
            <a:r>
              <a:rPr lang="en-IN" sz="2200" dirty="0"/>
              <a:t>) {</a:t>
            </a:r>
          </a:p>
          <a:p>
            <a:pPr marL="0" indent="0">
              <a:buNone/>
            </a:pPr>
            <a:r>
              <a:rPr lang="en-IN" sz="2200" dirty="0"/>
              <a:t>    String txt = "ABCDEFGHIJKLMNOPQRSTUVWXYZ";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System.out.println</a:t>
            </a:r>
            <a:r>
              <a:rPr lang="en-IN" sz="2200" dirty="0"/>
              <a:t>("The length of the txt string is: " + </a:t>
            </a:r>
            <a:r>
              <a:rPr lang="en-IN" sz="2200" dirty="0" err="1"/>
              <a:t>txt.length</a:t>
            </a:r>
            <a:r>
              <a:rPr lang="en-IN" sz="2200" dirty="0"/>
              <a:t>());</a:t>
            </a:r>
          </a:p>
          <a:p>
            <a:pPr marL="0" indent="0">
              <a:buNone/>
            </a:pPr>
            <a:r>
              <a:rPr lang="en-IN" sz="2200" dirty="0"/>
              <a:t>  }</a:t>
            </a:r>
          </a:p>
          <a:p>
            <a:pPr marL="0" indent="0">
              <a:buNone/>
            </a:pPr>
            <a:r>
              <a:rPr lang="en-IN" sz="2200" dirty="0"/>
              <a:t>}</a:t>
            </a:r>
          </a:p>
          <a:p>
            <a:pPr marL="0" indent="0">
              <a:buNone/>
            </a:pPr>
            <a:r>
              <a:rPr lang="en-IN" sz="2200" dirty="0"/>
              <a:t>Output: 26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Length</a:t>
            </a:r>
          </a:p>
        </p:txBody>
      </p:sp>
    </p:spTree>
    <p:extLst>
      <p:ext uri="{BB962C8B-B14F-4D97-AF65-F5344CB8AC3E}">
        <p14:creationId xmlns:p14="http://schemas.microsoft.com/office/powerpoint/2010/main" val="28046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75745"/>
            <a:ext cx="8405587" cy="50048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Strings are more commonly concatenated with the + operator</a:t>
            </a:r>
          </a:p>
          <a:p>
            <a:r>
              <a:rPr lang="en-US" dirty="0"/>
              <a:t>The + operator can be used between strings to combine them. 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IN" dirty="0"/>
              <a:t>"Hello," + " world" + "!“</a:t>
            </a:r>
          </a:p>
          <a:p>
            <a:pPr marL="0" indent="0">
              <a:buNone/>
            </a:pPr>
            <a:r>
              <a:rPr lang="en-IN" dirty="0"/>
              <a:t>results in −</a:t>
            </a:r>
          </a:p>
          <a:p>
            <a:pPr marL="0" indent="0">
              <a:buNone/>
            </a:pPr>
            <a:r>
              <a:rPr lang="en-IN" dirty="0"/>
              <a:t>"Hello, world!"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71877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609095"/>
            <a:ext cx="7886700" cy="5004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StringDemo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String string1 = "saw I was ";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("Dot " + string1 + "Tod");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b="1" dirty="0"/>
              <a:t>Output: </a:t>
            </a:r>
          </a:p>
          <a:p>
            <a:pPr marL="0" indent="0">
              <a:buNone/>
            </a:pPr>
            <a:r>
              <a:rPr lang="en-US" dirty="0"/>
              <a:t>Dot saw I was </a:t>
            </a:r>
            <a:r>
              <a:rPr lang="en-US" dirty="0" err="1"/>
              <a:t>Tod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5841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14914"/>
            <a:ext cx="8699759" cy="53227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You can also use the </a:t>
            </a:r>
            <a:r>
              <a:rPr lang="en-US" dirty="0" err="1"/>
              <a:t>concat</a:t>
            </a:r>
            <a:r>
              <a:rPr lang="en-US" dirty="0"/>
              <a:t>() method with string literals for concatenation.</a:t>
            </a:r>
          </a:p>
          <a:p>
            <a:pPr marL="0" indent="0" algn="just">
              <a:buNone/>
            </a:pPr>
            <a:r>
              <a:rPr lang="en-US" b="1" dirty="0"/>
              <a:t>Syntax:</a:t>
            </a:r>
          </a:p>
          <a:p>
            <a:pPr marL="0" indent="0" algn="just">
              <a:buNone/>
            </a:pPr>
            <a:r>
              <a:rPr lang="en-IN" dirty="0"/>
              <a:t>string1.concat(string2);</a:t>
            </a:r>
          </a:p>
          <a:p>
            <a:pPr marL="0" indent="0" algn="just">
              <a:buNone/>
            </a:pPr>
            <a:r>
              <a:rPr lang="en-US" dirty="0"/>
              <a:t>This returns a new string that is string1 with string2 added to it at the end.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marL="0" indent="0" algn="just">
              <a:buNone/>
            </a:pPr>
            <a:r>
              <a:rPr lang="en-US" dirty="0"/>
              <a:t>"My name is ".</a:t>
            </a:r>
            <a:r>
              <a:rPr lang="en-US" dirty="0" err="1"/>
              <a:t>concat</a:t>
            </a:r>
            <a:r>
              <a:rPr lang="en-US" dirty="0"/>
              <a:t>("Zara");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403855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40042"/>
            <a:ext cx="8353250" cy="50821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indexOf</a:t>
            </a:r>
            <a:r>
              <a:rPr lang="en-US" dirty="0"/>
              <a:t>() method returns the index of the first occurrence of a specified text in a string 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IN" dirty="0"/>
              <a:t>public class Main 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String txt = "Please locate where 'locate' occurs!";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txt.indexOf</a:t>
            </a:r>
            <a:r>
              <a:rPr lang="en-IN" dirty="0"/>
              <a:t>("locate"));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Output: 7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Character in a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0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32895"/>
            <a:ext cx="7886700" cy="50048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err="1"/>
              <a:t>toUpperCase</a:t>
            </a:r>
            <a:r>
              <a:rPr lang="en-IN" dirty="0"/>
              <a:t>() and </a:t>
            </a:r>
            <a:r>
              <a:rPr lang="en-IN" dirty="0" err="1"/>
              <a:t>toLowerCase</a:t>
            </a:r>
            <a:r>
              <a:rPr lang="en-IN" dirty="0"/>
              <a:t>() are used to convert the case of a string.</a:t>
            </a:r>
          </a:p>
          <a:p>
            <a:pPr marL="0" indent="0" algn="just">
              <a:buNone/>
            </a:pPr>
            <a:r>
              <a:rPr lang="en-IN" b="1" dirty="0"/>
              <a:t>Example:</a:t>
            </a:r>
          </a:p>
          <a:p>
            <a:pPr marL="0" indent="0" algn="just">
              <a:buNone/>
            </a:pPr>
            <a:r>
              <a:rPr lang="en-IN" dirty="0"/>
              <a:t>String txt = "Hello World";</a:t>
            </a:r>
          </a:p>
          <a:p>
            <a:pPr marL="0" indent="0" algn="just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txt.toUpperCase</a:t>
            </a:r>
            <a:r>
              <a:rPr lang="en-IN" dirty="0"/>
              <a:t>());   // Outputs "HELLO WORLD"</a:t>
            </a:r>
          </a:p>
          <a:p>
            <a:pPr marL="0" indent="0" algn="just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txt.toLowerCase</a:t>
            </a:r>
            <a:r>
              <a:rPr lang="en-IN" dirty="0"/>
              <a:t>());   // Outputs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convert the case of a String</a:t>
            </a:r>
          </a:p>
        </p:txBody>
      </p:sp>
    </p:spTree>
    <p:extLst>
      <p:ext uri="{BB962C8B-B14F-4D97-AF65-F5344CB8AC3E}">
        <p14:creationId xmlns:p14="http://schemas.microsoft.com/office/powerpoint/2010/main" val="137226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2291"/>
            <a:ext cx="8538937" cy="5150738"/>
          </a:xfrm>
        </p:spPr>
        <p:txBody>
          <a:bodyPr/>
          <a:lstStyle/>
          <a:p>
            <a:pPr algn="just"/>
            <a:r>
              <a:rPr lang="en-US" dirty="0"/>
              <a:t>String class provides </a:t>
            </a:r>
            <a:r>
              <a:rPr lang="en-US" b="1" dirty="0"/>
              <a:t>equals()</a:t>
            </a:r>
            <a:r>
              <a:rPr lang="en-US" dirty="0"/>
              <a:t> and </a:t>
            </a:r>
            <a:r>
              <a:rPr lang="en-US" b="1" dirty="0" err="1"/>
              <a:t>equalsIgnoreCase</a:t>
            </a:r>
            <a:r>
              <a:rPr lang="en-US" b="1" dirty="0"/>
              <a:t>() </a:t>
            </a:r>
            <a:r>
              <a:rPr lang="en-US" dirty="0"/>
              <a:t>methods to compare two strings. </a:t>
            </a:r>
          </a:p>
          <a:p>
            <a:pPr algn="just"/>
            <a:r>
              <a:rPr lang="en-US" dirty="0"/>
              <a:t>These methods compare the value of string to check if two strings are equal or not. </a:t>
            </a:r>
          </a:p>
          <a:p>
            <a:pPr algn="just"/>
            <a:r>
              <a:rPr lang="en-US" dirty="0"/>
              <a:t>It returns true if two strings are equal and false if not.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 of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52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325563"/>
            <a:ext cx="8333999" cy="54409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StringEqualExample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{ //creating two string object</a:t>
            </a:r>
          </a:p>
          <a:p>
            <a:pPr marL="0" indent="0">
              <a:buNone/>
            </a:pPr>
            <a:r>
              <a:rPr lang="en-IN" dirty="0"/>
              <a:t> String s1 = "</a:t>
            </a:r>
            <a:r>
              <a:rPr lang="en-IN" dirty="0" err="1"/>
              <a:t>abc</a:t>
            </a:r>
            <a:r>
              <a:rPr lang="en-IN" dirty="0"/>
              <a:t>"; </a:t>
            </a:r>
          </a:p>
          <a:p>
            <a:pPr marL="0" indent="0">
              <a:buNone/>
            </a:pPr>
            <a:r>
              <a:rPr lang="en-IN" dirty="0"/>
              <a:t>String s2 = "</a:t>
            </a:r>
            <a:r>
              <a:rPr lang="en-IN" dirty="0" err="1"/>
              <a:t>abc</a:t>
            </a:r>
            <a:r>
              <a:rPr lang="en-IN" dirty="0"/>
              <a:t>"; </a:t>
            </a:r>
          </a:p>
          <a:p>
            <a:pPr marL="0" indent="0">
              <a:buNone/>
            </a:pPr>
            <a:r>
              <a:rPr lang="en-IN" dirty="0"/>
              <a:t>String s3 = "</a:t>
            </a:r>
            <a:r>
              <a:rPr lang="en-IN" dirty="0" err="1"/>
              <a:t>def</a:t>
            </a:r>
            <a:r>
              <a:rPr lang="en-IN" dirty="0"/>
              <a:t>"; </a:t>
            </a:r>
          </a:p>
          <a:p>
            <a:pPr marL="0" indent="0">
              <a:buNone/>
            </a:pPr>
            <a:r>
              <a:rPr lang="en-IN" dirty="0"/>
              <a:t>String s4 = "ABC";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9E29B7-D801-4BAD-9510-A51B0D7265FB}"/>
              </a:ext>
            </a:extLst>
          </p:cNvPr>
          <p:cNvSpPr/>
          <p:nvPr/>
        </p:nvSpPr>
        <p:spPr>
          <a:xfrm>
            <a:off x="7410450" y="6477000"/>
            <a:ext cx="1490437" cy="289559"/>
          </a:xfrm>
          <a:prstGeom prst="rightArrow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50269"/>
            <a:ext cx="8176987" cy="502561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Basically, string is a sequence of characters but it’s not a primitive type.</a:t>
            </a:r>
          </a:p>
          <a:p>
            <a:pPr algn="just"/>
            <a:r>
              <a:rPr lang="en-US" dirty="0"/>
              <a:t>When we create a string in java, it actually creates an object of type String</a:t>
            </a:r>
          </a:p>
          <a:p>
            <a:pPr algn="just"/>
            <a:r>
              <a:rPr lang="en-US" dirty="0"/>
              <a:t>String is immutable object which means that it cannot be changed once it is created.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325564"/>
            <a:ext cx="8333999" cy="54409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(s1.equals(s2));//true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(s2.equals(s3));//false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(s1.equals(s4));//false;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(s1.equalsIgnoreCase(s4));//true }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C2D1872-291C-4635-86BB-6C48FD473578}"/>
              </a:ext>
            </a:extLst>
          </p:cNvPr>
          <p:cNvSpPr/>
          <p:nvPr/>
        </p:nvSpPr>
        <p:spPr>
          <a:xfrm rot="5400000">
            <a:off x="178518" y="1535982"/>
            <a:ext cx="866775" cy="1223812"/>
          </a:xfrm>
          <a:prstGeom prst="bentArrow">
            <a:avLst>
              <a:gd name="adj1" fmla="val 17537"/>
              <a:gd name="adj2" fmla="val 25000"/>
              <a:gd name="adj3" fmla="val 25000"/>
              <a:gd name="adj4" fmla="val 43750"/>
            </a:avLst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16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01541"/>
            <a:ext cx="8615138" cy="513148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String class implements Comparable interface, which provides </a:t>
            </a:r>
            <a:r>
              <a:rPr lang="en-US" dirty="0" err="1"/>
              <a:t>compareTo</a:t>
            </a:r>
            <a:r>
              <a:rPr lang="en-US" dirty="0"/>
              <a:t>() and </a:t>
            </a:r>
            <a:r>
              <a:rPr lang="en-US" dirty="0" err="1"/>
              <a:t>compareToIgnoreCase</a:t>
            </a:r>
            <a:r>
              <a:rPr lang="en-US" dirty="0"/>
              <a:t>() methods and it compares two strings lexicographically.</a:t>
            </a:r>
          </a:p>
          <a:p>
            <a:pPr algn="just"/>
            <a:r>
              <a:rPr lang="en-US" dirty="0"/>
              <a:t>Both strings are converted into Unicode value for comparison and return an integer value which can be greater than, less than or equal to zero.</a:t>
            </a:r>
          </a:p>
          <a:p>
            <a:pPr algn="just"/>
            <a:r>
              <a:rPr lang="en-US" dirty="0"/>
              <a:t> If strings are equal then it returns zero or else it returns either greater or less than zero.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 of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856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382713"/>
            <a:ext cx="8114397" cy="5131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public class </a:t>
            </a:r>
            <a:r>
              <a:rPr lang="en-IN" sz="2400" dirty="0" err="1"/>
              <a:t>StringCompareToExample</a:t>
            </a:r>
            <a:r>
              <a:rPr lang="en-IN" sz="2400" dirty="0"/>
              <a:t> { </a:t>
            </a:r>
          </a:p>
          <a:p>
            <a:pPr marL="0" indent="0">
              <a:buNone/>
            </a:pPr>
            <a:r>
              <a:rPr lang="en-IN" sz="2400" dirty="0"/>
              <a:t>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</a:t>
            </a:r>
          </a:p>
          <a:p>
            <a:pPr marL="0" indent="0">
              <a:buNone/>
            </a:pPr>
            <a:r>
              <a:rPr lang="en-IN" sz="2400" dirty="0"/>
              <a:t>{ </a:t>
            </a:r>
          </a:p>
          <a:p>
            <a:pPr marL="0" indent="0">
              <a:buNone/>
            </a:pPr>
            <a:r>
              <a:rPr lang="en-IN" sz="2400" dirty="0"/>
              <a:t>String a1 = "</a:t>
            </a:r>
            <a:r>
              <a:rPr lang="en-IN" sz="2400" dirty="0" err="1"/>
              <a:t>abc</a:t>
            </a:r>
            <a:r>
              <a:rPr lang="en-IN" sz="2400" dirty="0"/>
              <a:t>"; </a:t>
            </a:r>
          </a:p>
          <a:p>
            <a:pPr marL="0" indent="0">
              <a:buNone/>
            </a:pPr>
            <a:r>
              <a:rPr lang="en-IN" sz="2400" dirty="0"/>
              <a:t>String a2 = "</a:t>
            </a:r>
            <a:r>
              <a:rPr lang="en-IN" sz="2400" dirty="0" err="1"/>
              <a:t>abc</a:t>
            </a:r>
            <a:r>
              <a:rPr lang="en-IN" sz="2400" dirty="0"/>
              <a:t>"; </a:t>
            </a:r>
          </a:p>
          <a:p>
            <a:pPr marL="0" indent="0">
              <a:buNone/>
            </a:pPr>
            <a:r>
              <a:rPr lang="en-IN" sz="2400" dirty="0"/>
              <a:t>String a3 = "</a:t>
            </a:r>
            <a:r>
              <a:rPr lang="en-IN" sz="2400" dirty="0" err="1"/>
              <a:t>def</a:t>
            </a:r>
            <a:r>
              <a:rPr lang="en-IN" sz="2400" dirty="0"/>
              <a:t>"; </a:t>
            </a:r>
          </a:p>
          <a:p>
            <a:pPr marL="0" indent="0">
              <a:buNone/>
            </a:pPr>
            <a:r>
              <a:rPr lang="en-IN" sz="2400" dirty="0"/>
              <a:t>String a4 = "ABC";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ACE445B-964C-4221-A13B-BD24F745F7AB}"/>
              </a:ext>
            </a:extLst>
          </p:cNvPr>
          <p:cNvSpPr/>
          <p:nvPr/>
        </p:nvSpPr>
        <p:spPr>
          <a:xfrm>
            <a:off x="7410450" y="6477000"/>
            <a:ext cx="1490437" cy="289559"/>
          </a:xfrm>
          <a:prstGeom prst="rightArrow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4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325563"/>
            <a:ext cx="8114397" cy="51314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(a1.compareTo(a2));//0 </a:t>
            </a:r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(a2.compareTo(a3));//less than 0 </a:t>
            </a:r>
            <a:r>
              <a:rPr lang="en-IN" sz="2400" dirty="0" err="1"/>
              <a:t>System.out.println</a:t>
            </a:r>
            <a:r>
              <a:rPr lang="en-IN" sz="2400" dirty="0"/>
              <a:t>(a1.compareTo(a4));//greater than 0 </a:t>
            </a:r>
            <a:r>
              <a:rPr lang="en-IN" sz="2400" dirty="0" err="1"/>
              <a:t>System.out.println</a:t>
            </a:r>
            <a:r>
              <a:rPr lang="en-IN" sz="2400" dirty="0"/>
              <a:t>(a1.compareToIgnoreCase(a4));//0 </a:t>
            </a:r>
          </a:p>
          <a:p>
            <a:pPr marL="0" indent="0">
              <a:buNone/>
            </a:pPr>
            <a:r>
              <a:rPr lang="en-IN" sz="2400" dirty="0"/>
              <a:t>}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58D0DB4C-0566-48CB-B913-5834F2F655EF}"/>
              </a:ext>
            </a:extLst>
          </p:cNvPr>
          <p:cNvSpPr/>
          <p:nvPr/>
        </p:nvSpPr>
        <p:spPr>
          <a:xfrm rot="5400000">
            <a:off x="178518" y="1535982"/>
            <a:ext cx="866775" cy="1223812"/>
          </a:xfrm>
          <a:prstGeom prst="bentArrow">
            <a:avLst>
              <a:gd name="adj1" fmla="val 17537"/>
              <a:gd name="adj2" fmla="val 25000"/>
              <a:gd name="adj3" fmla="val 25000"/>
              <a:gd name="adj4" fmla="val 43750"/>
            </a:avLst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3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90045"/>
            <a:ext cx="8481787" cy="5004884"/>
          </a:xfrm>
        </p:spPr>
        <p:txBody>
          <a:bodyPr/>
          <a:lstStyle/>
          <a:p>
            <a:pPr algn="just"/>
            <a:r>
              <a:rPr lang="en-US" dirty="0"/>
              <a:t>Java String contains() methods checks if string contains specified sequence of character or not.</a:t>
            </a:r>
          </a:p>
          <a:p>
            <a:pPr algn="just"/>
            <a:r>
              <a:rPr lang="en-US" dirty="0"/>
              <a:t>This method returns true if string contains specified sequence of character, else returns false.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70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609095"/>
            <a:ext cx="7886700" cy="500488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dirty="0"/>
              <a:t>public class </a:t>
            </a:r>
            <a:r>
              <a:rPr lang="en-IN" dirty="0" err="1"/>
              <a:t>StringContainsExample</a:t>
            </a:r>
            <a:r>
              <a:rPr lang="en-IN" dirty="0"/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/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/>
              <a:t> {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/>
              <a:t>String s = "Hello World";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s.contains</a:t>
            </a:r>
            <a:r>
              <a:rPr lang="en-IN" dirty="0"/>
              <a:t>("W"));//true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s.contains</a:t>
            </a:r>
            <a:r>
              <a:rPr lang="en-IN" dirty="0"/>
              <a:t>("X"));//false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/>
              <a:t> }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63877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50269"/>
            <a:ext cx="8176987" cy="502561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String is the only class where operator overloading is supported in java. </a:t>
            </a:r>
          </a:p>
          <a:p>
            <a:pPr algn="just"/>
            <a:r>
              <a:rPr lang="en-US" dirty="0"/>
              <a:t>We can </a:t>
            </a:r>
            <a:r>
              <a:rPr lang="en-US" dirty="0" err="1"/>
              <a:t>concat</a:t>
            </a:r>
            <a:r>
              <a:rPr lang="en-US" dirty="0"/>
              <a:t> two strings using + operator. For example "</a:t>
            </a:r>
            <a:r>
              <a:rPr lang="en-US" dirty="0" err="1"/>
              <a:t>a"+"b</a:t>
            </a:r>
            <a:r>
              <a:rPr lang="en-US" dirty="0"/>
              <a:t>"="ab".</a:t>
            </a:r>
          </a:p>
          <a:p>
            <a:pPr algn="just"/>
            <a:r>
              <a:rPr lang="en-US" dirty="0"/>
              <a:t>Java provides two useful classes for String manipulation –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520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3789"/>
            <a:ext cx="8565006" cy="522379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Strings in Java are Objects that are backed internally by a char array.</a:t>
            </a:r>
          </a:p>
          <a:p>
            <a:pPr algn="just"/>
            <a:r>
              <a:rPr lang="en-US" sz="2400" dirty="0"/>
              <a:t>Since arrays are immutable(cannot grow), Strings are immutable as well.</a:t>
            </a:r>
          </a:p>
          <a:p>
            <a:pPr algn="just"/>
            <a:r>
              <a:rPr lang="en-US" sz="2400" dirty="0"/>
              <a:t>Whenever a change to a String is made, an entirely new String is created.</a:t>
            </a:r>
          </a:p>
          <a:p>
            <a:pPr algn="just"/>
            <a:r>
              <a:rPr lang="en-US" sz="2400" dirty="0"/>
              <a:t>A String variable contains a collection of characters surrounded by double quotes.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1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3789"/>
            <a:ext cx="8565006" cy="52237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b="1" dirty="0"/>
              <a:t>Syntax:</a:t>
            </a:r>
            <a:r>
              <a:rPr lang="en-IN" dirty="0"/>
              <a:t> </a:t>
            </a:r>
            <a:endParaRPr lang="en-US" dirty="0"/>
          </a:p>
          <a:p>
            <a:pPr marL="457200" lvl="1" indent="0" algn="just">
              <a:buNone/>
            </a:pPr>
            <a:r>
              <a:rPr lang="en-IN" dirty="0"/>
              <a:t>&lt;</a:t>
            </a:r>
            <a:r>
              <a:rPr lang="en-IN" dirty="0" err="1"/>
              <a:t>String_Type</a:t>
            </a:r>
            <a:r>
              <a:rPr lang="en-IN" dirty="0"/>
              <a:t>&gt; &lt;</a:t>
            </a:r>
            <a:r>
              <a:rPr lang="en-IN" dirty="0" err="1"/>
              <a:t>string_variable</a:t>
            </a:r>
            <a:r>
              <a:rPr lang="en-IN" dirty="0"/>
              <a:t>&gt; = "&lt;</a:t>
            </a:r>
            <a:r>
              <a:rPr lang="en-IN" dirty="0" err="1"/>
              <a:t>sequence_of_string</a:t>
            </a:r>
            <a:r>
              <a:rPr lang="en-IN" dirty="0"/>
              <a:t>&gt;";</a:t>
            </a:r>
          </a:p>
          <a:p>
            <a:pPr marL="457200" lvl="1" indent="0" algn="just">
              <a:buNone/>
            </a:pPr>
            <a:r>
              <a:rPr lang="en-IN" dirty="0"/>
              <a:t>Example:</a:t>
            </a:r>
          </a:p>
          <a:p>
            <a:pPr marL="457200" lvl="1" indent="0" algn="just">
              <a:buNone/>
            </a:pPr>
            <a:r>
              <a:rPr lang="en-IN" dirty="0"/>
              <a:t>String </a:t>
            </a:r>
            <a:r>
              <a:rPr lang="en-IN" dirty="0" err="1"/>
              <a:t>str</a:t>
            </a:r>
            <a:r>
              <a:rPr lang="en-IN" dirty="0"/>
              <a:t> = "Geeks";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79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Representation of String</a:t>
            </a:r>
          </a:p>
        </p:txBody>
      </p:sp>
      <p:pic>
        <p:nvPicPr>
          <p:cNvPr id="2050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65" y="2188144"/>
            <a:ext cx="6486069" cy="28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0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1314"/>
            <a:ext cx="8622757" cy="524576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JVM divides the allocated memory to a Java program into two parts.</a:t>
            </a:r>
          </a:p>
          <a:p>
            <a:pPr lvl="1" algn="just"/>
            <a:r>
              <a:rPr lang="en-US" b="1" dirty="0"/>
              <a:t>Stack</a:t>
            </a:r>
            <a:r>
              <a:rPr lang="en-US" dirty="0"/>
              <a:t> </a:t>
            </a:r>
          </a:p>
          <a:p>
            <a:pPr lvl="1" algn="just"/>
            <a:r>
              <a:rPr lang="en-US" b="1" dirty="0"/>
              <a:t>heap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Stack is used for execution purpose and heap is used for storage purpose.</a:t>
            </a:r>
          </a:p>
          <a:p>
            <a:pPr algn="just"/>
            <a:r>
              <a:rPr lang="en-US" dirty="0"/>
              <a:t> In that heap memory, JVM allocates some memory specially meant for string literals. </a:t>
            </a:r>
          </a:p>
          <a:p>
            <a:pPr algn="just"/>
            <a:r>
              <a:rPr lang="en-US" dirty="0"/>
              <a:t>This part of the heap memory is called </a:t>
            </a:r>
            <a:r>
              <a:rPr lang="en-US" b="1" dirty="0"/>
              <a:t>String Constant Pool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 to Strings</a:t>
            </a:r>
          </a:p>
        </p:txBody>
      </p:sp>
    </p:spTree>
    <p:extLst>
      <p:ext uri="{BB962C8B-B14F-4D97-AF65-F5344CB8AC3E}">
        <p14:creationId xmlns:p14="http://schemas.microsoft.com/office/powerpoint/2010/main" val="343623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382713"/>
            <a:ext cx="8467275" cy="530746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Whenever you create a string object using string literal, that object is stored in the </a:t>
            </a:r>
            <a:r>
              <a:rPr lang="en-US" b="1" dirty="0"/>
              <a:t>string constant pool</a:t>
            </a:r>
            <a:r>
              <a:rPr lang="en-US" dirty="0"/>
              <a:t> 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Whenever you create a string object using new keyword, such object is stored in the </a:t>
            </a:r>
            <a:r>
              <a:rPr lang="en-US" b="1" dirty="0"/>
              <a:t>heap memory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 to Strings</a:t>
            </a:r>
          </a:p>
        </p:txBody>
      </p:sp>
    </p:spTree>
    <p:extLst>
      <p:ext uri="{BB962C8B-B14F-4D97-AF65-F5344CB8AC3E}">
        <p14:creationId xmlns:p14="http://schemas.microsoft.com/office/powerpoint/2010/main" val="428415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1433</Words>
  <Application>Microsoft Office PowerPoint</Application>
  <PresentationFormat>On-screen Show (4:3)</PresentationFormat>
  <Paragraphs>183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Strings</vt:lpstr>
      <vt:lpstr>Strings</vt:lpstr>
      <vt:lpstr>Strings</vt:lpstr>
      <vt:lpstr>Strings</vt:lpstr>
      <vt:lpstr>Memory Representation of String</vt:lpstr>
      <vt:lpstr>Memory Allocation to Strings</vt:lpstr>
      <vt:lpstr>Memory Allocation to Strings</vt:lpstr>
      <vt:lpstr>Memory Allocation to Strings</vt:lpstr>
      <vt:lpstr>Memory Allocation to Strings</vt:lpstr>
      <vt:lpstr>String data in String Constant Pool</vt:lpstr>
      <vt:lpstr>Different Ways of Creating Strings</vt:lpstr>
      <vt:lpstr>Using string literal</vt:lpstr>
      <vt:lpstr>Internal Working</vt:lpstr>
      <vt:lpstr>Using new keyword</vt:lpstr>
      <vt:lpstr>Using new keyword</vt:lpstr>
      <vt:lpstr>Internal Working Using new</vt:lpstr>
      <vt:lpstr>Example</vt:lpstr>
      <vt:lpstr>String Methods</vt:lpstr>
      <vt:lpstr>String Length</vt:lpstr>
      <vt:lpstr>String Length</vt:lpstr>
      <vt:lpstr>String Concatenation</vt:lpstr>
      <vt:lpstr>Example</vt:lpstr>
      <vt:lpstr>String Concatenation</vt:lpstr>
      <vt:lpstr>Finding a Character in a String</vt:lpstr>
      <vt:lpstr>To convert the case of a String</vt:lpstr>
      <vt:lpstr>Comparison of Strings</vt:lpstr>
      <vt:lpstr>Example</vt:lpstr>
      <vt:lpstr>Example</vt:lpstr>
      <vt:lpstr>Comparison of Strings</vt:lpstr>
      <vt:lpstr>Example</vt:lpstr>
      <vt:lpstr>Example</vt:lpstr>
      <vt:lpstr>Contains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97</cp:revision>
  <dcterms:created xsi:type="dcterms:W3CDTF">2021-05-13T17:45:44Z</dcterms:created>
  <dcterms:modified xsi:type="dcterms:W3CDTF">2021-07-01T05:49:28Z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483819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