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9"/>
  </p:handoutMasterIdLst>
  <p:sldIdLst>
    <p:sldId id="266" r:id="rId2"/>
    <p:sldId id="261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26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0BC"/>
    <a:srgbClr val="26CB8E"/>
    <a:srgbClr val="24CA92"/>
    <a:srgbClr val="D1F4E8"/>
    <a:srgbClr val="092E43"/>
    <a:srgbClr val="2C2C2C"/>
    <a:srgbClr val="353535"/>
    <a:srgbClr val="FFFFFF"/>
    <a:srgbClr val="29C5CA"/>
    <a:srgbClr val="017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BBB26F-36AB-4353-993F-62CF999756E9}"/>
              </a:ext>
            </a:extLst>
          </p:cNvPr>
          <p:cNvSpPr/>
          <p:nvPr userDrawn="1"/>
        </p:nvSpPr>
        <p:spPr>
          <a:xfrm>
            <a:off x="0" y="0"/>
            <a:ext cx="9144000" cy="685745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6F253B3-0491-4BA6-9B87-CD68D575C85D}"/>
              </a:ext>
            </a:extLst>
          </p:cNvPr>
          <p:cNvPicPr>
            <a:picLocks noChangeArrowheads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" r="41"/>
          <a:stretch>
            <a:fillRect/>
          </a:stretch>
        </p:blipFill>
        <p:spPr bwMode="auto">
          <a:xfrm>
            <a:off x="14258" y="1546468"/>
            <a:ext cx="7837786" cy="5311532"/>
          </a:xfrm>
          <a:custGeom>
            <a:avLst/>
            <a:gdLst>
              <a:gd fmla="*/ 0 w 7837786" name="connsiteX0"/>
              <a:gd fmla="*/ 0 h 5311532" name="connsiteY0"/>
              <a:gd fmla="*/ 7837786 w 7837786" name="connsiteX1"/>
              <a:gd fmla="*/ 0 h 5311532" name="connsiteY1"/>
              <a:gd fmla="*/ 7837786 w 7837786" name="connsiteX2"/>
              <a:gd fmla="*/ 5311532 h 5311532" name="connsiteY2"/>
              <a:gd fmla="*/ 0 w 7837786" name="connsiteX3"/>
              <a:gd fmla="*/ 5311532 h 5311532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5311532" w="7837786">
                <a:moveTo>
                  <a:pt x="0" y="0"/>
                </a:moveTo>
                <a:lnTo>
                  <a:pt x="7837786" y="0"/>
                </a:lnTo>
                <a:lnTo>
                  <a:pt x="7837786" y="5311532"/>
                </a:lnTo>
                <a:lnTo>
                  <a:pt x="0" y="53115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hidden="1" id="18" name="Group 45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5" y="2991370"/>
              <a:ext cx="6857455" cy="874715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8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8" y="2991370"/>
              <a:ext cx="6857455" cy="874716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7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algn="tl" flip="none" sx="100000" sy="100000" tx="0" ty="0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2F4E99-68B4-440A-91FB-F0AC78AC3D87}"/>
              </a:ext>
            </a:extLst>
          </p:cNvPr>
          <p:cNvSpPr/>
          <p:nvPr userDrawn="1"/>
        </p:nvSpPr>
        <p:spPr>
          <a:xfrm>
            <a:off x="0" y="0"/>
            <a:ext cx="9143999" cy="369092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35F975-9D22-4A02-9B93-709E2910DC03}"/>
              </a:ext>
            </a:extLst>
          </p:cNvPr>
          <p:cNvSpPr/>
          <p:nvPr userDrawn="1"/>
        </p:nvSpPr>
        <p:spPr>
          <a:xfrm rot="21105158">
            <a:off x="-115121" y="1891480"/>
            <a:ext cx="9223687" cy="960239"/>
          </a:xfrm>
          <a:custGeom>
            <a:avLst/>
            <a:gdLst>
              <a:gd fmla="*/ 7117835 w 9280687" name="connsiteX0"/>
              <a:gd fmla="*/ 125922 h 1183170" name="connsiteY0"/>
              <a:gd fmla="*/ 9073490 w 9280687" name="connsiteX1"/>
              <a:gd fmla="*/ 581620 h 1183170" name="connsiteY1"/>
              <a:gd fmla="*/ 9280687 w 9280687" name="connsiteX2"/>
              <a:gd fmla="*/ 666400 h 1183170" name="connsiteY2"/>
              <a:gd fmla="*/ 9205783 w 9280687" name="connsiteX3"/>
              <a:gd fmla="*/ 1183170 h 1183170" name="connsiteY3"/>
              <a:gd fmla="*/ 9165483 w 9280687" name="connsiteX4"/>
              <a:gd fmla="*/ 1165010 h 1183170" name="connsiteY4"/>
              <a:gd fmla="*/ 4283728 w 9280687" name="connsiteX5"/>
              <a:gd fmla="*/ 365188 h 1183170" name="connsiteY5"/>
              <a:gd fmla="*/ 162127 w 9280687" name="connsiteX6"/>
              <a:gd fmla="*/ 898131 h 1183170" name="connsiteY6"/>
              <a:gd fmla="*/ 0 w 9280687" name="connsiteX7"/>
              <a:gd fmla="*/ 950170 h 1183170" name="connsiteY7"/>
              <a:gd fmla="*/ 17697 w 9280687" name="connsiteX8"/>
              <a:gd fmla="*/ 828077 h 1183170" name="connsiteY8"/>
              <a:gd fmla="*/ 98649 w 9280687" name="connsiteX9"/>
              <a:gd fmla="*/ 796677 h 1183170" name="connsiteY9"/>
              <a:gd fmla="*/ 4021814 w 9280687" name="connsiteX10"/>
              <a:gd fmla="*/ 35922 h 1183170" name="connsiteY10"/>
              <a:gd fmla="*/ 7117835 w 9280687" name="connsiteX11"/>
              <a:gd fmla="*/ 125922 h 1183170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83170" w="9280687">
                <a:moveTo>
                  <a:pt x="7117835" y="125922"/>
                </a:moveTo>
                <a:cubicBezTo>
                  <a:pt x="7861832" y="225359"/>
                  <a:pt x="8525639" y="380764"/>
                  <a:pt x="9073490" y="581620"/>
                </a:cubicBezTo>
                <a:lnTo>
                  <a:pt x="9280687" y="666400"/>
                </a:lnTo>
                <a:lnTo>
                  <a:pt x="9205783" y="1183170"/>
                </a:lnTo>
                <a:lnTo>
                  <a:pt x="9165483" y="1165010"/>
                </a:lnTo>
                <a:cubicBezTo>
                  <a:pt x="7981696" y="675094"/>
                  <a:pt x="6233665" y="365188"/>
                  <a:pt x="4283728" y="365188"/>
                </a:cubicBezTo>
                <a:cubicBezTo>
                  <a:pt x="2716814" y="365188"/>
                  <a:pt x="1280276" y="565303"/>
                  <a:pt x="162127" y="898131"/>
                </a:cubicBezTo>
                <a:lnTo>
                  <a:pt x="0" y="950170"/>
                </a:lnTo>
                <a:lnTo>
                  <a:pt x="17697" y="828077"/>
                </a:lnTo>
                <a:lnTo>
                  <a:pt x="98649" y="796677"/>
                </a:lnTo>
                <a:cubicBezTo>
                  <a:pt x="1161353" y="409476"/>
                  <a:pt x="2522327" y="131965"/>
                  <a:pt x="4021814" y="35922"/>
                </a:cubicBezTo>
                <a:cubicBezTo>
                  <a:pt x="5132546" y="-35221"/>
                  <a:pt x="6187838" y="1626"/>
                  <a:pt x="7117835" y="125922"/>
                </a:cubicBezTo>
                <a:close/>
              </a:path>
            </a:pathLst>
          </a:custGeom>
          <a:gradFill>
            <a:gsLst>
              <a:gs pos="0">
                <a:srgbClr val="24CA92"/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0A0BBA-FBDA-4D14-B650-78D431332D34}"/>
              </a:ext>
            </a:extLst>
          </p:cNvPr>
          <p:cNvSpPr/>
          <p:nvPr userDrawn="1"/>
        </p:nvSpPr>
        <p:spPr>
          <a:xfrm rot="21355703">
            <a:off x="-45151" y="2107503"/>
            <a:ext cx="9200885" cy="1258367"/>
          </a:xfrm>
          <a:custGeom>
            <a:avLst/>
            <a:gdLst>
              <a:gd fmla="*/ 6609653 w 9200885" name="connsiteX0"/>
              <a:gd fmla="*/ 47138 h 1113415" name="connsiteY0"/>
              <a:gd fmla="*/ 8863252 w 9200885" name="connsiteX1"/>
              <a:gd fmla="*/ 389400 h 1113415" name="connsiteY1"/>
              <a:gd fmla="*/ 9200885 w 9200885" name="connsiteX2"/>
              <a:gd fmla="*/ 482520 h 1113415" name="connsiteY2"/>
              <a:gd fmla="*/ 9155976 w 9200885" name="connsiteX3"/>
              <a:gd fmla="*/ 1113415 h 1113415" name="connsiteY3"/>
              <a:gd fmla="*/ 9122823 w 9200885" name="connsiteX4"/>
              <a:gd fmla="*/ 1102198 h 1113415" name="connsiteY4"/>
              <a:gd fmla="*/ 4303428 w 9200885" name="connsiteX5"/>
              <a:gd fmla="*/ 450385 h 1113415" name="connsiteY5"/>
              <a:gd fmla="*/ 394253 w 9200885" name="connsiteX6"/>
              <a:gd fmla="*/ 859171 h 1113415" name="connsiteY6"/>
              <a:gd fmla="*/ 0 w 9200885" name="connsiteX7"/>
              <a:gd fmla="*/ 956611 h 1113415" name="connsiteY7"/>
              <a:gd fmla="*/ 13469 w 9200885" name="connsiteX8"/>
              <a:gd fmla="*/ 767406 h 1113415" name="connsiteY8"/>
              <a:gd fmla="*/ 273245 w 9200885" name="connsiteX9"/>
              <a:gd fmla="*/ 685196 h 1113415" name="connsiteY9"/>
              <a:gd fmla="*/ 3996058 w 9200885" name="connsiteX10"/>
              <a:gd fmla="*/ 44303 h 1113415" name="connsiteY10"/>
              <a:gd fmla="*/ 6609653 w 9200885" name="connsiteX11"/>
              <a:gd fmla="*/ 47138 h 1113415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13415" w="9200885">
                <a:moveTo>
                  <a:pt x="6609653" y="47138"/>
                </a:moveTo>
                <a:cubicBezTo>
                  <a:pt x="7430225" y="107551"/>
                  <a:pt x="8190798" y="224534"/>
                  <a:pt x="8863252" y="389400"/>
                </a:cubicBezTo>
                <a:lnTo>
                  <a:pt x="9200885" y="482520"/>
                </a:lnTo>
                <a:lnTo>
                  <a:pt x="9155976" y="1113415"/>
                </a:lnTo>
                <a:lnTo>
                  <a:pt x="9122823" y="1102198"/>
                </a:lnTo>
                <a:cubicBezTo>
                  <a:pt x="7813147" y="694997"/>
                  <a:pt x="6134111" y="450385"/>
                  <a:pt x="4303428" y="450385"/>
                </a:cubicBezTo>
                <a:cubicBezTo>
                  <a:pt x="2873207" y="450385"/>
                  <a:pt x="1535545" y="599684"/>
                  <a:pt x="394253" y="859171"/>
                </a:cubicBezTo>
                <a:lnTo>
                  <a:pt x="0" y="956611"/>
                </a:lnTo>
                <a:lnTo>
                  <a:pt x="13469" y="767406"/>
                </a:lnTo>
                <a:lnTo>
                  <a:pt x="273245" y="685196"/>
                </a:lnTo>
                <a:cubicBezTo>
                  <a:pt x="1357040" y="363945"/>
                  <a:pt x="2627382" y="136431"/>
                  <a:pt x="3996058" y="44303"/>
                </a:cubicBezTo>
                <a:cubicBezTo>
                  <a:pt x="4908509" y="-17116"/>
                  <a:pt x="5789080" y="-13274"/>
                  <a:pt x="6609653" y="4713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9000">
                <a:srgbClr val="2190BC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B581B3-FD97-4E7C-B776-8C7DC373B8D1}"/>
              </a:ext>
            </a:extLst>
          </p:cNvPr>
          <p:cNvSpPr/>
          <p:nvPr userDrawn="1"/>
        </p:nvSpPr>
        <p:spPr>
          <a:xfrm rot="21355703">
            <a:off x="-16681" y="2429132"/>
            <a:ext cx="9169155" cy="1398953"/>
          </a:xfrm>
          <a:custGeom>
            <a:avLst/>
            <a:gdLst>
              <a:gd fmla="*/ 5794348 w 9169155" name="connsiteX0"/>
              <a:gd fmla="*/ 47138 h 1398953" name="connsiteY0"/>
              <a:gd fmla="*/ 9109159 w 9169155" name="connsiteX1"/>
              <a:gd fmla="*/ 717310 h 1398953" name="connsiteY1"/>
              <a:gd fmla="*/ 9169155 w 9169155" name="connsiteX2"/>
              <a:gd fmla="*/ 743109 h 1398953" name="connsiteY2"/>
              <a:gd fmla="*/ 9122470 w 9169155" name="connsiteX3"/>
              <a:gd fmla="*/ 1398953 h 1398953" name="connsiteY3"/>
              <a:gd fmla="*/ 8780907 w 9169155" name="connsiteX4"/>
              <a:gd fmla="*/ 1262360 h 1398953" name="connsiteY4"/>
              <a:gd fmla="*/ 3488123 w 9169155" name="connsiteX5"/>
              <a:gd fmla="*/ 450385 h 1398953" name="connsiteY5"/>
              <a:gd fmla="*/ 79793 w 9169155" name="connsiteX6"/>
              <a:gd fmla="*/ 754823 h 1398953" name="connsiteY6"/>
              <a:gd fmla="*/ 0 w 9169155" name="connsiteX7"/>
              <a:gd fmla="*/ 771447 h 1398953" name="connsiteY7"/>
              <a:gd fmla="*/ 16951 w 9169155" name="connsiteX8"/>
              <a:gd fmla="*/ 533313 h 1398953" name="connsiteY8"/>
              <a:gd fmla="*/ 430535 w 9169155" name="connsiteX9"/>
              <a:gd fmla="*/ 433765 h 1398953" name="connsiteY9"/>
              <a:gd fmla="*/ 3180753 w 9169155" name="connsiteX10"/>
              <a:gd fmla="*/ 44303 h 1398953" name="connsiteY10"/>
              <a:gd fmla="*/ 5794348 w 9169155" name="connsiteX11"/>
              <a:gd fmla="*/ 47138 h 139895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398953" w="9169155">
                <a:moveTo>
                  <a:pt x="5794348" y="47138"/>
                </a:moveTo>
                <a:cubicBezTo>
                  <a:pt x="7083818" y="142072"/>
                  <a:pt x="8225127" y="376702"/>
                  <a:pt x="9109159" y="717310"/>
                </a:cubicBezTo>
                <a:lnTo>
                  <a:pt x="9169155" y="743109"/>
                </a:lnTo>
                <a:lnTo>
                  <a:pt x="9122470" y="1398953"/>
                </a:lnTo>
                <a:lnTo>
                  <a:pt x="8780907" y="1262360"/>
                </a:lnTo>
                <a:cubicBezTo>
                  <a:pt x="7415231" y="759972"/>
                  <a:pt x="5547641" y="450385"/>
                  <a:pt x="3488123" y="450385"/>
                </a:cubicBezTo>
                <a:cubicBezTo>
                  <a:pt x="2262220" y="450385"/>
                  <a:pt x="1104318" y="560074"/>
                  <a:pt x="79793" y="754823"/>
                </a:cubicBezTo>
                <a:lnTo>
                  <a:pt x="0" y="771447"/>
                </a:lnTo>
                <a:lnTo>
                  <a:pt x="16951" y="533313"/>
                </a:lnTo>
                <a:lnTo>
                  <a:pt x="430535" y="433765"/>
                </a:lnTo>
                <a:cubicBezTo>
                  <a:pt x="1275672" y="244988"/>
                  <a:pt x="2203127" y="110108"/>
                  <a:pt x="3180753" y="44303"/>
                </a:cubicBezTo>
                <a:cubicBezTo>
                  <a:pt x="4093204" y="-17116"/>
                  <a:pt x="4973776" y="-13274"/>
                  <a:pt x="5794348" y="4713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E8873-D83F-4C08-9068-07CC77B0EC70}"/>
              </a:ext>
            </a:extLst>
          </p:cNvPr>
          <p:cNvSpPr/>
          <p:nvPr userDrawn="1"/>
        </p:nvSpPr>
        <p:spPr>
          <a:xfrm rot="21355703">
            <a:off x="-2699" y="2606199"/>
            <a:ext cx="9146481" cy="1652513"/>
          </a:xfrm>
          <a:custGeom>
            <a:avLst/>
            <a:gdLst>
              <a:gd fmla="*/ 5304048 w 9146481" name="connsiteX0"/>
              <a:gd fmla="*/ 47138 h 1652513" name="connsiteY0"/>
              <a:gd fmla="*/ 9003437 w 9146481" name="connsiteX1"/>
              <a:gd fmla="*/ 913405 h 1652513" name="connsiteY1"/>
              <a:gd fmla="*/ 9146481 w 9146481" name="connsiteX2"/>
              <a:gd fmla="*/ 991895 h 1652513" name="connsiteY2"/>
              <a:gd fmla="*/ 9099457 w 9146481" name="connsiteX3"/>
              <a:gd fmla="*/ 1652513 h 1652513" name="connsiteY3"/>
              <a:gd fmla="*/ 9050932 w 9146481" name="connsiteX4"/>
              <a:gd fmla="*/ 1624567 h 1652513" name="connsiteY4"/>
              <a:gd fmla="*/ 3041522 w 9146481" name="connsiteX5"/>
              <a:gd fmla="*/ 450385 h 1652513" name="connsiteY5"/>
              <a:gd fmla="*/ 210937 w 9146481" name="connsiteX6"/>
              <a:gd fmla="*/ 664651 h 1652513" name="connsiteY6"/>
              <a:gd fmla="*/ 0 w 9146481" name="connsiteX7"/>
              <a:gd fmla="*/ 701716 h 1652513" name="connsiteY7"/>
              <a:gd fmla="*/ 18669 w 9146481" name="connsiteX8"/>
              <a:gd fmla="*/ 439457 h 1652513" name="connsiteY8"/>
              <a:gd fmla="*/ 41869 w 9146481" name="connsiteX9"/>
              <a:gd fmla="*/ 433765 h 1652513" name="connsiteY9"/>
              <a:gd fmla="*/ 2739976 w 9146481" name="connsiteX10"/>
              <a:gd fmla="*/ 44302 h 1652513" name="connsiteY10"/>
              <a:gd fmla="*/ 5304048 w 9146481" name="connsiteX11"/>
              <a:gd fmla="*/ 47138 h 165251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652513" w="9146481">
                <a:moveTo>
                  <a:pt x="5304048" y="47138"/>
                </a:moveTo>
                <a:cubicBezTo>
                  <a:pt x="6799093" y="159333"/>
                  <a:pt x="8091122" y="466640"/>
                  <a:pt x="9003437" y="913405"/>
                </a:cubicBezTo>
                <a:lnTo>
                  <a:pt x="9146481" y="991895"/>
                </a:lnTo>
                <a:lnTo>
                  <a:pt x="9099457" y="1652513"/>
                </a:lnTo>
                <a:lnTo>
                  <a:pt x="9050932" y="1624567"/>
                </a:lnTo>
                <a:cubicBezTo>
                  <a:pt x="7699233" y="912854"/>
                  <a:pt x="5511015" y="450385"/>
                  <a:pt x="3041522" y="450385"/>
                </a:cubicBezTo>
                <a:cubicBezTo>
                  <a:pt x="2039293" y="450385"/>
                  <a:pt x="1083393" y="526558"/>
                  <a:pt x="210937" y="664651"/>
                </a:cubicBezTo>
                <a:lnTo>
                  <a:pt x="0" y="701716"/>
                </a:lnTo>
                <a:lnTo>
                  <a:pt x="18669" y="439457"/>
                </a:lnTo>
                <a:lnTo>
                  <a:pt x="41869" y="433765"/>
                </a:lnTo>
                <a:cubicBezTo>
                  <a:pt x="870993" y="244988"/>
                  <a:pt x="1780874" y="110107"/>
                  <a:pt x="2739976" y="44302"/>
                </a:cubicBezTo>
                <a:cubicBezTo>
                  <a:pt x="3635138" y="-17116"/>
                  <a:pt x="4499024" y="-13274"/>
                  <a:pt x="5304048" y="47138"/>
                </a:cubicBezTo>
                <a:close/>
              </a:path>
            </a:pathLst>
          </a:custGeom>
          <a:gradFill>
            <a:gsLst>
              <a:gs pos="53000">
                <a:srgbClr val="BEEFDF"/>
              </a:gs>
              <a:gs pos="0">
                <a:srgbClr val="24CA92"/>
              </a:gs>
              <a:gs pos="34000">
                <a:srgbClr val="5ED8AF"/>
              </a:gs>
              <a:gs pos="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31DCB5-A2E3-4FAC-B7CD-8972360366D9}"/>
              </a:ext>
            </a:extLst>
          </p:cNvPr>
          <p:cNvSpPr/>
          <p:nvPr userDrawn="1"/>
        </p:nvSpPr>
        <p:spPr>
          <a:xfrm rot="5400000">
            <a:off x="4076972" y="1790428"/>
            <a:ext cx="6857455" cy="327659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0CA3A4-661C-4DEE-9101-664E531A1731}"/>
              </a:ext>
            </a:extLst>
          </p:cNvPr>
          <p:cNvSpPr/>
          <p:nvPr userDrawn="1"/>
        </p:nvSpPr>
        <p:spPr>
          <a:xfrm>
            <a:off x="163701" y="233557"/>
            <a:ext cx="2419803" cy="629057"/>
          </a:xfrm>
          <a:prstGeom prst="roundRect">
            <a:avLst>
              <a:gd fmla="val 6911" name="adj"/>
            </a:avLst>
          </a:prstGeom>
          <a:solidFill>
            <a:srgbClr val="092E43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/>
            <a:r>
              <a:rPr dirty="0" lang="en-US" sz="4400">
                <a:latin charset="0" panose="020B0502040204020203" pitchFamily="34" typeface="Bahnschrift SemiBold"/>
              </a:rPr>
              <a:t>ECAP615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73FC2C-78D8-4F25-A1AF-BB364D32B46F}"/>
              </a:ext>
            </a:extLst>
          </p:cNvPr>
          <p:cNvSpPr/>
          <p:nvPr userDrawn="1"/>
        </p:nvSpPr>
        <p:spPr>
          <a:xfrm>
            <a:off x="163701" y="949943"/>
            <a:ext cx="4597612" cy="698539"/>
          </a:xfrm>
          <a:prstGeom prst="roundRect">
            <a:avLst>
              <a:gd fmla="val 6911" name="adj"/>
            </a:avLst>
          </a:prstGeom>
          <a:solidFill>
            <a:schemeClr val="bg1">
              <a:alpha val="76000"/>
            </a:schemeClr>
          </a:solidFill>
          <a:ln>
            <a:solidFill>
              <a:srgbClr val="092E43"/>
            </a:solidFill>
          </a:ln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 lvl="0"/>
            <a:r>
              <a:rPr dirty="0" lang="en-US" sz="3600">
                <a:solidFill>
                  <a:srgbClr val="092E43"/>
                </a:solidFill>
                <a:latin charset="0" panose="020B0502040204020203" pitchFamily="34" typeface="Bahnschrift SemiBold"/>
              </a:rPr>
              <a:t>Programming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999A-8717-4E4E-9AE5-F3006B6E41B8}"/>
              </a:ext>
            </a:extLst>
          </p:cNvPr>
          <p:cNvSpPr txBox="1"/>
          <p:nvPr userDrawn="1"/>
        </p:nvSpPr>
        <p:spPr>
          <a:xfrm>
            <a:off x="6915505" y="5636216"/>
            <a:ext cx="2228495" cy="46166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400">
                <a:latin charset="0" panose="020B0502040204020203" pitchFamily="34" typeface="Bahnschrift SemiBold"/>
              </a:rPr>
              <a:t>Harjinder Kaur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F825F-CF67-4A4B-BC18-3B73F3A865F0}"/>
              </a:ext>
            </a:extLst>
          </p:cNvPr>
          <p:cNvSpPr txBox="1"/>
          <p:nvPr userDrawn="1"/>
        </p:nvSpPr>
        <p:spPr>
          <a:xfrm>
            <a:off x="6544640" y="6111653"/>
            <a:ext cx="2599360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000">
                <a:latin charset="0" panose="020B0502040204020203" pitchFamily="34" typeface="Bahnschrift SemiBold"/>
              </a:rPr>
              <a:t>Assistant Professor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AF2A3-52FB-4DC4-9AA3-31CF66E9B067}"/>
              </a:ext>
            </a:extLst>
          </p:cNvPr>
          <p:cNvSpPr/>
          <p:nvPr userDrawn="1"/>
        </p:nvSpPr>
        <p:spPr>
          <a:xfrm>
            <a:off x="6796829" y="6056456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ADF17D-5B32-4DA7-A1AA-5652C5375815}"/>
              </a:ext>
            </a:extLst>
          </p:cNvPr>
          <p:cNvSpPr/>
          <p:nvPr userDrawn="1"/>
        </p:nvSpPr>
        <p:spPr>
          <a:xfrm>
            <a:off x="6796829" y="6495107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EDBA53-1760-4BD9-8BAD-11DF3743DFE5}"/>
              </a:ext>
            </a:extLst>
          </p:cNvPr>
          <p:cNvGrpSpPr/>
          <p:nvPr userDrawn="1"/>
        </p:nvGrpSpPr>
        <p:grpSpPr>
          <a:xfrm>
            <a:off x="4702817" y="-7877"/>
            <a:ext cx="2884019" cy="6937583"/>
            <a:chOff x="4702817" y="-7877"/>
            <a:chExt cx="2884019" cy="6937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A3589B-FD0E-4C96-9661-10B154C21E1E}"/>
                </a:ext>
              </a:extLst>
            </p:cNvPr>
            <p:cNvSpPr/>
            <p:nvPr userDrawn="1"/>
          </p:nvSpPr>
          <p:spPr>
            <a:xfrm flipH="1" rot="5873456">
              <a:off x="3446679" y="2789549"/>
              <a:ext cx="6937583" cy="1342731"/>
            </a:xfrm>
            <a:custGeom>
              <a:avLst/>
              <a:gdLst>
                <a:gd fmla="*/ 6879256 w 6937583" name="connsiteX0"/>
                <a:gd fmla="*/ 1342731 h 1342731" name="connsiteY0"/>
                <a:gd fmla="*/ 6937583 w 6937583" name="connsiteX1"/>
                <a:gd fmla="*/ 756270 h 1342731" name="connsiteY1"/>
                <a:gd fmla="*/ 6776242 w 6937583" name="connsiteX2"/>
                <a:gd fmla="*/ 660056 h 1342731" name="connsiteY2"/>
                <a:gd fmla="*/ 5253407 w 6937583" name="connsiteX3"/>
                <a:gd fmla="*/ 142904 h 1342731" name="connsiteY3"/>
                <a:gd fmla="*/ 2842590 w 6937583" name="connsiteX4"/>
                <a:gd fmla="*/ 40766 h 1342731" name="connsiteY4"/>
                <a:gd fmla="*/ 108649 w 6937583" name="connsiteX5"/>
                <a:gd fmla="*/ 745329 h 1342731" name="connsiteY5"/>
                <a:gd fmla="*/ 23118 w 6937583" name="connsiteX6"/>
                <a:gd fmla="*/ 787644 h 1342731" name="connsiteY6"/>
                <a:gd fmla="*/ 0 w 6937583" name="connsiteX7"/>
                <a:gd fmla="*/ 954439 h 1342731" name="connsiteY7"/>
                <a:gd fmla="*/ 174961 w 6937583" name="connsiteX8"/>
                <a:gd fmla="*/ 884819 h 1342731" name="connsiteY8"/>
                <a:gd fmla="*/ 3046538 w 6937583" name="connsiteX9"/>
                <a:gd fmla="*/ 414437 h 1342731" name="connsiteY9"/>
                <a:gd fmla="*/ 6847875 w 6937583" name="connsiteX10"/>
                <a:gd fmla="*/ 1322122 h 1342731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342731" w="6937583">
                  <a:moveTo>
                    <a:pt x="6879256" y="1342731"/>
                  </a:moveTo>
                  <a:lnTo>
                    <a:pt x="6937583" y="756270"/>
                  </a:lnTo>
                  <a:lnTo>
                    <a:pt x="6776242" y="660056"/>
                  </a:lnTo>
                  <a:cubicBezTo>
                    <a:pt x="6349640" y="432113"/>
                    <a:pt x="5832745" y="255751"/>
                    <a:pt x="5253407" y="142904"/>
                  </a:cubicBezTo>
                  <a:cubicBezTo>
                    <a:pt x="4529235" y="1845"/>
                    <a:pt x="3707497" y="-39971"/>
                    <a:pt x="2842590" y="40766"/>
                  </a:cubicBezTo>
                  <a:cubicBezTo>
                    <a:pt x="1820918" y="136137"/>
                    <a:pt x="881825" y="389181"/>
                    <a:pt x="108649" y="745329"/>
                  </a:cubicBezTo>
                  <a:lnTo>
                    <a:pt x="23118" y="787644"/>
                  </a:lnTo>
                  <a:lnTo>
                    <a:pt x="0" y="954439"/>
                  </a:lnTo>
                  <a:lnTo>
                    <a:pt x="174961" y="884819"/>
                  </a:lnTo>
                  <a:cubicBezTo>
                    <a:pt x="989040" y="588312"/>
                    <a:pt x="1978925" y="414437"/>
                    <a:pt x="3046538" y="414437"/>
                  </a:cubicBezTo>
                  <a:cubicBezTo>
                    <a:pt x="4564920" y="414437"/>
                    <a:pt x="5926081" y="766137"/>
                    <a:pt x="6847875" y="1322122"/>
                  </a:cubicBezTo>
                  <a:close/>
                </a:path>
              </a:pathLst>
            </a:custGeom>
            <a:gradFill>
              <a:gsLst>
                <a:gs pos="0">
                  <a:srgbClr val="24CA92"/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C4704-3201-4A9E-ABF7-A9E2D2C9DCEC}"/>
                </a:ext>
              </a:extLst>
            </p:cNvPr>
            <p:cNvSpPr/>
            <p:nvPr userDrawn="1"/>
          </p:nvSpPr>
          <p:spPr>
            <a:xfrm flipH="1" rot="5644297">
              <a:off x="3030930" y="2720825"/>
              <a:ext cx="6885388" cy="1464384"/>
            </a:xfrm>
            <a:custGeom>
              <a:avLst/>
              <a:gdLst>
                <a:gd fmla="*/ 6850410 w 6885388" name="connsiteX0"/>
                <a:gd fmla="*/ 1464384 h 1464384" name="connsiteY0"/>
                <a:gd fmla="*/ 6885388 w 6885388" name="connsiteX1"/>
                <a:gd fmla="*/ 634619 h 1464384" name="connsiteY1"/>
                <a:gd fmla="*/ 6622419 w 6885388" name="connsiteX2"/>
                <a:gd fmla="*/ 512146 h 1464384" name="connsiteY2"/>
                <a:gd fmla="*/ 4867180 w 6885388" name="connsiteX3"/>
                <a:gd fmla="*/ 61997 h 1464384" name="connsiteY3"/>
                <a:gd fmla="*/ 2831555 w 6885388" name="connsiteX4"/>
                <a:gd fmla="*/ 58268 h 1464384" name="connsiteY4"/>
                <a:gd fmla="*/ 255228 w 6885388" name="connsiteX5"/>
                <a:gd fmla="*/ 748625 h 1464384" name="connsiteY5"/>
                <a:gd fmla="*/ 20025 w 6885388" name="connsiteX6"/>
                <a:gd fmla="*/ 859638 h 1464384" name="connsiteY6"/>
                <a:gd fmla="*/ 0 w 6885388" name="connsiteX7"/>
                <a:gd fmla="*/ 1140954 h 1464384" name="connsiteY7"/>
                <a:gd fmla="*/ 26253 w 6885388" name="connsiteX8"/>
                <a:gd fmla="*/ 1129998 h 1464384" name="connsiteY8"/>
                <a:gd fmla="*/ 3070954 w 6885388" name="connsiteX9"/>
                <a:gd fmla="*/ 592355 h 1464384" name="connsiteY9"/>
                <a:gd fmla="*/ 6824588 w 6885388" name="connsiteX10"/>
                <a:gd fmla="*/ 1449631 h 1464384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464384" w="6885388">
                  <a:moveTo>
                    <a:pt x="6850410" y="1464384"/>
                  </a:moveTo>
                  <a:lnTo>
                    <a:pt x="6885388" y="634619"/>
                  </a:lnTo>
                  <a:lnTo>
                    <a:pt x="6622419" y="512146"/>
                  </a:lnTo>
                  <a:cubicBezTo>
                    <a:pt x="6098671" y="295311"/>
                    <a:pt x="5506291" y="141453"/>
                    <a:pt x="4867180" y="61997"/>
                  </a:cubicBezTo>
                  <a:cubicBezTo>
                    <a:pt x="4228069" y="-17458"/>
                    <a:pt x="3542227" y="-22511"/>
                    <a:pt x="2831555" y="58268"/>
                  </a:cubicBezTo>
                  <a:cubicBezTo>
                    <a:pt x="1898799" y="164290"/>
                    <a:pt x="1024681" y="406642"/>
                    <a:pt x="255228" y="748625"/>
                  </a:cubicBezTo>
                  <a:lnTo>
                    <a:pt x="20025" y="859638"/>
                  </a:lnTo>
                  <a:lnTo>
                    <a:pt x="0" y="1140954"/>
                  </a:lnTo>
                  <a:lnTo>
                    <a:pt x="26253" y="1129998"/>
                  </a:lnTo>
                  <a:cubicBezTo>
                    <a:pt x="915160" y="788716"/>
                    <a:pt x="1957012" y="592355"/>
                    <a:pt x="3070954" y="592355"/>
                  </a:cubicBezTo>
                  <a:cubicBezTo>
                    <a:pt x="4496800" y="592354"/>
                    <a:pt x="5804534" y="914073"/>
                    <a:pt x="6824588" y="1449631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9000">
                  <a:srgbClr val="2190BC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A78AD-0B29-4984-894A-A3C2470281C9}"/>
                </a:ext>
              </a:extLst>
            </p:cNvPr>
            <p:cNvSpPr/>
            <p:nvPr userDrawn="1"/>
          </p:nvSpPr>
          <p:spPr>
            <a:xfrm flipH="1" rot="5644297">
              <a:off x="2590707" y="2625942"/>
              <a:ext cx="6854129" cy="1627986"/>
            </a:xfrm>
            <a:custGeom>
              <a:avLst/>
              <a:gdLst>
                <a:gd fmla="*/ 6817768 w 6854129" name="connsiteX0"/>
                <a:gd fmla="*/ 1627986 h 1627986" name="connsiteY0"/>
                <a:gd fmla="*/ 6854129 w 6854129" name="connsiteX1"/>
                <a:gd fmla="*/ 864769 h 1627986" name="connsiteY1"/>
                <a:gd fmla="*/ 6807400 w 6854129" name="connsiteX2"/>
                <a:gd fmla="*/ 834746 h 1627986" name="connsiteY2"/>
                <a:gd fmla="*/ 4225626 w 6854129" name="connsiteX3"/>
                <a:gd fmla="*/ 54855 h 1627986" name="connsiteY3"/>
                <a:gd fmla="*/ 2190001 w 6854129" name="connsiteX4"/>
                <a:gd fmla="*/ 51556 h 1627986" name="connsiteY4"/>
                <a:gd fmla="*/ 47966 w 6854129" name="connsiteX5"/>
                <a:gd fmla="*/ 504780 h 1627986" name="connsiteY5"/>
                <a:gd fmla="*/ 21689 w 6854129" name="connsiteX6"/>
                <a:gd fmla="*/ 514230 h 1627986" name="connsiteY6"/>
                <a:gd fmla="*/ 0 w 6854129" name="connsiteX7"/>
                <a:gd fmla="*/ 818919 h 1627986" name="connsiteY7"/>
                <a:gd fmla="*/ 78792 w 6854129" name="connsiteX8"/>
                <a:gd fmla="*/ 798109 h 1627986" name="connsiteY8"/>
                <a:gd fmla="*/ 2429400 w 6854129" name="connsiteX9"/>
                <a:gd fmla="*/ 524121 h 1627986" name="connsiteY9"/>
                <a:gd fmla="*/ 6551738 w 6854129" name="connsiteX10"/>
                <a:gd fmla="*/ 1469030 h 1627986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627986" w="6854129">
                  <a:moveTo>
                    <a:pt x="6817768" y="1627986"/>
                  </a:moveTo>
                  <a:lnTo>
                    <a:pt x="6854129" y="864769"/>
                  </a:lnTo>
                  <a:lnTo>
                    <a:pt x="6807400" y="834746"/>
                  </a:lnTo>
                  <a:cubicBezTo>
                    <a:pt x="6118863" y="438375"/>
                    <a:pt x="5229943" y="165331"/>
                    <a:pt x="4225626" y="54855"/>
                  </a:cubicBezTo>
                  <a:cubicBezTo>
                    <a:pt x="3586515" y="-15447"/>
                    <a:pt x="2900673" y="-19918"/>
                    <a:pt x="2190001" y="51556"/>
                  </a:cubicBezTo>
                  <a:cubicBezTo>
                    <a:pt x="1428567" y="128135"/>
                    <a:pt x="706209" y="285097"/>
                    <a:pt x="47966" y="504780"/>
                  </a:cubicBezTo>
                  <a:lnTo>
                    <a:pt x="21689" y="514230"/>
                  </a:lnTo>
                  <a:lnTo>
                    <a:pt x="0" y="818919"/>
                  </a:lnTo>
                  <a:lnTo>
                    <a:pt x="78792" y="798109"/>
                  </a:lnTo>
                  <a:cubicBezTo>
                    <a:pt x="799037" y="621851"/>
                    <a:pt x="1593943" y="524120"/>
                    <a:pt x="2429400" y="524121"/>
                  </a:cubicBezTo>
                  <a:cubicBezTo>
                    <a:pt x="4033476" y="524121"/>
                    <a:pt x="5488067" y="884393"/>
                    <a:pt x="6551738" y="146903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55F720-D690-4341-9D8E-56FF569E0A44}"/>
                </a:ext>
              </a:extLst>
            </p:cNvPr>
            <p:cNvSpPr/>
            <p:nvPr userDrawn="1"/>
          </p:nvSpPr>
          <p:spPr>
            <a:xfrm flipH="1" rot="5644297">
              <a:off x="2248465" y="2473999"/>
              <a:ext cx="6831762" cy="1923058"/>
            </a:xfrm>
            <a:custGeom>
              <a:avLst/>
              <a:gdLst>
                <a:gd fmla="*/ 6795137 w 6831762" name="connsiteX0"/>
                <a:gd fmla="*/ 1923058 h 1923058" name="connsiteY0"/>
                <a:gd fmla="*/ 6831762 w 6831762" name="connsiteX1"/>
                <a:gd fmla="*/ 1154285 h 1923058" name="connsiteY1"/>
                <a:gd fmla="*/ 6720350 w 6831762" name="connsiteX2"/>
                <a:gd fmla="*/ 1062945 h 1923058" name="connsiteY2"/>
                <a:gd fmla="*/ 3839043 w 6831762" name="connsiteX3"/>
                <a:gd fmla="*/ 54855 h 1923058" name="connsiteY3"/>
                <a:gd fmla="*/ 1841990 w 6831762" name="connsiteX4"/>
                <a:gd fmla="*/ 51555 h 1923058" name="connsiteY4"/>
                <a:gd fmla="*/ 236280 w 6831762" name="connsiteX5"/>
                <a:gd fmla="*/ 352053 h 1923058" name="connsiteY5"/>
                <a:gd fmla="*/ 23468 w 6831762" name="connsiteX6"/>
                <a:gd fmla="*/ 417617 h 1923058" name="connsiteY6"/>
                <a:gd fmla="*/ 0 w 6831762" name="connsiteX7"/>
                <a:gd fmla="*/ 747301 h 1923058" name="connsiteY7"/>
                <a:gd fmla="*/ 393597 w 6831762" name="connsiteX8"/>
                <a:gd fmla="*/ 666710 h 1923058" name="connsiteY8"/>
                <a:gd fmla="*/ 2076852 w 6831762" name="connsiteX9"/>
                <a:gd fmla="*/ 524121 h 1923058" name="connsiteY9"/>
                <a:gd fmla="*/ 6757342 w 6831762" name="connsiteX10"/>
                <a:gd fmla="*/ 1890536 h 1923058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923058" w="6831762">
                  <a:moveTo>
                    <a:pt x="6795137" y="1923058"/>
                  </a:moveTo>
                  <a:lnTo>
                    <a:pt x="6831762" y="1154285"/>
                  </a:lnTo>
                  <a:lnTo>
                    <a:pt x="6720350" y="1062945"/>
                  </a:lnTo>
                  <a:cubicBezTo>
                    <a:pt x="6009785" y="543037"/>
                    <a:pt x="5003475" y="185418"/>
                    <a:pt x="3839043" y="54855"/>
                  </a:cubicBezTo>
                  <a:cubicBezTo>
                    <a:pt x="3212042" y="-15447"/>
                    <a:pt x="2539196" y="-19918"/>
                    <a:pt x="1841990" y="51555"/>
                  </a:cubicBezTo>
                  <a:cubicBezTo>
                    <a:pt x="1281735" y="108989"/>
                    <a:pt x="743045" y="211639"/>
                    <a:pt x="236280" y="352053"/>
                  </a:cubicBezTo>
                  <a:lnTo>
                    <a:pt x="23468" y="417617"/>
                  </a:lnTo>
                  <a:lnTo>
                    <a:pt x="0" y="747301"/>
                  </a:lnTo>
                  <a:lnTo>
                    <a:pt x="393597" y="666710"/>
                  </a:lnTo>
                  <a:cubicBezTo>
                    <a:pt x="926255" y="573983"/>
                    <a:pt x="1491405" y="524121"/>
                    <a:pt x="2076852" y="524121"/>
                  </a:cubicBezTo>
                  <a:cubicBezTo>
                    <a:pt x="4000242" y="524121"/>
                    <a:pt x="5704558" y="1062304"/>
                    <a:pt x="6757342" y="1890536"/>
                  </a:cubicBezTo>
                  <a:close/>
                </a:path>
              </a:pathLst>
            </a:custGeom>
            <a:gradFill>
              <a:gsLst>
                <a:gs pos="53000">
                  <a:srgbClr val="BEEFDF"/>
                </a:gs>
                <a:gs pos="0">
                  <a:srgbClr val="24CA92"/>
                </a:gs>
                <a:gs pos="34000">
                  <a:srgbClr val="5ED8AF"/>
                </a:gs>
                <a:gs pos="0">
                  <a:schemeClr val="bg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190BC"/>
              </a:gs>
              <a:gs pos="41000">
                <a:srgbClr val="2190BC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21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bg1"/>
            </a:gs>
            <a:gs pos="100000">
              <a:srgbClr val="2190B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71C566E7-15C2-47D1-BCD0-6048C4B61AEB}"/>
              </a:ext>
            </a:extLst>
          </p:cNvPr>
          <p:cNvSpPr/>
          <p:nvPr userDrawn="1"/>
        </p:nvSpPr>
        <p:spPr>
          <a:xfrm>
            <a:off x="1785257" y="2514600"/>
            <a:ext cx="5573486" cy="1828800"/>
          </a:xfrm>
          <a:prstGeom prst="horizontalScrol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2190BC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91916"/>
            <a:ext cx="8176987" cy="51411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StringBufferExample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 err="1"/>
              <a:t>StringBuffer</a:t>
            </a:r>
            <a:r>
              <a:rPr lang="en-IN" dirty="0"/>
              <a:t> </a:t>
            </a:r>
            <a:r>
              <a:rPr lang="en-IN" dirty="0" err="1"/>
              <a:t>sb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StringBuffer</a:t>
            </a:r>
            <a:r>
              <a:rPr lang="en-IN" dirty="0"/>
              <a:t>("Hello ");  </a:t>
            </a:r>
          </a:p>
          <a:p>
            <a:pPr marL="0" indent="0">
              <a:buNone/>
            </a:pPr>
            <a:r>
              <a:rPr lang="en-IN" dirty="0" err="1"/>
              <a:t>sb.append</a:t>
            </a:r>
            <a:r>
              <a:rPr lang="en-IN" dirty="0"/>
              <a:t>("Java");</a:t>
            </a:r>
            <a:r>
              <a:rPr lang="en-IN" dirty="0">
                <a:solidFill>
                  <a:srgbClr val="00B050"/>
                </a:solidFill>
              </a:rPr>
              <a:t>//now original string is changed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sb</a:t>
            </a:r>
            <a:r>
              <a:rPr lang="en-IN" dirty="0"/>
              <a:t>);</a:t>
            </a:r>
            <a:r>
              <a:rPr lang="en-IN" dirty="0">
                <a:solidFill>
                  <a:srgbClr val="00B050"/>
                </a:solidFill>
              </a:rPr>
              <a:t>//prints Hello Java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StringBuffer</a:t>
            </a:r>
            <a:r>
              <a:rPr lang="en-IN" dirty="0"/>
              <a:t> append() method</a:t>
            </a:r>
            <a:br>
              <a:rPr lang="en-IN" dirty="0"/>
            </a:br>
            <a:r>
              <a:rPr lang="en-IN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9374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93235"/>
            <a:ext cx="8176987" cy="500488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b="1" dirty="0"/>
              <a:t>class</a:t>
            </a:r>
            <a:r>
              <a:rPr lang="en-IN" dirty="0"/>
              <a:t> StringBufferExample2{  </a:t>
            </a:r>
          </a:p>
          <a:p>
            <a:pPr marL="0" indent="0" algn="just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 algn="just">
              <a:buNone/>
            </a:pPr>
            <a:r>
              <a:rPr lang="en-IN" dirty="0" err="1"/>
              <a:t>StringBuffer</a:t>
            </a:r>
            <a:r>
              <a:rPr lang="en-IN" dirty="0"/>
              <a:t> </a:t>
            </a:r>
            <a:r>
              <a:rPr lang="en-IN" dirty="0" err="1"/>
              <a:t>sb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StringBuffer</a:t>
            </a:r>
            <a:r>
              <a:rPr lang="en-IN" dirty="0"/>
              <a:t>("Hello ");  </a:t>
            </a:r>
          </a:p>
          <a:p>
            <a:pPr marL="0" indent="0" algn="just">
              <a:buNone/>
            </a:pPr>
            <a:r>
              <a:rPr lang="en-IN" dirty="0" err="1"/>
              <a:t>sb.insert</a:t>
            </a:r>
            <a:r>
              <a:rPr lang="en-IN" dirty="0"/>
              <a:t>(1,"Java");</a:t>
            </a:r>
            <a:r>
              <a:rPr lang="en-IN" dirty="0">
                <a:solidFill>
                  <a:srgbClr val="00B050"/>
                </a:solidFill>
              </a:rPr>
              <a:t>//now original string is changed </a:t>
            </a:r>
            <a:r>
              <a:rPr lang="en-IN" dirty="0"/>
              <a:t> </a:t>
            </a:r>
          </a:p>
          <a:p>
            <a:pPr marL="0" indent="0" algn="just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sb</a:t>
            </a:r>
            <a:r>
              <a:rPr lang="en-IN" dirty="0"/>
              <a:t>);</a:t>
            </a:r>
            <a:r>
              <a:rPr lang="en-IN" dirty="0">
                <a:solidFill>
                  <a:srgbClr val="00B050"/>
                </a:solidFill>
              </a:rPr>
              <a:t>//prints </a:t>
            </a:r>
            <a:r>
              <a:rPr lang="en-IN" dirty="0" err="1">
                <a:solidFill>
                  <a:srgbClr val="00B050"/>
                </a:solidFill>
              </a:rPr>
              <a:t>HJavaello</a:t>
            </a:r>
            <a:r>
              <a:rPr lang="en-IN" dirty="0">
                <a:solidFill>
                  <a:srgbClr val="00B050"/>
                </a:solidFill>
              </a:rPr>
              <a:t>  </a:t>
            </a:r>
          </a:p>
          <a:p>
            <a:pPr marL="0" indent="0" algn="just">
              <a:buNone/>
            </a:pPr>
            <a:r>
              <a:rPr lang="en-IN" dirty="0"/>
              <a:t>}  </a:t>
            </a:r>
          </a:p>
          <a:p>
            <a:pPr marL="0" indent="0" algn="just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StringBuffer insert() method</a:t>
            </a:r>
            <a:br>
              <a:rPr lang="en-IN" dirty="0"/>
            </a:br>
            <a:r>
              <a:rPr lang="en-IN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586427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553194"/>
            <a:ext cx="7886700" cy="50048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StringBufferExample3{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 err="1"/>
              <a:t>StringBuffer</a:t>
            </a:r>
            <a:r>
              <a:rPr lang="en-IN" dirty="0"/>
              <a:t> </a:t>
            </a:r>
            <a:r>
              <a:rPr lang="en-IN" dirty="0" err="1"/>
              <a:t>sb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StringBuffer</a:t>
            </a:r>
            <a:r>
              <a:rPr lang="en-IN" dirty="0"/>
              <a:t>("Hello");  </a:t>
            </a:r>
          </a:p>
          <a:p>
            <a:pPr marL="0" indent="0">
              <a:buNone/>
            </a:pPr>
            <a:r>
              <a:rPr lang="en-IN" dirty="0" err="1"/>
              <a:t>sb.replace</a:t>
            </a:r>
            <a:r>
              <a:rPr lang="en-IN" dirty="0"/>
              <a:t>(1,3,"Java");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sb</a:t>
            </a:r>
            <a:r>
              <a:rPr lang="en-IN" dirty="0"/>
              <a:t>); </a:t>
            </a:r>
            <a:r>
              <a:rPr lang="en-IN" dirty="0">
                <a:solidFill>
                  <a:srgbClr val="00B050"/>
                </a:solidFill>
              </a:rPr>
              <a:t>//prints </a:t>
            </a:r>
            <a:r>
              <a:rPr lang="en-IN" dirty="0" err="1">
                <a:solidFill>
                  <a:srgbClr val="00B050"/>
                </a:solidFill>
              </a:rPr>
              <a:t>HJavalo</a:t>
            </a:r>
            <a:r>
              <a:rPr lang="en-IN" dirty="0">
                <a:solidFill>
                  <a:srgbClr val="00B050"/>
                </a:solidFill>
              </a:rPr>
              <a:t>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StringBuffer replace() method</a:t>
            </a:r>
            <a:br>
              <a:rPr lang="en-IN" dirty="0"/>
            </a:br>
            <a:r>
              <a:rPr lang="en-IN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5149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538204"/>
            <a:ext cx="7886700" cy="50048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StringBufferExample4{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 err="1"/>
              <a:t>StringBuffer</a:t>
            </a:r>
            <a:r>
              <a:rPr lang="en-IN" dirty="0"/>
              <a:t> </a:t>
            </a:r>
            <a:r>
              <a:rPr lang="en-IN" dirty="0" err="1"/>
              <a:t>sb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StringBuffer</a:t>
            </a:r>
            <a:r>
              <a:rPr lang="en-IN" dirty="0"/>
              <a:t>("Hello");  </a:t>
            </a:r>
          </a:p>
          <a:p>
            <a:pPr marL="0" indent="0">
              <a:buNone/>
            </a:pPr>
            <a:r>
              <a:rPr lang="en-IN" dirty="0" err="1"/>
              <a:t>sb.delete</a:t>
            </a:r>
            <a:r>
              <a:rPr lang="en-IN" dirty="0"/>
              <a:t>(1,3);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sb</a:t>
            </a:r>
            <a:r>
              <a:rPr lang="en-IN" dirty="0"/>
              <a:t>);</a:t>
            </a:r>
            <a:r>
              <a:rPr lang="en-IN" dirty="0">
                <a:solidFill>
                  <a:srgbClr val="00B050"/>
                </a:solidFill>
              </a:rPr>
              <a:t>//prints </a:t>
            </a:r>
            <a:r>
              <a:rPr lang="en-IN" dirty="0" err="1">
                <a:solidFill>
                  <a:srgbClr val="00B050"/>
                </a:solidFill>
              </a:rPr>
              <a:t>Hlo</a:t>
            </a:r>
            <a:r>
              <a:rPr lang="en-IN" dirty="0">
                <a:solidFill>
                  <a:srgbClr val="00B050"/>
                </a:solidFill>
              </a:rPr>
              <a:t>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StringBuffer delete() method</a:t>
            </a:r>
            <a:br>
              <a:rPr lang="en-IN" dirty="0"/>
            </a:br>
            <a:r>
              <a:rPr lang="en-IN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33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508224"/>
            <a:ext cx="7886700" cy="50048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StringBufferExample5{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 err="1"/>
              <a:t>StringBuffer</a:t>
            </a:r>
            <a:r>
              <a:rPr lang="en-IN" dirty="0"/>
              <a:t> </a:t>
            </a:r>
            <a:r>
              <a:rPr lang="en-IN" dirty="0" err="1"/>
              <a:t>sb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StringBuffer</a:t>
            </a:r>
            <a:r>
              <a:rPr lang="en-IN" dirty="0"/>
              <a:t>("Hello");  </a:t>
            </a:r>
          </a:p>
          <a:p>
            <a:pPr marL="0" indent="0">
              <a:buNone/>
            </a:pPr>
            <a:r>
              <a:rPr lang="en-IN" dirty="0" err="1"/>
              <a:t>sb.reverse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sb</a:t>
            </a:r>
            <a:r>
              <a:rPr lang="en-IN" dirty="0"/>
              <a:t>); </a:t>
            </a:r>
            <a:r>
              <a:rPr lang="en-IN" dirty="0">
                <a:solidFill>
                  <a:srgbClr val="00B050"/>
                </a:solidFill>
              </a:rPr>
              <a:t>//prints </a:t>
            </a:r>
            <a:r>
              <a:rPr lang="en-IN" dirty="0" err="1">
                <a:solidFill>
                  <a:srgbClr val="00B050"/>
                </a:solidFill>
              </a:rPr>
              <a:t>olleH</a:t>
            </a:r>
            <a:r>
              <a:rPr lang="en-IN" dirty="0">
                <a:solidFill>
                  <a:srgbClr val="00B050"/>
                </a:solidFill>
              </a:rPr>
              <a:t>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StringBuffer reverse() method</a:t>
            </a:r>
            <a:br>
              <a:rPr lang="en-IN" dirty="0"/>
            </a:br>
            <a:r>
              <a:rPr lang="en-IN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67979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43788"/>
            <a:ext cx="8709384" cy="52650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StringBufferExample6{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 err="1"/>
              <a:t>StringBuffer</a:t>
            </a:r>
            <a:r>
              <a:rPr lang="en-IN" dirty="0"/>
              <a:t> </a:t>
            </a:r>
            <a:r>
              <a:rPr lang="en-IN" dirty="0" err="1"/>
              <a:t>sb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StringBuffer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sb.capacity</a:t>
            </a:r>
            <a:r>
              <a:rPr lang="en-IN" dirty="0"/>
              <a:t>()); </a:t>
            </a:r>
            <a:r>
              <a:rPr lang="en-IN" dirty="0">
                <a:solidFill>
                  <a:srgbClr val="00B050"/>
                </a:solidFill>
              </a:rPr>
              <a:t>//default 16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 err="1"/>
              <a:t>sb.append</a:t>
            </a:r>
            <a:r>
              <a:rPr lang="en-IN" dirty="0"/>
              <a:t>("Hello");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sb.capacity</a:t>
            </a:r>
            <a:r>
              <a:rPr lang="en-IN" dirty="0"/>
              <a:t>()); </a:t>
            </a:r>
            <a:r>
              <a:rPr lang="en-IN" dirty="0">
                <a:solidFill>
                  <a:srgbClr val="00B050"/>
                </a:solidFill>
              </a:rPr>
              <a:t>//now 16 </a:t>
            </a: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 err="1"/>
              <a:t>sb.append</a:t>
            </a:r>
            <a:r>
              <a:rPr lang="en-IN" dirty="0"/>
              <a:t>("java is my favourite language");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sb.capacity</a:t>
            </a:r>
            <a:r>
              <a:rPr lang="en-IN" dirty="0"/>
              <a:t>()); </a:t>
            </a:r>
            <a:r>
              <a:rPr lang="en-IN" dirty="0">
                <a:solidFill>
                  <a:srgbClr val="00B050"/>
                </a:solidFill>
              </a:rPr>
              <a:t>//now (16*2)+2=34 </a:t>
            </a:r>
            <a:r>
              <a:rPr lang="en-IN" dirty="0" err="1">
                <a:solidFill>
                  <a:srgbClr val="00B050"/>
                </a:solidFill>
              </a:rPr>
              <a:t>i.e</a:t>
            </a:r>
            <a:r>
              <a:rPr lang="en-IN" dirty="0">
                <a:solidFill>
                  <a:srgbClr val="00B050"/>
                </a:solidFill>
              </a:rPr>
              <a:t> (</a:t>
            </a:r>
            <a:r>
              <a:rPr lang="en-IN" dirty="0" err="1">
                <a:solidFill>
                  <a:srgbClr val="00B050"/>
                </a:solidFill>
              </a:rPr>
              <a:t>oldcapacity</a:t>
            </a:r>
            <a:r>
              <a:rPr lang="en-IN" dirty="0">
                <a:solidFill>
                  <a:srgbClr val="00B050"/>
                </a:solidFill>
              </a:rPr>
              <a:t>*2)+2 </a:t>
            </a: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StringBuffer capacity() method</a:t>
            </a:r>
            <a:br>
              <a:rPr lang="en-IN" dirty="0"/>
            </a:br>
            <a:r>
              <a:rPr lang="en-IN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820036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91916"/>
            <a:ext cx="4503144" cy="460087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4400" b="1" dirty="0"/>
              <a:t>class</a:t>
            </a:r>
            <a:r>
              <a:rPr lang="en-IN" sz="4400" dirty="0"/>
              <a:t> StringBufferExample7{  </a:t>
            </a:r>
          </a:p>
          <a:p>
            <a:pPr marL="0" indent="0">
              <a:buNone/>
            </a:pPr>
            <a:r>
              <a:rPr lang="en-IN" sz="4400" b="1" dirty="0"/>
              <a:t>public</a:t>
            </a:r>
            <a:r>
              <a:rPr lang="en-IN" sz="4400" dirty="0"/>
              <a:t> </a:t>
            </a:r>
            <a:r>
              <a:rPr lang="en-IN" sz="4400" b="1" dirty="0"/>
              <a:t>static</a:t>
            </a:r>
            <a:r>
              <a:rPr lang="en-IN" sz="4400" dirty="0"/>
              <a:t> </a:t>
            </a:r>
            <a:r>
              <a:rPr lang="en-IN" sz="4400" b="1" dirty="0"/>
              <a:t>void</a:t>
            </a:r>
            <a:r>
              <a:rPr lang="en-IN" sz="4400" dirty="0"/>
              <a:t> main(String </a:t>
            </a:r>
            <a:r>
              <a:rPr lang="en-IN" sz="4400" dirty="0" err="1"/>
              <a:t>args</a:t>
            </a:r>
            <a:r>
              <a:rPr lang="en-IN" sz="4400" dirty="0"/>
              <a:t>[]){  </a:t>
            </a:r>
          </a:p>
          <a:p>
            <a:pPr marL="0" indent="0">
              <a:buNone/>
            </a:pPr>
            <a:r>
              <a:rPr lang="en-IN" sz="4400" dirty="0" err="1"/>
              <a:t>StringBuffer</a:t>
            </a:r>
            <a:r>
              <a:rPr lang="en-IN" sz="4400" dirty="0"/>
              <a:t> </a:t>
            </a:r>
            <a:r>
              <a:rPr lang="en-IN" sz="4400" dirty="0" err="1"/>
              <a:t>sb</a:t>
            </a:r>
            <a:r>
              <a:rPr lang="en-IN" sz="4400" dirty="0"/>
              <a:t>=</a:t>
            </a:r>
            <a:r>
              <a:rPr lang="en-IN" sz="4400" b="1" dirty="0"/>
              <a:t>new</a:t>
            </a:r>
            <a:r>
              <a:rPr lang="en-IN" sz="4400" dirty="0"/>
              <a:t> </a:t>
            </a:r>
            <a:r>
              <a:rPr lang="en-IN" sz="4400" dirty="0" err="1"/>
              <a:t>StringBuffer</a:t>
            </a:r>
            <a:r>
              <a:rPr lang="en-IN" sz="4400" dirty="0"/>
              <a:t>();  </a:t>
            </a:r>
          </a:p>
          <a:p>
            <a:pPr marL="0" indent="0">
              <a:buNone/>
            </a:pPr>
            <a:r>
              <a:rPr lang="en-IN" sz="4400" dirty="0" err="1"/>
              <a:t>System.out.println</a:t>
            </a:r>
            <a:r>
              <a:rPr lang="en-IN" sz="4400" dirty="0"/>
              <a:t>(</a:t>
            </a:r>
            <a:r>
              <a:rPr lang="en-IN" sz="4400" dirty="0" err="1"/>
              <a:t>sb.capacity</a:t>
            </a:r>
            <a:r>
              <a:rPr lang="en-IN" sz="4400" dirty="0"/>
              <a:t>());//default 16  </a:t>
            </a:r>
          </a:p>
          <a:p>
            <a:pPr marL="0" indent="0">
              <a:buNone/>
            </a:pPr>
            <a:r>
              <a:rPr lang="en-IN" sz="4400" dirty="0" err="1"/>
              <a:t>sb.append</a:t>
            </a:r>
            <a:r>
              <a:rPr lang="en-IN" sz="4400" dirty="0"/>
              <a:t>("Hello");  </a:t>
            </a:r>
          </a:p>
          <a:p>
            <a:pPr marL="0" indent="0">
              <a:buNone/>
            </a:pPr>
            <a:r>
              <a:rPr lang="en-IN" sz="4400" dirty="0" err="1"/>
              <a:t>System.out.println</a:t>
            </a:r>
            <a:r>
              <a:rPr lang="en-IN" sz="4400" dirty="0"/>
              <a:t>(</a:t>
            </a:r>
            <a:r>
              <a:rPr lang="en-IN" sz="4400" dirty="0" err="1"/>
              <a:t>sb.capacity</a:t>
            </a:r>
            <a:r>
              <a:rPr lang="en-IN" sz="4400" dirty="0"/>
              <a:t>()); //now 16  </a:t>
            </a:r>
          </a:p>
          <a:p>
            <a:pPr marL="0" indent="0">
              <a:buNone/>
            </a:pPr>
            <a:r>
              <a:rPr lang="en-IN" sz="4400" dirty="0" err="1"/>
              <a:t>sb.append</a:t>
            </a:r>
            <a:r>
              <a:rPr lang="en-IN" sz="4400" dirty="0"/>
              <a:t>("java is my favourite language");</a:t>
            </a:r>
            <a:r>
              <a:rPr lang="en-IN" sz="3000" dirty="0"/>
              <a:t>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/>
              <a:t>StringBuffer ensureCapacity() method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985886" y="1414914"/>
            <a:ext cx="4004109" cy="543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err="1">
                <a:latin typeface="Bahnschrift" panose="020B0502040204020203" pitchFamily="34" charset="0"/>
              </a:rPr>
              <a:t>System.out.println</a:t>
            </a:r>
            <a:r>
              <a:rPr lang="en-IN" dirty="0">
                <a:latin typeface="Bahnschrift" panose="020B0502040204020203" pitchFamily="34" charset="0"/>
              </a:rPr>
              <a:t>(</a:t>
            </a:r>
            <a:r>
              <a:rPr lang="en-IN" dirty="0" err="1">
                <a:latin typeface="Bahnschrift" panose="020B0502040204020203" pitchFamily="34" charset="0"/>
              </a:rPr>
              <a:t>sb.capacity</a:t>
            </a:r>
            <a:r>
              <a:rPr lang="en-IN" dirty="0">
                <a:latin typeface="Bahnschrift" panose="020B0502040204020203" pitchFamily="34" charset="0"/>
              </a:rPr>
              <a:t>()); </a:t>
            </a:r>
            <a:r>
              <a:rPr lang="en-IN" dirty="0">
                <a:solidFill>
                  <a:srgbClr val="00B050"/>
                </a:solidFill>
                <a:latin typeface="Bahnschrift" panose="020B0502040204020203" pitchFamily="34" charset="0"/>
              </a:rPr>
              <a:t>//now (16*2)+2=34 </a:t>
            </a:r>
            <a:r>
              <a:rPr lang="en-IN" dirty="0" err="1">
                <a:solidFill>
                  <a:srgbClr val="00B050"/>
                </a:solidFill>
                <a:latin typeface="Bahnschrift" panose="020B0502040204020203" pitchFamily="34" charset="0"/>
              </a:rPr>
              <a:t>i.e</a:t>
            </a:r>
            <a:r>
              <a:rPr lang="en-IN" dirty="0">
                <a:solidFill>
                  <a:srgbClr val="00B050"/>
                </a:solidFill>
                <a:latin typeface="Bahnschrift" panose="020B0502040204020203" pitchFamily="34" charset="0"/>
              </a:rPr>
              <a:t> (</a:t>
            </a:r>
            <a:r>
              <a:rPr lang="en-IN" dirty="0" err="1">
                <a:solidFill>
                  <a:srgbClr val="00B050"/>
                </a:solidFill>
                <a:latin typeface="Bahnschrift" panose="020B0502040204020203" pitchFamily="34" charset="0"/>
              </a:rPr>
              <a:t>oldcapacity</a:t>
            </a:r>
            <a:r>
              <a:rPr lang="en-IN" dirty="0">
                <a:solidFill>
                  <a:srgbClr val="00B050"/>
                </a:solidFill>
                <a:latin typeface="Bahnschrift" panose="020B0502040204020203" pitchFamily="34" charset="0"/>
              </a:rPr>
              <a:t>*2)+2  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latin typeface="Bahnschrift" panose="020B0502040204020203" pitchFamily="34" charset="0"/>
              </a:rPr>
              <a:t>sb.ensureCapacity</a:t>
            </a:r>
            <a:r>
              <a:rPr lang="en-IN" dirty="0">
                <a:latin typeface="Bahnschrift" panose="020B0502040204020203" pitchFamily="34" charset="0"/>
              </a:rPr>
              <a:t>(10); </a:t>
            </a:r>
            <a:r>
              <a:rPr lang="en-IN" dirty="0">
                <a:solidFill>
                  <a:srgbClr val="00B050"/>
                </a:solidFill>
                <a:latin typeface="Bahnschrift" panose="020B0502040204020203" pitchFamily="34" charset="0"/>
              </a:rPr>
              <a:t>//now no change</a:t>
            </a:r>
            <a:r>
              <a:rPr lang="en-IN" dirty="0">
                <a:latin typeface="Bahnschrift" panose="020B0502040204020203" pitchFamily="34" charset="0"/>
              </a:rPr>
              <a:t>  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latin typeface="Bahnschrift" panose="020B0502040204020203" pitchFamily="34" charset="0"/>
              </a:rPr>
              <a:t>System.out.println</a:t>
            </a:r>
            <a:r>
              <a:rPr lang="en-IN" dirty="0">
                <a:latin typeface="Bahnschrift" panose="020B0502040204020203" pitchFamily="34" charset="0"/>
              </a:rPr>
              <a:t>(</a:t>
            </a:r>
            <a:r>
              <a:rPr lang="en-IN" dirty="0" err="1">
                <a:latin typeface="Bahnschrift" panose="020B0502040204020203" pitchFamily="34" charset="0"/>
              </a:rPr>
              <a:t>sb.capacity</a:t>
            </a:r>
            <a:r>
              <a:rPr lang="en-IN" dirty="0">
                <a:latin typeface="Bahnschrift" panose="020B0502040204020203" pitchFamily="34" charset="0"/>
              </a:rPr>
              <a:t>()); </a:t>
            </a:r>
            <a:r>
              <a:rPr lang="en-IN" dirty="0">
                <a:solidFill>
                  <a:srgbClr val="00B050"/>
                </a:solidFill>
                <a:latin typeface="Bahnschrift" panose="020B0502040204020203" pitchFamily="34" charset="0"/>
              </a:rPr>
              <a:t>//now 34  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latin typeface="Bahnschrift" panose="020B0502040204020203" pitchFamily="34" charset="0"/>
              </a:rPr>
              <a:t>sb.ensureCapacity</a:t>
            </a:r>
            <a:r>
              <a:rPr lang="en-IN" dirty="0">
                <a:latin typeface="Bahnschrift" panose="020B0502040204020203" pitchFamily="34" charset="0"/>
              </a:rPr>
              <a:t>(50);  </a:t>
            </a:r>
            <a:r>
              <a:rPr lang="en-IN" dirty="0">
                <a:solidFill>
                  <a:srgbClr val="00B050"/>
                </a:solidFill>
                <a:latin typeface="Bahnschrift" panose="020B0502040204020203" pitchFamily="34" charset="0"/>
              </a:rPr>
              <a:t>//now (34*2)+2</a:t>
            </a:r>
            <a:r>
              <a:rPr lang="en-IN" dirty="0">
                <a:latin typeface="Bahnschrift" panose="020B0502040204020203" pitchFamily="34" charset="0"/>
              </a:rPr>
              <a:t>  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latin typeface="Bahnschrift" panose="020B0502040204020203" pitchFamily="34" charset="0"/>
              </a:rPr>
              <a:t>System.out.println</a:t>
            </a:r>
            <a:r>
              <a:rPr lang="en-IN" dirty="0">
                <a:latin typeface="Bahnschrift" panose="020B0502040204020203" pitchFamily="34" charset="0"/>
              </a:rPr>
              <a:t>(</a:t>
            </a:r>
            <a:r>
              <a:rPr lang="en-IN" dirty="0" err="1">
                <a:latin typeface="Bahnschrift" panose="020B0502040204020203" pitchFamily="34" charset="0"/>
              </a:rPr>
              <a:t>sb.capacity</a:t>
            </a:r>
            <a:r>
              <a:rPr lang="en-IN" dirty="0">
                <a:latin typeface="Bahnschrift" panose="020B0502040204020203" pitchFamily="34" charset="0"/>
              </a:rPr>
              <a:t>()); </a:t>
            </a:r>
            <a:r>
              <a:rPr lang="en-IN" dirty="0">
                <a:solidFill>
                  <a:srgbClr val="00B050"/>
                </a:solidFill>
                <a:latin typeface="Bahnschrift" panose="020B0502040204020203" pitchFamily="34" charset="0"/>
              </a:rPr>
              <a:t>//now 70  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ahnschrift" panose="020B0502040204020203" pitchFamily="34" charset="0"/>
              </a:rPr>
              <a:t>}  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ahnschrift" panose="020B0502040204020203" pitchFamily="34" charset="0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2158043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523214"/>
            <a:ext cx="8445873" cy="500488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Java </a:t>
            </a:r>
            <a:r>
              <a:rPr lang="en-US" dirty="0" err="1"/>
              <a:t>StringBuilder</a:t>
            </a:r>
            <a:r>
              <a:rPr lang="en-US" dirty="0"/>
              <a:t> class is used to create mutable (modifiable) string. </a:t>
            </a:r>
          </a:p>
          <a:p>
            <a:pPr algn="just"/>
            <a:r>
              <a:rPr lang="en-US" dirty="0"/>
              <a:t>The Java </a:t>
            </a:r>
            <a:r>
              <a:rPr lang="en-US" dirty="0" err="1"/>
              <a:t>StringBuilder</a:t>
            </a:r>
            <a:r>
              <a:rPr lang="en-US" dirty="0"/>
              <a:t> class is same as StringBuffer class except that it is non-synchronized.</a:t>
            </a:r>
          </a:p>
          <a:p>
            <a:pPr algn="just"/>
            <a:r>
              <a:rPr lang="en-US" dirty="0"/>
              <a:t>It is available since JDK 1.5.</a:t>
            </a:r>
          </a:p>
          <a:p>
            <a:pPr algn="just"/>
            <a:r>
              <a:rPr lang="en-US" dirty="0" err="1"/>
              <a:t>StringBuilder</a:t>
            </a:r>
            <a:r>
              <a:rPr lang="en-US" dirty="0"/>
              <a:t> class provides an API similar to StringBuffer, but unlike StringBuffer, it doesn’t guarantee thread safety.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StringBuilder</a:t>
            </a:r>
            <a:r>
              <a:rPr lang="en-IN" b="1" dirty="0"/>
              <a:t>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582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035109"/>
              </p:ext>
            </p:extLst>
          </p:nvPr>
        </p:nvGraphicFramePr>
        <p:xfrm>
          <a:off x="279872" y="1648918"/>
          <a:ext cx="8584256" cy="4926835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429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85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2400" b="0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Constructor</a:t>
                      </a:r>
                    </a:p>
                  </a:txBody>
                  <a:tcPr marL="31750" marR="3175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90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2400" b="0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Description</a:t>
                      </a:r>
                    </a:p>
                  </a:txBody>
                  <a:tcPr marL="31750" marR="3175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9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659">
                <a:tc>
                  <a:txBody>
                    <a:bodyPr/>
                    <a:lstStyle/>
                    <a:p>
                      <a:pPr algn="just" fontAlgn="t" latinLnBrk="0"/>
                      <a:r>
                        <a:rPr lang="en-IN" dirty="0" err="1">
                          <a:solidFill>
                            <a:srgbClr val="444444"/>
                          </a:solidFill>
                          <a:effectLst/>
                          <a:latin typeface="Bahnschrift" panose="020B0502040204020203" pitchFamily="34" charset="0"/>
                        </a:rPr>
                        <a:t>StringBuilder</a:t>
                      </a:r>
                      <a:r>
                        <a:rPr lang="en-IN" dirty="0">
                          <a:solidFill>
                            <a:srgbClr val="444444"/>
                          </a:solidFill>
                          <a:effectLst/>
                          <a:latin typeface="Bahnschrift" panose="020B0502040204020203" pitchFamily="34" charset="0"/>
                        </a:rPr>
                        <a:t>()</a:t>
                      </a:r>
                    </a:p>
                  </a:txBody>
                  <a:tcPr marL="31750" marR="3175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 latinLnBrk="0"/>
                      <a:r>
                        <a:rPr lang="en-US">
                          <a:solidFill>
                            <a:srgbClr val="444444"/>
                          </a:solidFill>
                          <a:effectLst/>
                          <a:latin typeface="Bahnschrift" panose="020B0502040204020203" pitchFamily="34" charset="0"/>
                        </a:rPr>
                        <a:t>Creates an empty string builder with a default capacity of 16 (16 empty elements).</a:t>
                      </a:r>
                    </a:p>
                  </a:txBody>
                  <a:tcPr marL="31750" marR="3175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8098">
                <a:tc>
                  <a:txBody>
                    <a:bodyPr/>
                    <a:lstStyle/>
                    <a:p>
                      <a:pPr algn="just" fontAlgn="t" latinLnBrk="0"/>
                      <a:r>
                        <a:rPr lang="en-IN" dirty="0" err="1">
                          <a:solidFill>
                            <a:srgbClr val="444444"/>
                          </a:solidFill>
                          <a:effectLst/>
                          <a:latin typeface="Bahnschrift" panose="020B0502040204020203" pitchFamily="34" charset="0"/>
                        </a:rPr>
                        <a:t>StringBuilder</a:t>
                      </a:r>
                      <a:r>
                        <a:rPr lang="en-IN" dirty="0">
                          <a:solidFill>
                            <a:srgbClr val="444444"/>
                          </a:solidFill>
                          <a:effectLst/>
                          <a:latin typeface="Bahnschrift" panose="020B0502040204020203" pitchFamily="34" charset="0"/>
                        </a:rPr>
                        <a:t>(</a:t>
                      </a:r>
                      <a:r>
                        <a:rPr lang="en-IN" dirty="0" err="1">
                          <a:solidFill>
                            <a:srgbClr val="444444"/>
                          </a:solidFill>
                          <a:effectLst/>
                          <a:latin typeface="Bahnschrift" panose="020B0502040204020203" pitchFamily="34" charset="0"/>
                        </a:rPr>
                        <a:t>CharSequence</a:t>
                      </a:r>
                      <a:r>
                        <a:rPr lang="en-IN" dirty="0">
                          <a:solidFill>
                            <a:srgbClr val="444444"/>
                          </a:solidFill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IN" dirty="0" err="1">
                          <a:solidFill>
                            <a:srgbClr val="444444"/>
                          </a:solidFill>
                          <a:effectLst/>
                          <a:latin typeface="Bahnschrift" panose="020B0502040204020203" pitchFamily="34" charset="0"/>
                        </a:rPr>
                        <a:t>cs</a:t>
                      </a:r>
                      <a:r>
                        <a:rPr lang="en-IN" dirty="0">
                          <a:solidFill>
                            <a:srgbClr val="444444"/>
                          </a:solidFill>
                          <a:effectLst/>
                          <a:latin typeface="Bahnschrift" panose="020B0502040204020203" pitchFamily="34" charset="0"/>
                        </a:rPr>
                        <a:t>)</a:t>
                      </a:r>
                    </a:p>
                  </a:txBody>
                  <a:tcPr marL="31750" marR="3175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 latinLnBrk="0"/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Bahnschrift" panose="020B0502040204020203" pitchFamily="34" charset="0"/>
                        </a:rPr>
                        <a:t>Constructs a string builder containing the same characters as the specified </a:t>
                      </a:r>
                      <a:r>
                        <a:rPr lang="en-US" dirty="0" err="1">
                          <a:solidFill>
                            <a:srgbClr val="444444"/>
                          </a:solidFill>
                          <a:effectLst/>
                          <a:latin typeface="Bahnschrift" panose="020B0502040204020203" pitchFamily="34" charset="0"/>
                        </a:rPr>
                        <a:t>CharSequence</a:t>
                      </a:r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Bahnschrift" panose="020B0502040204020203" pitchFamily="34" charset="0"/>
                        </a:rPr>
                        <a:t>, plus an extra 16 empty elements trailing the </a:t>
                      </a:r>
                      <a:r>
                        <a:rPr lang="en-US" dirty="0" err="1">
                          <a:solidFill>
                            <a:srgbClr val="444444"/>
                          </a:solidFill>
                          <a:effectLst/>
                          <a:latin typeface="Bahnschrift" panose="020B0502040204020203" pitchFamily="34" charset="0"/>
                        </a:rPr>
                        <a:t>CharSequence</a:t>
                      </a:r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31750" marR="3175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939">
                <a:tc>
                  <a:txBody>
                    <a:bodyPr/>
                    <a:lstStyle/>
                    <a:p>
                      <a:pPr algn="just" fontAlgn="t" latinLnBrk="0"/>
                      <a:r>
                        <a:rPr lang="en-IN" dirty="0" err="1">
                          <a:solidFill>
                            <a:srgbClr val="444444"/>
                          </a:solidFill>
                          <a:effectLst/>
                          <a:latin typeface="Bahnschrift" panose="020B0502040204020203" pitchFamily="34" charset="0"/>
                        </a:rPr>
                        <a:t>StringBuilder</a:t>
                      </a:r>
                      <a:r>
                        <a:rPr lang="en-IN" dirty="0">
                          <a:solidFill>
                            <a:srgbClr val="444444"/>
                          </a:solidFill>
                          <a:effectLst/>
                          <a:latin typeface="Bahnschrift" panose="020B0502040204020203" pitchFamily="34" charset="0"/>
                        </a:rPr>
                        <a:t>(</a:t>
                      </a:r>
                      <a:r>
                        <a:rPr lang="en-IN" dirty="0" err="1">
                          <a:solidFill>
                            <a:srgbClr val="444444"/>
                          </a:solidFill>
                          <a:effectLst/>
                          <a:latin typeface="Bahnschrift" panose="020B0502040204020203" pitchFamily="34" charset="0"/>
                        </a:rPr>
                        <a:t>int</a:t>
                      </a:r>
                      <a:r>
                        <a:rPr lang="en-IN" dirty="0">
                          <a:solidFill>
                            <a:srgbClr val="444444"/>
                          </a:solidFill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IN" dirty="0" err="1">
                          <a:solidFill>
                            <a:srgbClr val="444444"/>
                          </a:solidFill>
                          <a:effectLst/>
                          <a:latin typeface="Bahnschrift" panose="020B0502040204020203" pitchFamily="34" charset="0"/>
                        </a:rPr>
                        <a:t>initCapacity</a:t>
                      </a:r>
                      <a:r>
                        <a:rPr lang="en-IN" dirty="0">
                          <a:solidFill>
                            <a:srgbClr val="444444"/>
                          </a:solidFill>
                          <a:effectLst/>
                          <a:latin typeface="Bahnschrift" panose="020B0502040204020203" pitchFamily="34" charset="0"/>
                        </a:rPr>
                        <a:t>)</a:t>
                      </a:r>
                    </a:p>
                  </a:txBody>
                  <a:tcPr marL="31750" marR="3175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 latinLnBrk="0"/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Bahnschrift" panose="020B0502040204020203" pitchFamily="34" charset="0"/>
                        </a:rPr>
                        <a:t>Creates an empty string builder with the specified initial capacity.</a:t>
                      </a:r>
                    </a:p>
                  </a:txBody>
                  <a:tcPr marL="31750" marR="3175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8379">
                <a:tc>
                  <a:txBody>
                    <a:bodyPr/>
                    <a:lstStyle/>
                    <a:p>
                      <a:pPr algn="just" fontAlgn="t" latinLnBrk="0"/>
                      <a:r>
                        <a:rPr lang="en-IN">
                          <a:solidFill>
                            <a:srgbClr val="444444"/>
                          </a:solidFill>
                          <a:effectLst/>
                          <a:latin typeface="Bahnschrift" panose="020B0502040204020203" pitchFamily="34" charset="0"/>
                        </a:rPr>
                        <a:t>StringBuilder(String s)</a:t>
                      </a:r>
                    </a:p>
                  </a:txBody>
                  <a:tcPr marL="31750" marR="3175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 latinLnBrk="0"/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Bahnschrift" panose="020B0502040204020203" pitchFamily="34" charset="0"/>
                        </a:rPr>
                        <a:t>Creates a string builder whose value is initialized by the specified string, plus an extra 16 empty elements trailing the string.</a:t>
                      </a:r>
                    </a:p>
                  </a:txBody>
                  <a:tcPr marL="31750" marR="3175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StringBuilder Constructors</a:t>
            </a:r>
          </a:p>
        </p:txBody>
      </p:sp>
    </p:spTree>
    <p:extLst>
      <p:ext uri="{BB962C8B-B14F-4D97-AF65-F5344CB8AC3E}">
        <p14:creationId xmlns:p14="http://schemas.microsoft.com/office/powerpoint/2010/main" val="734544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93233"/>
            <a:ext cx="7886700" cy="5004884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 err="1"/>
              <a:t>StringBuilder</a:t>
            </a:r>
            <a:r>
              <a:rPr lang="en-IN" b="1" dirty="0"/>
              <a:t> Length and Capacity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// creates empty builder, capacity 16 </a:t>
            </a:r>
          </a:p>
          <a:p>
            <a:pPr marL="0" indent="0">
              <a:buNone/>
            </a:pPr>
            <a:r>
              <a:rPr lang="en-IN" dirty="0" err="1"/>
              <a:t>StringBuilder</a:t>
            </a:r>
            <a:r>
              <a:rPr lang="en-IN" dirty="0"/>
              <a:t> </a:t>
            </a:r>
            <a:r>
              <a:rPr lang="en-IN" dirty="0" err="1"/>
              <a:t>sb</a:t>
            </a:r>
            <a:r>
              <a:rPr lang="en-IN" dirty="0"/>
              <a:t> = new </a:t>
            </a:r>
            <a:r>
              <a:rPr lang="en-IN" dirty="0" err="1"/>
              <a:t>StringBuilder</a:t>
            </a:r>
            <a:r>
              <a:rPr lang="en-IN" dirty="0"/>
              <a:t>();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// adds 5 character string at beginning </a:t>
            </a:r>
            <a:r>
              <a:rPr lang="en-IN" dirty="0" err="1"/>
              <a:t>sb.append</a:t>
            </a:r>
            <a:r>
              <a:rPr lang="en-IN" dirty="0"/>
              <a:t>("Hello"); 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StringBuilder</a:t>
            </a:r>
            <a:r>
              <a:rPr lang="en-IN" dirty="0"/>
              <a:t> length = "+</a:t>
            </a:r>
            <a:r>
              <a:rPr lang="en-IN" dirty="0" err="1"/>
              <a:t>sb.length</a:t>
            </a:r>
            <a:r>
              <a:rPr lang="en-IN" dirty="0"/>
              <a:t>()); </a:t>
            </a:r>
            <a:r>
              <a:rPr lang="en-IN" dirty="0">
                <a:solidFill>
                  <a:srgbClr val="00B050"/>
                </a:solidFill>
              </a:rPr>
              <a:t>// prints 5 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StringBuilder</a:t>
            </a:r>
            <a:r>
              <a:rPr lang="en-IN" dirty="0"/>
              <a:t> capacity = "+</a:t>
            </a:r>
            <a:r>
              <a:rPr lang="en-IN" dirty="0" err="1"/>
              <a:t>sb.capacity</a:t>
            </a:r>
            <a:r>
              <a:rPr lang="en-IN" dirty="0"/>
              <a:t>()); </a:t>
            </a:r>
            <a:r>
              <a:rPr lang="en-IN" dirty="0">
                <a:solidFill>
                  <a:srgbClr val="00B050"/>
                </a:solidFill>
              </a:rPr>
              <a:t>// prints 16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StringBuilder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77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350" y="2623280"/>
            <a:ext cx="7629994" cy="3698763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200" dirty="0"/>
              <a:t>learn the basic concept of StringBuffer and StringBuilder Class.</a:t>
            </a:r>
          </a:p>
          <a:p>
            <a:pPr algn="just">
              <a:spcBef>
                <a:spcPts val="0"/>
              </a:spcBef>
            </a:pPr>
            <a:r>
              <a:rPr lang="en-US" sz="2200" dirty="0"/>
              <a:t>understand the different constructors of StringBuffer and StringBuilder Class.</a:t>
            </a:r>
          </a:p>
          <a:p>
            <a:pPr algn="just">
              <a:spcBef>
                <a:spcPts val="0"/>
              </a:spcBef>
            </a:pPr>
            <a:r>
              <a:rPr lang="en-US" sz="2200" dirty="0"/>
              <a:t>implement  the various methods of StringBuffer and StringBuilder Class.</a:t>
            </a:r>
          </a:p>
          <a:p>
            <a:pPr algn="just">
              <a:spcBef>
                <a:spcPts val="0"/>
              </a:spcBef>
            </a:pPr>
            <a:r>
              <a:rPr lang="en-US" sz="2200" dirty="0"/>
              <a:t>Differentiate between StringBuffer and StringBuilder Class.</a:t>
            </a:r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63253"/>
            <a:ext cx="7886700" cy="50048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StringBuilderExample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{ </a:t>
            </a:r>
          </a:p>
          <a:p>
            <a:pPr marL="0" indent="0"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dirty="0"/>
              <a:t>{ </a:t>
            </a:r>
          </a:p>
          <a:p>
            <a:pPr marL="0" indent="0">
              <a:buNone/>
            </a:pPr>
            <a:r>
              <a:rPr lang="en-IN" dirty="0" err="1"/>
              <a:t>StringBuilder</a:t>
            </a:r>
            <a:r>
              <a:rPr lang="en-IN" dirty="0"/>
              <a:t> </a:t>
            </a:r>
            <a:r>
              <a:rPr lang="en-IN" dirty="0" err="1"/>
              <a:t>sb</a:t>
            </a:r>
            <a:r>
              <a:rPr lang="en-IN" dirty="0"/>
              <a:t> = new </a:t>
            </a:r>
            <a:r>
              <a:rPr lang="en-IN" dirty="0" err="1"/>
              <a:t>StringBuilder</a:t>
            </a:r>
            <a:r>
              <a:rPr lang="en-IN" dirty="0"/>
              <a:t>("Hello "); </a:t>
            </a:r>
            <a:r>
              <a:rPr lang="en-IN" dirty="0" err="1"/>
              <a:t>sb.append</a:t>
            </a:r>
            <a:r>
              <a:rPr lang="en-IN" dirty="0"/>
              <a:t>("World");// now original string is changed 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sb</a:t>
            </a:r>
            <a:r>
              <a:rPr lang="en-IN" dirty="0"/>
              <a:t>);// prints Hello World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Append()</a:t>
            </a:r>
          </a:p>
        </p:txBody>
      </p:sp>
    </p:spTree>
    <p:extLst>
      <p:ext uri="{BB962C8B-B14F-4D97-AF65-F5344CB8AC3E}">
        <p14:creationId xmlns:p14="http://schemas.microsoft.com/office/powerpoint/2010/main" val="3100525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523214"/>
            <a:ext cx="7886700" cy="5004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/>
              <a:t>StringBuilder</a:t>
            </a:r>
            <a:r>
              <a:rPr lang="en-IN" dirty="0"/>
              <a:t> </a:t>
            </a:r>
            <a:r>
              <a:rPr lang="en-IN" dirty="0" err="1"/>
              <a:t>sb</a:t>
            </a:r>
            <a:r>
              <a:rPr lang="en-IN" dirty="0"/>
              <a:t> = new </a:t>
            </a:r>
            <a:r>
              <a:rPr lang="en-IN" dirty="0" err="1"/>
              <a:t>StringBuilder</a:t>
            </a:r>
            <a:r>
              <a:rPr lang="en-IN" dirty="0"/>
              <a:t>("</a:t>
            </a:r>
            <a:r>
              <a:rPr lang="en-IN" dirty="0" err="1"/>
              <a:t>HellWorld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 err="1"/>
              <a:t>sb.insert</a:t>
            </a:r>
            <a:r>
              <a:rPr lang="en-IN" dirty="0"/>
              <a:t>(4, "o ");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sb</a:t>
            </a:r>
            <a:r>
              <a:rPr lang="en-IN" dirty="0"/>
              <a:t>); </a:t>
            </a:r>
            <a:r>
              <a:rPr lang="en-IN" dirty="0">
                <a:solidFill>
                  <a:srgbClr val="26CB8E"/>
                </a:solidFill>
              </a:rPr>
              <a:t>// prints Hello World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Insert()</a:t>
            </a:r>
          </a:p>
        </p:txBody>
      </p:sp>
    </p:spTree>
    <p:extLst>
      <p:ext uri="{BB962C8B-B14F-4D97-AF65-F5344CB8AC3E}">
        <p14:creationId xmlns:p14="http://schemas.microsoft.com/office/powerpoint/2010/main" val="1079139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613155"/>
            <a:ext cx="7886700" cy="5004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/>
              <a:t>StringBuilder</a:t>
            </a:r>
            <a:r>
              <a:rPr lang="en-IN" dirty="0"/>
              <a:t> </a:t>
            </a:r>
            <a:r>
              <a:rPr lang="en-IN" dirty="0" err="1"/>
              <a:t>sb</a:t>
            </a:r>
            <a:r>
              <a:rPr lang="en-IN" dirty="0"/>
              <a:t> = new </a:t>
            </a:r>
            <a:r>
              <a:rPr lang="en-IN" dirty="0" err="1"/>
              <a:t>StringBuilder</a:t>
            </a:r>
            <a:r>
              <a:rPr lang="en-IN" dirty="0"/>
              <a:t>("Hello World!");</a:t>
            </a:r>
          </a:p>
          <a:p>
            <a:pPr marL="0" indent="0">
              <a:buNone/>
            </a:pPr>
            <a:r>
              <a:rPr lang="en-IN" dirty="0" err="1"/>
              <a:t>sb.replace</a:t>
            </a:r>
            <a:r>
              <a:rPr lang="en-IN" dirty="0"/>
              <a:t>(6,11,"Earth");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sb</a:t>
            </a:r>
            <a:r>
              <a:rPr lang="en-IN" dirty="0"/>
              <a:t>); </a:t>
            </a:r>
            <a:r>
              <a:rPr lang="en-IN" dirty="0">
                <a:solidFill>
                  <a:srgbClr val="26CB8E"/>
                </a:solidFill>
              </a:rPr>
              <a:t>// prints Hello Earth!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replace(int startIndex, int endIndex, String str)</a:t>
            </a:r>
          </a:p>
        </p:txBody>
      </p:sp>
    </p:spTree>
    <p:extLst>
      <p:ext uri="{BB962C8B-B14F-4D97-AF65-F5344CB8AC3E}">
        <p14:creationId xmlns:p14="http://schemas.microsoft.com/office/powerpoint/2010/main" val="3021882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553194"/>
            <a:ext cx="7886700" cy="5004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/>
              <a:t>StringBuilder</a:t>
            </a:r>
            <a:r>
              <a:rPr lang="en-IN" dirty="0"/>
              <a:t> </a:t>
            </a:r>
            <a:r>
              <a:rPr lang="en-IN" dirty="0" err="1"/>
              <a:t>sb</a:t>
            </a:r>
            <a:r>
              <a:rPr lang="en-IN" dirty="0"/>
              <a:t> = new </a:t>
            </a:r>
            <a:r>
              <a:rPr lang="en-IN" dirty="0" err="1"/>
              <a:t>StringBuilder</a:t>
            </a:r>
            <a:r>
              <a:rPr lang="en-IN" dirty="0"/>
              <a:t>("JournalDev.com");		</a:t>
            </a:r>
          </a:p>
          <a:p>
            <a:pPr marL="0" indent="0">
              <a:buNone/>
            </a:pPr>
            <a:r>
              <a:rPr lang="en-IN" dirty="0" err="1"/>
              <a:t>sb.delete</a:t>
            </a:r>
            <a:r>
              <a:rPr lang="en-IN" dirty="0"/>
              <a:t>(7,14);	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sb</a:t>
            </a:r>
            <a:r>
              <a:rPr lang="en-IN" dirty="0"/>
              <a:t>); </a:t>
            </a:r>
            <a:r>
              <a:rPr lang="en-IN" dirty="0">
                <a:solidFill>
                  <a:srgbClr val="26CB8E"/>
                </a:solidFill>
              </a:rPr>
              <a:t>// prints Journal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delete(int startIndex, int endIndex)</a:t>
            </a:r>
          </a:p>
        </p:txBody>
      </p:sp>
    </p:spTree>
    <p:extLst>
      <p:ext uri="{BB962C8B-B14F-4D97-AF65-F5344CB8AC3E}">
        <p14:creationId xmlns:p14="http://schemas.microsoft.com/office/powerpoint/2010/main" val="3263900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58779"/>
            <a:ext cx="8447973" cy="518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/>
              <a:t>StringBuilder</a:t>
            </a:r>
            <a:r>
              <a:rPr lang="en-IN" dirty="0"/>
              <a:t> </a:t>
            </a:r>
            <a:r>
              <a:rPr lang="en-IN" dirty="0" err="1"/>
              <a:t>sb</a:t>
            </a:r>
            <a:r>
              <a:rPr lang="en-IN" dirty="0"/>
              <a:t>=new </a:t>
            </a:r>
            <a:r>
              <a:rPr lang="en-IN" dirty="0" err="1"/>
              <a:t>StringBuilder</a:t>
            </a:r>
            <a:r>
              <a:rPr lang="en-IN" dirty="0"/>
              <a:t>();  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sb.capacity</a:t>
            </a:r>
            <a:r>
              <a:rPr lang="en-IN" dirty="0"/>
              <a:t>()); </a:t>
            </a:r>
            <a:r>
              <a:rPr lang="en-IN" dirty="0">
                <a:solidFill>
                  <a:srgbClr val="26CB8E"/>
                </a:solidFill>
              </a:rPr>
              <a:t>// default value 16  </a:t>
            </a:r>
          </a:p>
          <a:p>
            <a:pPr marL="0" indent="0">
              <a:buNone/>
            </a:pPr>
            <a:r>
              <a:rPr lang="en-IN" dirty="0" err="1"/>
              <a:t>sb.append</a:t>
            </a:r>
            <a:r>
              <a:rPr lang="en-IN" dirty="0"/>
              <a:t>("Java");  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sb.capacity</a:t>
            </a:r>
            <a:r>
              <a:rPr lang="en-IN" dirty="0"/>
              <a:t>()); </a:t>
            </a:r>
            <a:r>
              <a:rPr lang="en-IN" dirty="0">
                <a:solidFill>
                  <a:srgbClr val="26CB8E"/>
                </a:solidFill>
              </a:rPr>
              <a:t>// still 16  </a:t>
            </a:r>
          </a:p>
          <a:p>
            <a:pPr marL="0" indent="0">
              <a:buNone/>
            </a:pPr>
            <a:r>
              <a:rPr lang="en-IN" dirty="0" err="1"/>
              <a:t>sb.append</a:t>
            </a:r>
            <a:r>
              <a:rPr lang="en-IN" dirty="0"/>
              <a:t>("Hello </a:t>
            </a:r>
            <a:r>
              <a:rPr lang="en-IN" dirty="0" err="1"/>
              <a:t>StringBuilder</a:t>
            </a:r>
            <a:r>
              <a:rPr lang="en-IN" dirty="0"/>
              <a:t> Class!");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sb.capacity</a:t>
            </a:r>
            <a:r>
              <a:rPr lang="en-IN" dirty="0"/>
              <a:t>()); </a:t>
            </a:r>
            <a:r>
              <a:rPr lang="en-IN" dirty="0">
                <a:solidFill>
                  <a:srgbClr val="26CB8E"/>
                </a:solidFill>
              </a:rPr>
              <a:t>// (16*2)+2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Capacity()</a:t>
            </a:r>
          </a:p>
        </p:txBody>
      </p:sp>
    </p:spTree>
    <p:extLst>
      <p:ext uri="{BB962C8B-B14F-4D97-AF65-F5344CB8AC3E}">
        <p14:creationId xmlns:p14="http://schemas.microsoft.com/office/powerpoint/2010/main" val="3417148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523213"/>
            <a:ext cx="7886700" cy="5004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/>
              <a:t>StringBuilder</a:t>
            </a:r>
            <a:r>
              <a:rPr lang="en-IN" dirty="0"/>
              <a:t> </a:t>
            </a:r>
            <a:r>
              <a:rPr lang="en-IN" dirty="0" err="1"/>
              <a:t>sb</a:t>
            </a:r>
            <a:r>
              <a:rPr lang="en-IN" dirty="0"/>
              <a:t> = new </a:t>
            </a:r>
            <a:r>
              <a:rPr lang="en-IN" dirty="0" err="1"/>
              <a:t>StringBuilder</a:t>
            </a:r>
            <a:r>
              <a:rPr lang="en-IN" dirty="0"/>
              <a:t>("lived");	</a:t>
            </a:r>
          </a:p>
          <a:p>
            <a:pPr marL="0" indent="0">
              <a:buNone/>
            </a:pPr>
            <a:r>
              <a:rPr lang="en-IN" dirty="0" err="1"/>
              <a:t>sb.reverse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sb</a:t>
            </a:r>
            <a:r>
              <a:rPr lang="en-IN" dirty="0"/>
              <a:t>);// prints devil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Reverse()</a:t>
            </a:r>
          </a:p>
        </p:txBody>
      </p:sp>
    </p:spTree>
    <p:extLst>
      <p:ext uri="{BB962C8B-B14F-4D97-AF65-F5344CB8AC3E}">
        <p14:creationId xmlns:p14="http://schemas.microsoft.com/office/powerpoint/2010/main" val="210346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383624"/>
              </p:ext>
            </p:extLst>
          </p:nvPr>
        </p:nvGraphicFramePr>
        <p:xfrm>
          <a:off x="202131" y="1493021"/>
          <a:ext cx="8739738" cy="5212216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4369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9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186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2400" b="0" dirty="0" err="1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StringBuffer</a:t>
                      </a:r>
                      <a:endParaRPr lang="en-IN" sz="2400" b="0" dirty="0">
                        <a:solidFill>
                          <a:srgbClr val="FFFFFF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31750" marR="3175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90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2400" b="0" dirty="0" err="1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StringBuilder</a:t>
                      </a:r>
                      <a:endParaRPr lang="en-IN" sz="2400" b="0" dirty="0">
                        <a:solidFill>
                          <a:srgbClr val="FFFFFF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31750" marR="3175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9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504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StringBuffer is </a:t>
                      </a:r>
                      <a:r>
                        <a:rPr lang="en-US" i="1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synchronized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 i.e. thread safe. It means two threads can't call the methods of StringBuffer simultaneously.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StringBuilder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 is </a:t>
                      </a:r>
                      <a:r>
                        <a:rPr lang="en-US" i="1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non-synchronized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 i.e. not thread safe. It means two threads can call the methods of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StringBuilder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 simultaneously.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047">
                <a:tc>
                  <a:txBody>
                    <a:bodyPr/>
                    <a:lstStyle/>
                    <a:p>
                      <a:pPr algn="just" fontAlgn="t" latinLnBrk="0"/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Bahnschrift" panose="020B0502040204020203" pitchFamily="34" charset="0"/>
                        </a:rPr>
                        <a:t>Operates slower due to thread safety feature</a:t>
                      </a:r>
                    </a:p>
                  </a:txBody>
                  <a:tcPr marL="31750" marR="3175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 latinLnBrk="0"/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Bahnschrift" panose="020B0502040204020203" pitchFamily="34" charset="0"/>
                        </a:rPr>
                        <a:t>Better performance compared to StringBuffer</a:t>
                      </a:r>
                    </a:p>
                  </a:txBody>
                  <a:tcPr marL="31750" marR="3175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5047">
                <a:tc>
                  <a:txBody>
                    <a:bodyPr/>
                    <a:lstStyle/>
                    <a:p>
                      <a:pPr algn="just" fontAlgn="t" latinLnBrk="0"/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Bahnschrift" panose="020B0502040204020203" pitchFamily="34" charset="0"/>
                        </a:rPr>
                        <a:t>Has some extra methods – substring, length, capacity etc.</a:t>
                      </a:r>
                    </a:p>
                  </a:txBody>
                  <a:tcPr marL="31750" marR="3175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 latinLnBrk="0"/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Bahnschrift" panose="020B0502040204020203" pitchFamily="34" charset="0"/>
                        </a:rPr>
                        <a:t>Not needed because these methods are present in String too.</a:t>
                      </a:r>
                    </a:p>
                  </a:txBody>
                  <a:tcPr marL="31750" marR="3175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6076">
                <a:tc>
                  <a:txBody>
                    <a:bodyPr/>
                    <a:lstStyle/>
                    <a:p>
                      <a:pPr algn="just" fontAlgn="t" latinLnBrk="0"/>
                      <a:r>
                        <a:rPr lang="en-IN">
                          <a:solidFill>
                            <a:srgbClr val="444444"/>
                          </a:solidFill>
                          <a:effectLst/>
                          <a:latin typeface="Bahnschrift" panose="020B0502040204020203" pitchFamily="34" charset="0"/>
                        </a:rPr>
                        <a:t>Introduced in Java 1.2</a:t>
                      </a:r>
                    </a:p>
                  </a:txBody>
                  <a:tcPr marL="31750" marR="3175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 latinLnBrk="0"/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Bahnschrift" panose="020B0502040204020203" pitchFamily="34" charset="0"/>
                        </a:rPr>
                        <a:t>Introduced in Java 1.5 for better performance.</a:t>
                      </a:r>
                    </a:p>
                  </a:txBody>
                  <a:tcPr marL="31750" marR="3175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782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StringBuffer is </a:t>
                      </a:r>
                      <a:r>
                        <a:rPr lang="en-US" i="1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less efficient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 than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StringBuilder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StringBuilder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 is </a:t>
                      </a:r>
                      <a:r>
                        <a:rPr lang="en-US" i="1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more efficient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 than StringBuffer.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StringBuffer</a:t>
            </a:r>
            <a:r>
              <a:rPr lang="en-IN" dirty="0"/>
              <a:t> v/s </a:t>
            </a:r>
            <a:r>
              <a:rPr lang="en-IN" dirty="0" err="1"/>
              <a:t>StringBuilder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604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517479"/>
            <a:ext cx="8176987" cy="502561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Java StringBuffer class is used to create mutable string. </a:t>
            </a:r>
          </a:p>
          <a:p>
            <a:pPr algn="just"/>
            <a:r>
              <a:rPr lang="en-US" dirty="0"/>
              <a:t>The StringBuffer class in java is same as String class except it is mutable i.e. it can be changed.</a:t>
            </a:r>
          </a:p>
          <a:p>
            <a:pPr algn="just"/>
            <a:r>
              <a:rPr lang="en-US" b="1" dirty="0"/>
              <a:t>StringBuffer </a:t>
            </a:r>
            <a:r>
              <a:rPr lang="en-US" dirty="0"/>
              <a:t>may have characters and substrings inserted in the middle or appended to the end.</a:t>
            </a:r>
          </a:p>
          <a:p>
            <a:pPr algn="just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StringBuffer</a:t>
            </a:r>
            <a:r>
              <a:rPr lang="en-IN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411754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39056"/>
            <a:ext cx="8176987" cy="519397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Following are the important points about StringBuffer:</a:t>
            </a:r>
          </a:p>
          <a:p>
            <a:pPr algn="just"/>
            <a:r>
              <a:rPr lang="en-US" dirty="0"/>
              <a:t>A string buffer is like a String, but can be modified.</a:t>
            </a:r>
          </a:p>
          <a:p>
            <a:pPr algn="just"/>
            <a:r>
              <a:rPr lang="en-US" dirty="0"/>
              <a:t>It contains some particular sequence of characters, but the length and content of the sequence can be changed through certain method calls.</a:t>
            </a:r>
          </a:p>
          <a:p>
            <a:pPr algn="just"/>
            <a:r>
              <a:rPr lang="en-US" dirty="0"/>
              <a:t>They are safe for use by multiple threads.</a:t>
            </a:r>
          </a:p>
          <a:p>
            <a:pPr algn="just"/>
            <a:r>
              <a:rPr lang="en-US" dirty="0"/>
              <a:t>Every string buffer has a capacity.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StringBuffer</a:t>
            </a:r>
            <a:r>
              <a:rPr lang="en-IN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5180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897222"/>
              </p:ext>
            </p:extLst>
          </p:nvPr>
        </p:nvGraphicFramePr>
        <p:xfrm>
          <a:off x="628650" y="2123450"/>
          <a:ext cx="7886700" cy="356681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2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Constructor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90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Description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9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030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StringBuffer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()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creates an empty string buffer with the initial capacity of 16.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030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StringBuffer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(String 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str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creates a string buffer with the specified string.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030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StringBuffer(int capacity)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creates an empty string buffer with the specified capacity as length.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StringBuffer Constructors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56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538204"/>
            <a:ext cx="8385913" cy="500488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StringBuffer( ): </a:t>
            </a:r>
            <a:r>
              <a:rPr lang="en-US" dirty="0"/>
              <a:t>It reserves room for 16 characters without reallocation.</a:t>
            </a:r>
          </a:p>
          <a:p>
            <a:pPr marL="0" indent="0" algn="just">
              <a:buNone/>
            </a:pPr>
            <a:r>
              <a:rPr lang="en-US" b="1" dirty="0"/>
              <a:t>Example:</a:t>
            </a:r>
          </a:p>
          <a:p>
            <a:pPr marL="0" indent="0" algn="just">
              <a:buNone/>
            </a:pPr>
            <a:r>
              <a:rPr lang="en-US" dirty="0"/>
              <a:t>StringBuffer s=new StringBuffer();</a:t>
            </a:r>
          </a:p>
          <a:p>
            <a:pPr algn="just"/>
            <a:r>
              <a:rPr lang="en-US" b="1" dirty="0" err="1"/>
              <a:t>StringBuffer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size): </a:t>
            </a:r>
            <a:r>
              <a:rPr lang="en-US" dirty="0"/>
              <a:t>It accepts an integer argument that explicitly sets the size of the buffer.</a:t>
            </a:r>
          </a:p>
          <a:p>
            <a:pPr marL="0" indent="0" algn="just">
              <a:buNone/>
            </a:pPr>
            <a:r>
              <a:rPr lang="en-US" b="1" dirty="0"/>
              <a:t>Example:</a:t>
            </a:r>
          </a:p>
          <a:p>
            <a:pPr marL="0" indent="0" algn="just">
              <a:buNone/>
            </a:pPr>
            <a:r>
              <a:rPr lang="en-US" dirty="0"/>
              <a:t>StringBuffer s=new StringBuffer(20);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StringBuffer</a:t>
            </a:r>
            <a:r>
              <a:rPr lang="en-IN" b="1" dirty="0"/>
              <a:t> Constructors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40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93233"/>
            <a:ext cx="8490844" cy="5004884"/>
          </a:xfrm>
        </p:spPr>
        <p:txBody>
          <a:bodyPr/>
          <a:lstStyle/>
          <a:p>
            <a:pPr algn="just"/>
            <a:r>
              <a:rPr lang="en-US" b="1" dirty="0"/>
              <a:t>StringBuffer(String </a:t>
            </a:r>
            <a:r>
              <a:rPr lang="en-US" b="1" dirty="0" err="1"/>
              <a:t>str</a:t>
            </a:r>
            <a:r>
              <a:rPr lang="en-US" b="1" dirty="0"/>
              <a:t>): </a:t>
            </a:r>
            <a:r>
              <a:rPr lang="en-US" dirty="0"/>
              <a:t>It accepts a String argument that sets the initial contents of the StringBuffer object and reserves room for 16 more characters without reallocation.</a:t>
            </a:r>
          </a:p>
          <a:p>
            <a:pPr marL="179388" indent="0" algn="just">
              <a:buNone/>
            </a:pPr>
            <a:r>
              <a:rPr lang="en-US" b="1" dirty="0"/>
              <a:t>Example:</a:t>
            </a:r>
          </a:p>
          <a:p>
            <a:pPr marL="179388" indent="0" algn="just">
              <a:buNone/>
            </a:pPr>
            <a:r>
              <a:rPr lang="en-US" dirty="0"/>
              <a:t>StringBuffer s=new StringBuffer(“Welcome");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StringBuffer</a:t>
            </a:r>
            <a:r>
              <a:rPr lang="en-IN" b="1" dirty="0"/>
              <a:t> Constructors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27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866244"/>
              </p:ext>
            </p:extLst>
          </p:nvPr>
        </p:nvGraphicFramePr>
        <p:xfrm>
          <a:off x="380937" y="1693887"/>
          <a:ext cx="8508230" cy="4440197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4254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4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41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Method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90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Description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9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959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append(String s)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It is used to append the specified string with this string. 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269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insert(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int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 offset, String s)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It is used to insert the specified string with this string at the specified position. 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87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replace(int startIndex, int endIndex, String str)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is used to replace the string from specified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startIndex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 and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endIndex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87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delete(int startIndex, int endIndex)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is used to delete the string from specified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startIndex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 and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endIndex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StringBuffer</a:t>
            </a:r>
            <a:r>
              <a:rPr lang="en-IN" b="1" dirty="0"/>
              <a:t>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33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508920"/>
              </p:ext>
            </p:extLst>
          </p:nvPr>
        </p:nvGraphicFramePr>
        <p:xfrm>
          <a:off x="263905" y="1588956"/>
          <a:ext cx="8613132" cy="5081941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4306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6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4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Method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90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Description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9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54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reverse()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It is used to reverse the string.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8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capacity()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It is used to return the current capacity.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20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 err="1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ensureCapacity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(</a:t>
                      </a:r>
                      <a:r>
                        <a:rPr lang="en-IN" sz="1800" dirty="0" err="1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int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IN" sz="1800" dirty="0" err="1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minimumCapacity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It is used to ensure the capacity at least equal to the given minimum.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19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 err="1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charAt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(</a:t>
                      </a:r>
                      <a:r>
                        <a:rPr lang="en-IN" sz="1800" dirty="0" err="1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int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 index)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It is used to return the character at the specified position.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242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length()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It is used to return the length of the string i.e. total number of characters.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29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substring(int beginIndex)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It is used to return the substring from the specified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beginIndex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018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substring(int beginIndex, int endIndex)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It is used to return the substring from the specified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beginIndex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 and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endIndex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StringBuffer</a:t>
            </a:r>
            <a:r>
              <a:rPr lang="en-IN" b="1" dirty="0"/>
              <a:t>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644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1820</TotalTime>
  <Words>1539</Words>
  <Application>Microsoft Office PowerPoint</Application>
  <PresentationFormat>On-screen Show (4:3)</PresentationFormat>
  <Paragraphs>196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StringBuffer Class</vt:lpstr>
      <vt:lpstr>StringBuffer Class</vt:lpstr>
      <vt:lpstr>StringBuffer Constructors</vt:lpstr>
      <vt:lpstr>StringBuffer Constructors</vt:lpstr>
      <vt:lpstr>StringBuffer Constructors</vt:lpstr>
      <vt:lpstr>StringBuffer Methods</vt:lpstr>
      <vt:lpstr>StringBuffer Methods</vt:lpstr>
      <vt:lpstr>StringBuffer append() method Example</vt:lpstr>
      <vt:lpstr>StringBuffer insert() method Example</vt:lpstr>
      <vt:lpstr>StringBuffer replace() method Example</vt:lpstr>
      <vt:lpstr>StringBuffer delete() method Example</vt:lpstr>
      <vt:lpstr>StringBuffer reverse() method Example</vt:lpstr>
      <vt:lpstr>StringBuffer capacity() method Example</vt:lpstr>
      <vt:lpstr>StringBuffer ensureCapacity() method Example</vt:lpstr>
      <vt:lpstr>StringBuilder Class</vt:lpstr>
      <vt:lpstr>StringBuilder Constructors</vt:lpstr>
      <vt:lpstr>StringBuilder Methods</vt:lpstr>
      <vt:lpstr>Append()</vt:lpstr>
      <vt:lpstr>Insert()</vt:lpstr>
      <vt:lpstr>replace(int startIndex, int endIndex, String str)</vt:lpstr>
      <vt:lpstr>delete(int startIndex, int endIndex)</vt:lpstr>
      <vt:lpstr>Capacity()</vt:lpstr>
      <vt:lpstr>Reverse()</vt:lpstr>
      <vt:lpstr>StringBuffer v/s StringBuilder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Arpit Thakur</cp:lastModifiedBy>
  <cp:revision>109</cp:revision>
  <dcterms:created xsi:type="dcterms:W3CDTF">2021-05-13T17:45:44Z</dcterms:created>
  <dcterms:modified xsi:type="dcterms:W3CDTF">2021-06-29T05:32:29Z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363022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