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presentationml.notesSlide+xml" PartName="/ppt/notesSlides/notesSlide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66" r:id="rId2"/>
    <p:sldId id="261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300" r:id="rId15"/>
    <p:sldId id="296" r:id="rId16"/>
    <p:sldId id="301" r:id="rId17"/>
    <p:sldId id="297" r:id="rId18"/>
    <p:sldId id="302" r:id="rId19"/>
    <p:sldId id="298" r:id="rId20"/>
    <p:sldId id="299" r:id="rId21"/>
    <p:sldId id="303" r:id="rId22"/>
    <p:sldId id="304" r:id="rId23"/>
    <p:sldId id="305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0BC"/>
    <a:srgbClr val="26CB8E"/>
    <a:srgbClr val="24CA92"/>
    <a:srgbClr val="D1F4E8"/>
    <a:srgbClr val="092E43"/>
    <a:srgbClr val="2C2C2C"/>
    <a:srgbClr val="353535"/>
    <a:srgbClr val="FFFFFF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64" d="100"/>
          <a:sy n="64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D2FB6-1A84-4EA7-8C79-724953FCAEA9}" type="doc">
      <dgm:prSet loTypeId="urn:microsoft.com/office/officeart/2005/8/layout/vList2" loCatId="list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n-IN"/>
        </a:p>
      </dgm:t>
    </dgm:pt>
    <dgm:pt modelId="{4B42AE4C-99C0-4970-A182-8613B0E5F738}">
      <dgm:prSet custT="1"/>
      <dgm:spPr/>
      <dgm:t>
        <a:bodyPr/>
        <a:lstStyle/>
        <a:p>
          <a:pPr algn="ctr"/>
          <a:r>
            <a:rPr lang="en-US" sz="2800" dirty="0">
              <a:latin typeface="Bahnschrift" panose="020B0502040204020203" pitchFamily="34" charset="0"/>
            </a:rPr>
            <a:t>Class</a:t>
          </a:r>
          <a:endParaRPr lang="en-IN" sz="2800" dirty="0">
            <a:latin typeface="Bahnschrift" panose="020B0502040204020203" pitchFamily="34" charset="0"/>
          </a:endParaRPr>
        </a:p>
      </dgm:t>
    </dgm:pt>
    <dgm:pt modelId="{4DFD5A1A-00A3-45C2-9401-EEFAFBF3F9CA}" type="parTrans" cxnId="{2F7E6D31-CD09-4F4E-A1BC-8A04E2BE98D3}">
      <dgm:prSet/>
      <dgm:spPr/>
      <dgm:t>
        <a:bodyPr/>
        <a:lstStyle/>
        <a:p>
          <a:endParaRPr lang="en-IN"/>
        </a:p>
      </dgm:t>
    </dgm:pt>
    <dgm:pt modelId="{F4D8ED3C-A0F3-4DA4-8622-A786E65FDCDF}" type="sibTrans" cxnId="{2F7E6D31-CD09-4F4E-A1BC-8A04E2BE98D3}">
      <dgm:prSet/>
      <dgm:spPr/>
      <dgm:t>
        <a:bodyPr/>
        <a:lstStyle/>
        <a:p>
          <a:endParaRPr lang="en-IN"/>
        </a:p>
      </dgm:t>
    </dgm:pt>
    <dgm:pt modelId="{FE4B28EC-4949-46DA-BF2A-6C33629D5AB1}">
      <dgm:prSet custT="1"/>
      <dgm:spPr/>
      <dgm:t>
        <a:bodyPr/>
        <a:lstStyle/>
        <a:p>
          <a:pPr algn="ctr"/>
          <a:r>
            <a:rPr lang="en-US" sz="2800" dirty="0">
              <a:latin typeface="Bahnschrift" panose="020B0502040204020203" pitchFamily="34" charset="0"/>
            </a:rPr>
            <a:t>Sub Class/Child Class</a:t>
          </a:r>
          <a:endParaRPr lang="en-IN" sz="2800" dirty="0">
            <a:latin typeface="Bahnschrift" panose="020B0502040204020203" pitchFamily="34" charset="0"/>
          </a:endParaRPr>
        </a:p>
      </dgm:t>
    </dgm:pt>
    <dgm:pt modelId="{C5CD6257-8746-4565-8F77-C0DC1B6BFCE8}" type="parTrans" cxnId="{09940B32-E69F-4254-8916-3F5B1861B455}">
      <dgm:prSet/>
      <dgm:spPr/>
      <dgm:t>
        <a:bodyPr/>
        <a:lstStyle/>
        <a:p>
          <a:endParaRPr lang="en-IN"/>
        </a:p>
      </dgm:t>
    </dgm:pt>
    <dgm:pt modelId="{610C9CC8-28CD-43F0-8BA9-4C24E6AA6B29}" type="sibTrans" cxnId="{09940B32-E69F-4254-8916-3F5B1861B455}">
      <dgm:prSet/>
      <dgm:spPr/>
      <dgm:t>
        <a:bodyPr/>
        <a:lstStyle/>
        <a:p>
          <a:endParaRPr lang="en-IN"/>
        </a:p>
      </dgm:t>
    </dgm:pt>
    <dgm:pt modelId="{B8ED4001-B683-4C07-870C-A2BBD824DBF0}">
      <dgm:prSet custT="1"/>
      <dgm:spPr/>
      <dgm:t>
        <a:bodyPr/>
        <a:lstStyle/>
        <a:p>
          <a:pPr algn="ctr"/>
          <a:r>
            <a:rPr lang="en-US" sz="2800" dirty="0">
              <a:latin typeface="Bahnschrift" panose="020B0502040204020203" pitchFamily="34" charset="0"/>
            </a:rPr>
            <a:t>Super Class/Parent Class</a:t>
          </a:r>
          <a:endParaRPr lang="en-IN" sz="2800" dirty="0">
            <a:latin typeface="Bahnschrift" panose="020B0502040204020203" pitchFamily="34" charset="0"/>
          </a:endParaRPr>
        </a:p>
      </dgm:t>
    </dgm:pt>
    <dgm:pt modelId="{8092B7C1-A948-4E21-A4B5-483C6603C121}" type="parTrans" cxnId="{99B67033-B9FF-4F4C-9FF5-6DE88A9A9DF5}">
      <dgm:prSet/>
      <dgm:spPr/>
      <dgm:t>
        <a:bodyPr/>
        <a:lstStyle/>
        <a:p>
          <a:endParaRPr lang="en-IN"/>
        </a:p>
      </dgm:t>
    </dgm:pt>
    <dgm:pt modelId="{1A5DB691-7ED8-4E71-8F46-12908D2C882D}" type="sibTrans" cxnId="{99B67033-B9FF-4F4C-9FF5-6DE88A9A9DF5}">
      <dgm:prSet/>
      <dgm:spPr/>
      <dgm:t>
        <a:bodyPr/>
        <a:lstStyle/>
        <a:p>
          <a:endParaRPr lang="en-IN"/>
        </a:p>
      </dgm:t>
    </dgm:pt>
    <dgm:pt modelId="{308D5DC2-7E30-449E-967C-37AE9918226E}">
      <dgm:prSet custT="1"/>
      <dgm:spPr/>
      <dgm:t>
        <a:bodyPr/>
        <a:lstStyle/>
        <a:p>
          <a:pPr algn="ctr"/>
          <a:r>
            <a:rPr lang="en-US" sz="2800" dirty="0">
              <a:latin typeface="Bahnschrift" panose="020B0502040204020203" pitchFamily="34" charset="0"/>
            </a:rPr>
            <a:t>Reusability</a:t>
          </a:r>
          <a:endParaRPr lang="en-IN" sz="2800" dirty="0">
            <a:latin typeface="Bahnschrift" panose="020B0502040204020203" pitchFamily="34" charset="0"/>
          </a:endParaRPr>
        </a:p>
      </dgm:t>
    </dgm:pt>
    <dgm:pt modelId="{6CAAFA4D-0C3E-4290-B1AE-220807CC89FD}" type="parTrans" cxnId="{2F8688F1-57E0-4D84-A97B-1099BBD416B2}">
      <dgm:prSet/>
      <dgm:spPr/>
      <dgm:t>
        <a:bodyPr/>
        <a:lstStyle/>
        <a:p>
          <a:endParaRPr lang="en-IN"/>
        </a:p>
      </dgm:t>
    </dgm:pt>
    <dgm:pt modelId="{3A8D26FC-D647-4F17-A31E-2CBB70D68D45}" type="sibTrans" cxnId="{2F8688F1-57E0-4D84-A97B-1099BBD416B2}">
      <dgm:prSet/>
      <dgm:spPr/>
      <dgm:t>
        <a:bodyPr/>
        <a:lstStyle/>
        <a:p>
          <a:endParaRPr lang="en-IN"/>
        </a:p>
      </dgm:t>
    </dgm:pt>
    <dgm:pt modelId="{A8F342DF-53AB-4AFF-ACAD-830E2F97F9B6}" type="pres">
      <dgm:prSet presAssocID="{A4BD2FB6-1A84-4EA7-8C79-724953FCAEA9}" presName="linear" presStyleCnt="0">
        <dgm:presLayoutVars>
          <dgm:animLvl val="lvl"/>
          <dgm:resizeHandles val="exact"/>
        </dgm:presLayoutVars>
      </dgm:prSet>
      <dgm:spPr/>
    </dgm:pt>
    <dgm:pt modelId="{1E0F972C-7778-4607-915B-AA0F1C2AE9E4}" type="pres">
      <dgm:prSet presAssocID="{4B42AE4C-99C0-4970-A182-8613B0E5F738}" presName="parentText" presStyleLbl="node1" presStyleIdx="0" presStyleCnt="4" custScaleX="76547">
        <dgm:presLayoutVars>
          <dgm:chMax val="0"/>
          <dgm:bulletEnabled val="1"/>
        </dgm:presLayoutVars>
      </dgm:prSet>
      <dgm:spPr/>
    </dgm:pt>
    <dgm:pt modelId="{F9F34230-7B73-4B7E-A1AB-D65781F83D53}" type="pres">
      <dgm:prSet presAssocID="{F4D8ED3C-A0F3-4DA4-8622-A786E65FDCDF}" presName="spacer" presStyleCnt="0"/>
      <dgm:spPr/>
    </dgm:pt>
    <dgm:pt modelId="{5E87BE74-33F2-44CA-AB6A-23C0AF6E0075}" type="pres">
      <dgm:prSet presAssocID="{FE4B28EC-4949-46DA-BF2A-6C33629D5AB1}" presName="parentText" presStyleLbl="node1" presStyleIdx="1" presStyleCnt="4" custScaleX="76547">
        <dgm:presLayoutVars>
          <dgm:chMax val="0"/>
          <dgm:bulletEnabled val="1"/>
        </dgm:presLayoutVars>
      </dgm:prSet>
      <dgm:spPr/>
    </dgm:pt>
    <dgm:pt modelId="{7100E32B-68ED-4B22-8C2D-39F2576E7973}" type="pres">
      <dgm:prSet presAssocID="{610C9CC8-28CD-43F0-8BA9-4C24E6AA6B29}" presName="spacer" presStyleCnt="0"/>
      <dgm:spPr/>
    </dgm:pt>
    <dgm:pt modelId="{59A3427B-E1AA-4FB6-B2BB-C19BA4ACA8A2}" type="pres">
      <dgm:prSet presAssocID="{B8ED4001-B683-4C07-870C-A2BBD824DBF0}" presName="parentText" presStyleLbl="node1" presStyleIdx="2" presStyleCnt="4" custScaleX="76547">
        <dgm:presLayoutVars>
          <dgm:chMax val="0"/>
          <dgm:bulletEnabled val="1"/>
        </dgm:presLayoutVars>
      </dgm:prSet>
      <dgm:spPr/>
    </dgm:pt>
    <dgm:pt modelId="{8754291F-FE25-4100-B215-44A63DE8B5CF}" type="pres">
      <dgm:prSet presAssocID="{1A5DB691-7ED8-4E71-8F46-12908D2C882D}" presName="spacer" presStyleCnt="0"/>
      <dgm:spPr/>
    </dgm:pt>
    <dgm:pt modelId="{BEF55755-DA01-48DE-9A33-5F9469F6EFDD}" type="pres">
      <dgm:prSet presAssocID="{308D5DC2-7E30-449E-967C-37AE9918226E}" presName="parentText" presStyleLbl="node1" presStyleIdx="3" presStyleCnt="4" custScaleX="76547">
        <dgm:presLayoutVars>
          <dgm:chMax val="0"/>
          <dgm:bulletEnabled val="1"/>
        </dgm:presLayoutVars>
      </dgm:prSet>
      <dgm:spPr/>
    </dgm:pt>
  </dgm:ptLst>
  <dgm:cxnLst>
    <dgm:cxn modelId="{2F7E6D31-CD09-4F4E-A1BC-8A04E2BE98D3}" srcId="{A4BD2FB6-1A84-4EA7-8C79-724953FCAEA9}" destId="{4B42AE4C-99C0-4970-A182-8613B0E5F738}" srcOrd="0" destOrd="0" parTransId="{4DFD5A1A-00A3-45C2-9401-EEFAFBF3F9CA}" sibTransId="{F4D8ED3C-A0F3-4DA4-8622-A786E65FDCDF}"/>
    <dgm:cxn modelId="{09940B32-E69F-4254-8916-3F5B1861B455}" srcId="{A4BD2FB6-1A84-4EA7-8C79-724953FCAEA9}" destId="{FE4B28EC-4949-46DA-BF2A-6C33629D5AB1}" srcOrd="1" destOrd="0" parTransId="{C5CD6257-8746-4565-8F77-C0DC1B6BFCE8}" sibTransId="{610C9CC8-28CD-43F0-8BA9-4C24E6AA6B29}"/>
    <dgm:cxn modelId="{99B67033-B9FF-4F4C-9FF5-6DE88A9A9DF5}" srcId="{A4BD2FB6-1A84-4EA7-8C79-724953FCAEA9}" destId="{B8ED4001-B683-4C07-870C-A2BBD824DBF0}" srcOrd="2" destOrd="0" parTransId="{8092B7C1-A948-4E21-A4B5-483C6603C121}" sibTransId="{1A5DB691-7ED8-4E71-8F46-12908D2C882D}"/>
    <dgm:cxn modelId="{A0435F5E-33EA-4DC1-A49F-226F1A12ADC4}" type="presOf" srcId="{B8ED4001-B683-4C07-870C-A2BBD824DBF0}" destId="{59A3427B-E1AA-4FB6-B2BB-C19BA4ACA8A2}" srcOrd="0" destOrd="0" presId="urn:microsoft.com/office/officeart/2005/8/layout/vList2"/>
    <dgm:cxn modelId="{C85D5675-4CA3-4827-BD19-F6635B904D8A}" type="presOf" srcId="{FE4B28EC-4949-46DA-BF2A-6C33629D5AB1}" destId="{5E87BE74-33F2-44CA-AB6A-23C0AF6E0075}" srcOrd="0" destOrd="0" presId="urn:microsoft.com/office/officeart/2005/8/layout/vList2"/>
    <dgm:cxn modelId="{97047B9D-48B0-4984-8578-D4D50C2B2CE8}" type="presOf" srcId="{308D5DC2-7E30-449E-967C-37AE9918226E}" destId="{BEF55755-DA01-48DE-9A33-5F9469F6EFDD}" srcOrd="0" destOrd="0" presId="urn:microsoft.com/office/officeart/2005/8/layout/vList2"/>
    <dgm:cxn modelId="{90E6C4C8-8D17-4623-9CE5-7015A322A8CB}" type="presOf" srcId="{A4BD2FB6-1A84-4EA7-8C79-724953FCAEA9}" destId="{A8F342DF-53AB-4AFF-ACAD-830E2F97F9B6}" srcOrd="0" destOrd="0" presId="urn:microsoft.com/office/officeart/2005/8/layout/vList2"/>
    <dgm:cxn modelId="{E3F12ED0-15C9-43F2-8AB7-DD6CFD42D330}" type="presOf" srcId="{4B42AE4C-99C0-4970-A182-8613B0E5F738}" destId="{1E0F972C-7778-4607-915B-AA0F1C2AE9E4}" srcOrd="0" destOrd="0" presId="urn:microsoft.com/office/officeart/2005/8/layout/vList2"/>
    <dgm:cxn modelId="{2F8688F1-57E0-4D84-A97B-1099BBD416B2}" srcId="{A4BD2FB6-1A84-4EA7-8C79-724953FCAEA9}" destId="{308D5DC2-7E30-449E-967C-37AE9918226E}" srcOrd="3" destOrd="0" parTransId="{6CAAFA4D-0C3E-4290-B1AE-220807CC89FD}" sibTransId="{3A8D26FC-D647-4F17-A31E-2CBB70D68D45}"/>
    <dgm:cxn modelId="{2906BD49-5B8F-4723-9F45-F355616092D3}" type="presParOf" srcId="{A8F342DF-53AB-4AFF-ACAD-830E2F97F9B6}" destId="{1E0F972C-7778-4607-915B-AA0F1C2AE9E4}" srcOrd="0" destOrd="0" presId="urn:microsoft.com/office/officeart/2005/8/layout/vList2"/>
    <dgm:cxn modelId="{6F51AE6A-F0EE-424B-ADC5-B1A878537ED1}" type="presParOf" srcId="{A8F342DF-53AB-4AFF-ACAD-830E2F97F9B6}" destId="{F9F34230-7B73-4B7E-A1AB-D65781F83D53}" srcOrd="1" destOrd="0" presId="urn:microsoft.com/office/officeart/2005/8/layout/vList2"/>
    <dgm:cxn modelId="{91AFF3B9-5431-42CB-B507-714FD049312D}" type="presParOf" srcId="{A8F342DF-53AB-4AFF-ACAD-830E2F97F9B6}" destId="{5E87BE74-33F2-44CA-AB6A-23C0AF6E0075}" srcOrd="2" destOrd="0" presId="urn:microsoft.com/office/officeart/2005/8/layout/vList2"/>
    <dgm:cxn modelId="{541CD5D8-C946-49C2-87F2-E933704F4431}" type="presParOf" srcId="{A8F342DF-53AB-4AFF-ACAD-830E2F97F9B6}" destId="{7100E32B-68ED-4B22-8C2D-39F2576E7973}" srcOrd="3" destOrd="0" presId="urn:microsoft.com/office/officeart/2005/8/layout/vList2"/>
    <dgm:cxn modelId="{D9BE42C5-6801-4C7C-9CD6-79E1338982EE}" type="presParOf" srcId="{A8F342DF-53AB-4AFF-ACAD-830E2F97F9B6}" destId="{59A3427B-E1AA-4FB6-B2BB-C19BA4ACA8A2}" srcOrd="4" destOrd="0" presId="urn:microsoft.com/office/officeart/2005/8/layout/vList2"/>
    <dgm:cxn modelId="{8198D08B-1F9D-4D6B-BEA1-8A8F397D7079}" type="presParOf" srcId="{A8F342DF-53AB-4AFF-ACAD-830E2F97F9B6}" destId="{8754291F-FE25-4100-B215-44A63DE8B5CF}" srcOrd="5" destOrd="0" presId="urn:microsoft.com/office/officeart/2005/8/layout/vList2"/>
    <dgm:cxn modelId="{12BE6469-230A-471E-B7FF-44FF4F68F6BE}" type="presParOf" srcId="{A8F342DF-53AB-4AFF-ACAD-830E2F97F9B6}" destId="{BEF55755-DA01-48DE-9A33-5F9469F6EF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F0B322-2BC7-4751-9CA0-B4B8AFA577C8}" type="doc">
      <dgm:prSet loTypeId="urn:microsoft.com/office/officeart/2005/8/layout/vList2" loCatId="list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n-IN"/>
        </a:p>
      </dgm:t>
    </dgm:pt>
    <dgm:pt modelId="{4EECE761-4C69-457B-A0E4-C2B30347AC4E}">
      <dgm:prSet custT="1"/>
      <dgm:spPr/>
      <dgm:t>
        <a:bodyPr/>
        <a:lstStyle/>
        <a:p>
          <a:pPr algn="ctr"/>
          <a:r>
            <a:rPr lang="en-US" sz="2800" dirty="0">
              <a:latin typeface="Bahnschrift" panose="020B0502040204020203" pitchFamily="34" charset="0"/>
            </a:rPr>
            <a:t>Default superclass.</a:t>
          </a:r>
          <a:endParaRPr lang="en-IN" sz="2800" dirty="0">
            <a:latin typeface="Bahnschrift" panose="020B0502040204020203" pitchFamily="34" charset="0"/>
          </a:endParaRPr>
        </a:p>
      </dgm:t>
    </dgm:pt>
    <dgm:pt modelId="{364F15D4-028C-4D9D-B74A-C17265D69719}" type="parTrans" cxnId="{4289DAE3-7F11-4B1C-BA15-3CD0C119FFCE}">
      <dgm:prSet/>
      <dgm:spPr/>
      <dgm:t>
        <a:bodyPr/>
        <a:lstStyle/>
        <a:p>
          <a:pPr algn="ctr"/>
          <a:endParaRPr lang="en-IN"/>
        </a:p>
      </dgm:t>
    </dgm:pt>
    <dgm:pt modelId="{0F5FEB7D-4167-4297-A323-6B624FE5B952}" type="sibTrans" cxnId="{4289DAE3-7F11-4B1C-BA15-3CD0C119FFCE}">
      <dgm:prSet/>
      <dgm:spPr/>
      <dgm:t>
        <a:bodyPr/>
        <a:lstStyle/>
        <a:p>
          <a:pPr algn="ctr"/>
          <a:endParaRPr lang="en-IN"/>
        </a:p>
      </dgm:t>
    </dgm:pt>
    <dgm:pt modelId="{B74C1FEB-DAC9-4C3F-9197-3764D7CEB8D6}">
      <dgm:prSet custT="1"/>
      <dgm:spPr/>
      <dgm:t>
        <a:bodyPr/>
        <a:lstStyle/>
        <a:p>
          <a:pPr algn="ctr"/>
          <a:r>
            <a:rPr lang="en-US" sz="2800" dirty="0">
              <a:latin typeface="Bahnschrift" panose="020B0502040204020203" pitchFamily="34" charset="0"/>
            </a:rPr>
            <a:t>Superclass can only be one.</a:t>
          </a:r>
          <a:endParaRPr lang="en-IN" sz="2800" dirty="0">
            <a:latin typeface="Bahnschrift" panose="020B0502040204020203" pitchFamily="34" charset="0"/>
          </a:endParaRPr>
        </a:p>
      </dgm:t>
    </dgm:pt>
    <dgm:pt modelId="{98373DA9-48A1-4653-9B1E-275CF6A3C22C}" type="parTrans" cxnId="{C3194139-568F-473D-8EB9-31CDBEF24AC1}">
      <dgm:prSet/>
      <dgm:spPr/>
      <dgm:t>
        <a:bodyPr/>
        <a:lstStyle/>
        <a:p>
          <a:pPr algn="ctr"/>
          <a:endParaRPr lang="en-IN"/>
        </a:p>
      </dgm:t>
    </dgm:pt>
    <dgm:pt modelId="{DCAAF845-FC16-4CF1-A91B-0598359F96F9}" type="sibTrans" cxnId="{C3194139-568F-473D-8EB9-31CDBEF24AC1}">
      <dgm:prSet/>
      <dgm:spPr/>
      <dgm:t>
        <a:bodyPr/>
        <a:lstStyle/>
        <a:p>
          <a:pPr algn="ctr"/>
          <a:endParaRPr lang="en-IN"/>
        </a:p>
      </dgm:t>
    </dgm:pt>
    <dgm:pt modelId="{C3C5B825-7303-4193-9099-73A400A81438}">
      <dgm:prSet custT="1"/>
      <dgm:spPr/>
      <dgm:t>
        <a:bodyPr/>
        <a:lstStyle/>
        <a:p>
          <a:pPr algn="ctr"/>
          <a:r>
            <a:rPr lang="en-US" sz="2800" dirty="0">
              <a:latin typeface="Bahnschrift" panose="020B0502040204020203" pitchFamily="34" charset="0"/>
            </a:rPr>
            <a:t>Inheriting Constructors.</a:t>
          </a:r>
          <a:endParaRPr lang="en-IN" sz="2800" dirty="0">
            <a:latin typeface="Bahnschrift" panose="020B0502040204020203" pitchFamily="34" charset="0"/>
          </a:endParaRPr>
        </a:p>
      </dgm:t>
    </dgm:pt>
    <dgm:pt modelId="{D6D67563-906C-4D6F-817C-8B6F424519BF}" type="parTrans" cxnId="{F6DA04BA-F98C-4EE5-96F4-46D643763BAD}">
      <dgm:prSet/>
      <dgm:spPr/>
      <dgm:t>
        <a:bodyPr/>
        <a:lstStyle/>
        <a:p>
          <a:pPr algn="ctr"/>
          <a:endParaRPr lang="en-IN"/>
        </a:p>
      </dgm:t>
    </dgm:pt>
    <dgm:pt modelId="{406FB621-782C-4521-B411-1E073A6F4B65}" type="sibTrans" cxnId="{F6DA04BA-F98C-4EE5-96F4-46D643763BAD}">
      <dgm:prSet/>
      <dgm:spPr/>
      <dgm:t>
        <a:bodyPr/>
        <a:lstStyle/>
        <a:p>
          <a:pPr algn="ctr"/>
          <a:endParaRPr lang="en-IN"/>
        </a:p>
      </dgm:t>
    </dgm:pt>
    <dgm:pt modelId="{B2F763F4-FC96-4376-966E-6FCC73D3A0F6}">
      <dgm:prSet custT="1"/>
      <dgm:spPr/>
      <dgm:t>
        <a:bodyPr/>
        <a:lstStyle/>
        <a:p>
          <a:pPr algn="ctr"/>
          <a:r>
            <a:rPr lang="en-US" sz="2800" dirty="0">
              <a:latin typeface="Bahnschrift" panose="020B0502040204020203" pitchFamily="34" charset="0"/>
            </a:rPr>
            <a:t>Private member inheritance.</a:t>
          </a:r>
          <a:endParaRPr lang="en-IN" sz="2800" dirty="0">
            <a:latin typeface="Bahnschrift" panose="020B0502040204020203" pitchFamily="34" charset="0"/>
          </a:endParaRPr>
        </a:p>
      </dgm:t>
    </dgm:pt>
    <dgm:pt modelId="{D6849278-039C-4A2F-9733-1CC7B88E2935}" type="parTrans" cxnId="{3D595298-0B3D-4893-89D7-9E4BEC136EB5}">
      <dgm:prSet/>
      <dgm:spPr/>
      <dgm:t>
        <a:bodyPr/>
        <a:lstStyle/>
        <a:p>
          <a:pPr algn="ctr"/>
          <a:endParaRPr lang="en-IN"/>
        </a:p>
      </dgm:t>
    </dgm:pt>
    <dgm:pt modelId="{7705B99C-F51E-413C-B2FF-C5C0A6A2C880}" type="sibTrans" cxnId="{3D595298-0B3D-4893-89D7-9E4BEC136EB5}">
      <dgm:prSet/>
      <dgm:spPr/>
      <dgm:t>
        <a:bodyPr/>
        <a:lstStyle/>
        <a:p>
          <a:pPr algn="ctr"/>
          <a:endParaRPr lang="en-IN"/>
        </a:p>
      </dgm:t>
    </dgm:pt>
    <dgm:pt modelId="{0F24F08B-8315-44E9-9A0A-05C043F7F262}" type="pres">
      <dgm:prSet presAssocID="{BCF0B322-2BC7-4751-9CA0-B4B8AFA577C8}" presName="linear" presStyleCnt="0">
        <dgm:presLayoutVars>
          <dgm:animLvl val="lvl"/>
          <dgm:resizeHandles val="exact"/>
        </dgm:presLayoutVars>
      </dgm:prSet>
      <dgm:spPr/>
    </dgm:pt>
    <dgm:pt modelId="{333C96E3-237B-4231-95E4-5FA3A0CB6936}" type="pres">
      <dgm:prSet presAssocID="{4EECE761-4C69-457B-A0E4-C2B30347AC4E}" presName="parentText" presStyleLbl="node1" presStyleIdx="0" presStyleCnt="4" custScaleX="73125">
        <dgm:presLayoutVars>
          <dgm:chMax val="0"/>
          <dgm:bulletEnabled val="1"/>
        </dgm:presLayoutVars>
      </dgm:prSet>
      <dgm:spPr/>
    </dgm:pt>
    <dgm:pt modelId="{2A958EF1-F299-43FD-9C30-C0CB9640991E}" type="pres">
      <dgm:prSet presAssocID="{0F5FEB7D-4167-4297-A323-6B624FE5B952}" presName="spacer" presStyleCnt="0"/>
      <dgm:spPr/>
    </dgm:pt>
    <dgm:pt modelId="{5F317CF4-2514-4D00-9C8B-F1B37261CD2C}" type="pres">
      <dgm:prSet presAssocID="{B74C1FEB-DAC9-4C3F-9197-3764D7CEB8D6}" presName="parentText" presStyleLbl="node1" presStyleIdx="1" presStyleCnt="4" custScaleX="73125">
        <dgm:presLayoutVars>
          <dgm:chMax val="0"/>
          <dgm:bulletEnabled val="1"/>
        </dgm:presLayoutVars>
      </dgm:prSet>
      <dgm:spPr/>
    </dgm:pt>
    <dgm:pt modelId="{79D72020-51B8-49B1-A8EB-66B381FFBD6C}" type="pres">
      <dgm:prSet presAssocID="{DCAAF845-FC16-4CF1-A91B-0598359F96F9}" presName="spacer" presStyleCnt="0"/>
      <dgm:spPr/>
    </dgm:pt>
    <dgm:pt modelId="{B1E4280A-AE4C-4D86-9FE0-FAD6BD709611}" type="pres">
      <dgm:prSet presAssocID="{C3C5B825-7303-4193-9099-73A400A81438}" presName="parentText" presStyleLbl="node1" presStyleIdx="2" presStyleCnt="4" custScaleX="73125">
        <dgm:presLayoutVars>
          <dgm:chMax val="0"/>
          <dgm:bulletEnabled val="1"/>
        </dgm:presLayoutVars>
      </dgm:prSet>
      <dgm:spPr/>
    </dgm:pt>
    <dgm:pt modelId="{3F090D2E-75F4-4AF7-96F0-63DEF3E5BFA5}" type="pres">
      <dgm:prSet presAssocID="{406FB621-782C-4521-B411-1E073A6F4B65}" presName="spacer" presStyleCnt="0"/>
      <dgm:spPr/>
    </dgm:pt>
    <dgm:pt modelId="{C64776A6-35E1-40C8-B9A3-E39355BA9D25}" type="pres">
      <dgm:prSet presAssocID="{B2F763F4-FC96-4376-966E-6FCC73D3A0F6}" presName="parentText" presStyleLbl="node1" presStyleIdx="3" presStyleCnt="4" custScaleX="73125">
        <dgm:presLayoutVars>
          <dgm:chMax val="0"/>
          <dgm:bulletEnabled val="1"/>
        </dgm:presLayoutVars>
      </dgm:prSet>
      <dgm:spPr/>
    </dgm:pt>
  </dgm:ptLst>
  <dgm:cxnLst>
    <dgm:cxn modelId="{C499B523-FDC6-43D7-B5B5-3E2DA6707EAA}" type="presOf" srcId="{B2F763F4-FC96-4376-966E-6FCC73D3A0F6}" destId="{C64776A6-35E1-40C8-B9A3-E39355BA9D25}" srcOrd="0" destOrd="0" presId="urn:microsoft.com/office/officeart/2005/8/layout/vList2"/>
    <dgm:cxn modelId="{C3194139-568F-473D-8EB9-31CDBEF24AC1}" srcId="{BCF0B322-2BC7-4751-9CA0-B4B8AFA577C8}" destId="{B74C1FEB-DAC9-4C3F-9197-3764D7CEB8D6}" srcOrd="1" destOrd="0" parTransId="{98373DA9-48A1-4653-9B1E-275CF6A3C22C}" sibTransId="{DCAAF845-FC16-4CF1-A91B-0598359F96F9}"/>
    <dgm:cxn modelId="{2D14D65E-CE0F-4DDB-88FC-231D34C89AE5}" type="presOf" srcId="{BCF0B322-2BC7-4751-9CA0-B4B8AFA577C8}" destId="{0F24F08B-8315-44E9-9A0A-05C043F7F262}" srcOrd="0" destOrd="0" presId="urn:microsoft.com/office/officeart/2005/8/layout/vList2"/>
    <dgm:cxn modelId="{9167C37E-8FDA-492E-8234-E17E7D2E169A}" type="presOf" srcId="{B74C1FEB-DAC9-4C3F-9197-3764D7CEB8D6}" destId="{5F317CF4-2514-4D00-9C8B-F1B37261CD2C}" srcOrd="0" destOrd="0" presId="urn:microsoft.com/office/officeart/2005/8/layout/vList2"/>
    <dgm:cxn modelId="{3D595298-0B3D-4893-89D7-9E4BEC136EB5}" srcId="{BCF0B322-2BC7-4751-9CA0-B4B8AFA577C8}" destId="{B2F763F4-FC96-4376-966E-6FCC73D3A0F6}" srcOrd="3" destOrd="0" parTransId="{D6849278-039C-4A2F-9733-1CC7B88E2935}" sibTransId="{7705B99C-F51E-413C-B2FF-C5C0A6A2C880}"/>
    <dgm:cxn modelId="{26F412A5-A8C3-451C-96CE-50DF369CAD3E}" type="presOf" srcId="{C3C5B825-7303-4193-9099-73A400A81438}" destId="{B1E4280A-AE4C-4D86-9FE0-FAD6BD709611}" srcOrd="0" destOrd="0" presId="urn:microsoft.com/office/officeart/2005/8/layout/vList2"/>
    <dgm:cxn modelId="{6CB6D5A6-E2F0-4069-ADAF-B1756E4C297D}" type="presOf" srcId="{4EECE761-4C69-457B-A0E4-C2B30347AC4E}" destId="{333C96E3-237B-4231-95E4-5FA3A0CB6936}" srcOrd="0" destOrd="0" presId="urn:microsoft.com/office/officeart/2005/8/layout/vList2"/>
    <dgm:cxn modelId="{F6DA04BA-F98C-4EE5-96F4-46D643763BAD}" srcId="{BCF0B322-2BC7-4751-9CA0-B4B8AFA577C8}" destId="{C3C5B825-7303-4193-9099-73A400A81438}" srcOrd="2" destOrd="0" parTransId="{D6D67563-906C-4D6F-817C-8B6F424519BF}" sibTransId="{406FB621-782C-4521-B411-1E073A6F4B65}"/>
    <dgm:cxn modelId="{4289DAE3-7F11-4B1C-BA15-3CD0C119FFCE}" srcId="{BCF0B322-2BC7-4751-9CA0-B4B8AFA577C8}" destId="{4EECE761-4C69-457B-A0E4-C2B30347AC4E}" srcOrd="0" destOrd="0" parTransId="{364F15D4-028C-4D9D-B74A-C17265D69719}" sibTransId="{0F5FEB7D-4167-4297-A323-6B624FE5B952}"/>
    <dgm:cxn modelId="{B28742A0-0EEA-4CC0-91D3-1444D64FE178}" type="presParOf" srcId="{0F24F08B-8315-44E9-9A0A-05C043F7F262}" destId="{333C96E3-237B-4231-95E4-5FA3A0CB6936}" srcOrd="0" destOrd="0" presId="urn:microsoft.com/office/officeart/2005/8/layout/vList2"/>
    <dgm:cxn modelId="{4B31D4E2-0709-4143-A149-88716211BBFA}" type="presParOf" srcId="{0F24F08B-8315-44E9-9A0A-05C043F7F262}" destId="{2A958EF1-F299-43FD-9C30-C0CB9640991E}" srcOrd="1" destOrd="0" presId="urn:microsoft.com/office/officeart/2005/8/layout/vList2"/>
    <dgm:cxn modelId="{9E56D83D-F7E0-4030-ADA7-BABC01C789ED}" type="presParOf" srcId="{0F24F08B-8315-44E9-9A0A-05C043F7F262}" destId="{5F317CF4-2514-4D00-9C8B-F1B37261CD2C}" srcOrd="2" destOrd="0" presId="urn:microsoft.com/office/officeart/2005/8/layout/vList2"/>
    <dgm:cxn modelId="{1F9B69DC-FAA3-429D-8E49-83ED169865C4}" type="presParOf" srcId="{0F24F08B-8315-44E9-9A0A-05C043F7F262}" destId="{79D72020-51B8-49B1-A8EB-66B381FFBD6C}" srcOrd="3" destOrd="0" presId="urn:microsoft.com/office/officeart/2005/8/layout/vList2"/>
    <dgm:cxn modelId="{30AF73F6-F1EE-4381-BC57-97CB30831DCB}" type="presParOf" srcId="{0F24F08B-8315-44E9-9A0A-05C043F7F262}" destId="{B1E4280A-AE4C-4D86-9FE0-FAD6BD709611}" srcOrd="4" destOrd="0" presId="urn:microsoft.com/office/officeart/2005/8/layout/vList2"/>
    <dgm:cxn modelId="{7E3E6438-B2C7-4BDC-A7A1-E83061ABD1DA}" type="presParOf" srcId="{0F24F08B-8315-44E9-9A0A-05C043F7F262}" destId="{3F090D2E-75F4-4AF7-96F0-63DEF3E5BFA5}" srcOrd="5" destOrd="0" presId="urn:microsoft.com/office/officeart/2005/8/layout/vList2"/>
    <dgm:cxn modelId="{574047AF-A1F8-4E85-93AF-F95E8C24FBB9}" type="presParOf" srcId="{0F24F08B-8315-44E9-9A0A-05C043F7F262}" destId="{C64776A6-35E1-40C8-B9A3-E39355BA9D2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F972C-7778-4607-915B-AA0F1C2AE9E4}">
      <dsp:nvSpPr>
        <dsp:cNvPr id="0" name=""/>
        <dsp:cNvSpPr/>
      </dsp:nvSpPr>
      <dsp:spPr>
        <a:xfrm>
          <a:off x="924833" y="38602"/>
          <a:ext cx="6037032" cy="11044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ahnschrift" panose="020B0502040204020203" pitchFamily="34" charset="0"/>
            </a:rPr>
            <a:t>Class</a:t>
          </a:r>
          <a:endParaRPr lang="en-IN" sz="2800" kern="1200" dirty="0">
            <a:latin typeface="Bahnschrift" panose="020B0502040204020203" pitchFamily="34" charset="0"/>
          </a:endParaRPr>
        </a:p>
      </dsp:txBody>
      <dsp:txXfrm>
        <a:off x="978749" y="92518"/>
        <a:ext cx="5929200" cy="996648"/>
      </dsp:txXfrm>
    </dsp:sp>
    <dsp:sp modelId="{5E87BE74-33F2-44CA-AB6A-23C0AF6E0075}">
      <dsp:nvSpPr>
        <dsp:cNvPr id="0" name=""/>
        <dsp:cNvSpPr/>
      </dsp:nvSpPr>
      <dsp:spPr>
        <a:xfrm>
          <a:off x="924833" y="1313002"/>
          <a:ext cx="6037032" cy="11044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ahnschrift" panose="020B0502040204020203" pitchFamily="34" charset="0"/>
            </a:rPr>
            <a:t>Sub Class/Child Class</a:t>
          </a:r>
          <a:endParaRPr lang="en-IN" sz="2800" kern="1200" dirty="0">
            <a:latin typeface="Bahnschrift" panose="020B0502040204020203" pitchFamily="34" charset="0"/>
          </a:endParaRPr>
        </a:p>
      </dsp:txBody>
      <dsp:txXfrm>
        <a:off x="978749" y="1366918"/>
        <a:ext cx="5929200" cy="996648"/>
      </dsp:txXfrm>
    </dsp:sp>
    <dsp:sp modelId="{59A3427B-E1AA-4FB6-B2BB-C19BA4ACA8A2}">
      <dsp:nvSpPr>
        <dsp:cNvPr id="0" name=""/>
        <dsp:cNvSpPr/>
      </dsp:nvSpPr>
      <dsp:spPr>
        <a:xfrm>
          <a:off x="924833" y="2587402"/>
          <a:ext cx="6037032" cy="11044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ahnschrift" panose="020B0502040204020203" pitchFamily="34" charset="0"/>
            </a:rPr>
            <a:t>Super Class/Parent Class</a:t>
          </a:r>
          <a:endParaRPr lang="en-IN" sz="2800" kern="1200" dirty="0">
            <a:latin typeface="Bahnschrift" panose="020B0502040204020203" pitchFamily="34" charset="0"/>
          </a:endParaRPr>
        </a:p>
      </dsp:txBody>
      <dsp:txXfrm>
        <a:off x="978749" y="2641318"/>
        <a:ext cx="5929200" cy="996648"/>
      </dsp:txXfrm>
    </dsp:sp>
    <dsp:sp modelId="{BEF55755-DA01-48DE-9A33-5F9469F6EFDD}">
      <dsp:nvSpPr>
        <dsp:cNvPr id="0" name=""/>
        <dsp:cNvSpPr/>
      </dsp:nvSpPr>
      <dsp:spPr>
        <a:xfrm>
          <a:off x="924833" y="3861802"/>
          <a:ext cx="6037032" cy="11044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ahnschrift" panose="020B0502040204020203" pitchFamily="34" charset="0"/>
            </a:rPr>
            <a:t>Reusability</a:t>
          </a:r>
          <a:endParaRPr lang="en-IN" sz="2800" kern="1200" dirty="0">
            <a:latin typeface="Bahnschrift" panose="020B0502040204020203" pitchFamily="34" charset="0"/>
          </a:endParaRPr>
        </a:p>
      </dsp:txBody>
      <dsp:txXfrm>
        <a:off x="978749" y="3915718"/>
        <a:ext cx="5929200" cy="996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C96E3-237B-4231-95E4-5FA3A0CB6936}">
      <dsp:nvSpPr>
        <dsp:cNvPr id="0" name=""/>
        <dsp:cNvSpPr/>
      </dsp:nvSpPr>
      <dsp:spPr>
        <a:xfrm>
          <a:off x="1059775" y="6804"/>
          <a:ext cx="5767149" cy="10670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ahnschrift" panose="020B0502040204020203" pitchFamily="34" charset="0"/>
            </a:rPr>
            <a:t>Default superclass.</a:t>
          </a:r>
          <a:endParaRPr lang="en-IN" sz="2800" kern="1200" dirty="0">
            <a:latin typeface="Bahnschrift" panose="020B0502040204020203" pitchFamily="34" charset="0"/>
          </a:endParaRPr>
        </a:p>
      </dsp:txBody>
      <dsp:txXfrm>
        <a:off x="1111864" y="58893"/>
        <a:ext cx="5662971" cy="962862"/>
      </dsp:txXfrm>
    </dsp:sp>
    <dsp:sp modelId="{5F317CF4-2514-4D00-9C8B-F1B37261CD2C}">
      <dsp:nvSpPr>
        <dsp:cNvPr id="0" name=""/>
        <dsp:cNvSpPr/>
      </dsp:nvSpPr>
      <dsp:spPr>
        <a:xfrm>
          <a:off x="1059775" y="1238004"/>
          <a:ext cx="5767149" cy="10670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ahnschrift" panose="020B0502040204020203" pitchFamily="34" charset="0"/>
            </a:rPr>
            <a:t>Superclass can only be one.</a:t>
          </a:r>
          <a:endParaRPr lang="en-IN" sz="2800" kern="1200" dirty="0">
            <a:latin typeface="Bahnschrift" panose="020B0502040204020203" pitchFamily="34" charset="0"/>
          </a:endParaRPr>
        </a:p>
      </dsp:txBody>
      <dsp:txXfrm>
        <a:off x="1111864" y="1290093"/>
        <a:ext cx="5662971" cy="962862"/>
      </dsp:txXfrm>
    </dsp:sp>
    <dsp:sp modelId="{B1E4280A-AE4C-4D86-9FE0-FAD6BD709611}">
      <dsp:nvSpPr>
        <dsp:cNvPr id="0" name=""/>
        <dsp:cNvSpPr/>
      </dsp:nvSpPr>
      <dsp:spPr>
        <a:xfrm>
          <a:off x="1059775" y="2469204"/>
          <a:ext cx="5767149" cy="10670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ahnschrift" panose="020B0502040204020203" pitchFamily="34" charset="0"/>
            </a:rPr>
            <a:t>Inheriting Constructors.</a:t>
          </a:r>
          <a:endParaRPr lang="en-IN" sz="2800" kern="1200" dirty="0">
            <a:latin typeface="Bahnschrift" panose="020B0502040204020203" pitchFamily="34" charset="0"/>
          </a:endParaRPr>
        </a:p>
      </dsp:txBody>
      <dsp:txXfrm>
        <a:off x="1111864" y="2521293"/>
        <a:ext cx="5662971" cy="962862"/>
      </dsp:txXfrm>
    </dsp:sp>
    <dsp:sp modelId="{C64776A6-35E1-40C8-B9A3-E39355BA9D25}">
      <dsp:nvSpPr>
        <dsp:cNvPr id="0" name=""/>
        <dsp:cNvSpPr/>
      </dsp:nvSpPr>
      <dsp:spPr>
        <a:xfrm>
          <a:off x="1059775" y="3700404"/>
          <a:ext cx="5767149" cy="10670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ahnschrift" panose="020B0502040204020203" pitchFamily="34" charset="0"/>
            </a:rPr>
            <a:t>Private member inheritance.</a:t>
          </a:r>
          <a:endParaRPr lang="en-IN" sz="2800" kern="1200" dirty="0">
            <a:latin typeface="Bahnschrift" panose="020B0502040204020203" pitchFamily="34" charset="0"/>
          </a:endParaRPr>
        </a:p>
      </dsp:txBody>
      <dsp:txXfrm>
        <a:off x="1111864" y="3752493"/>
        <a:ext cx="5662971" cy="962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CBFA-C51C-42B2-8DBE-720A919DF98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183C-110E-4E22-8E21-FEB9DA5A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0183C-110E-4E22-8E21-FEB9DA5A980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79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08224"/>
            <a:ext cx="8355932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the mechanism in java by which one class is allowed to inherit the features of another class. </a:t>
            </a:r>
          </a:p>
          <a:p>
            <a:pPr algn="just"/>
            <a:r>
              <a:rPr lang="en-US" dirty="0"/>
              <a:t>The idea behind inheritance in Java is that you can create new classes that are built upon existing classes.</a:t>
            </a:r>
          </a:p>
          <a:p>
            <a:pPr algn="just"/>
            <a:r>
              <a:rPr lang="en-US" dirty="0"/>
              <a:t> When you inherit from an existing class, you can reuse methods and fields of the parent class.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 </a:t>
            </a:r>
          </a:p>
        </p:txBody>
      </p:sp>
    </p:spTree>
    <p:extLst>
      <p:ext uri="{BB962C8B-B14F-4D97-AF65-F5344CB8AC3E}">
        <p14:creationId xmlns:p14="http://schemas.microsoft.com/office/powerpoint/2010/main" val="379519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93234"/>
            <a:ext cx="8370922" cy="500488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Inheritance represents the </a:t>
            </a:r>
            <a:r>
              <a:rPr lang="en-US" b="1" dirty="0"/>
              <a:t>IS-A relationship</a:t>
            </a:r>
            <a:r>
              <a:rPr lang="en-US" dirty="0"/>
              <a:t> which is also known as a </a:t>
            </a:r>
            <a:r>
              <a:rPr lang="en-US" i="1" dirty="0"/>
              <a:t>parent-child</a:t>
            </a:r>
            <a:r>
              <a:rPr lang="en-US" dirty="0"/>
              <a:t> relationship.</a:t>
            </a:r>
          </a:p>
          <a:p>
            <a:pPr marL="0" indent="0" algn="just">
              <a:buNone/>
            </a:pPr>
            <a:r>
              <a:rPr lang="en-US" b="1" dirty="0"/>
              <a:t>Syntax:</a:t>
            </a:r>
          </a:p>
          <a:p>
            <a:pPr marL="0" indent="0" algn="just">
              <a:buNone/>
            </a:pPr>
            <a:r>
              <a:rPr lang="en-US" b="1" dirty="0"/>
              <a:t>class</a:t>
            </a:r>
            <a:r>
              <a:rPr lang="en-US" dirty="0"/>
              <a:t> Subclass-name </a:t>
            </a:r>
            <a:r>
              <a:rPr lang="en-US" b="1" dirty="0"/>
              <a:t>extends</a:t>
            </a:r>
            <a:r>
              <a:rPr lang="en-US" dirty="0"/>
              <a:t> Superclass-name  </a:t>
            </a:r>
          </a:p>
          <a:p>
            <a:pPr marL="0" indent="0" algn="just">
              <a:buNone/>
            </a:pPr>
            <a:r>
              <a:rPr lang="en-US" dirty="0"/>
              <a:t>{  </a:t>
            </a:r>
          </a:p>
          <a:p>
            <a:pPr marL="0" indent="0" algn="just">
              <a:buNone/>
            </a:pPr>
            <a:r>
              <a:rPr lang="en-US" dirty="0"/>
              <a:t>   //methods and fields  </a:t>
            </a:r>
          </a:p>
          <a:p>
            <a:pPr marL="0" indent="0" algn="just">
              <a:buNone/>
            </a:pPr>
            <a:r>
              <a:rPr lang="en-US" dirty="0"/>
              <a:t>}  </a:t>
            </a:r>
          </a:p>
          <a:p>
            <a:pPr marL="0" indent="0" algn="just"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 </a:t>
            </a:r>
          </a:p>
        </p:txBody>
      </p:sp>
    </p:spTree>
    <p:extLst>
      <p:ext uri="{BB962C8B-B14F-4D97-AF65-F5344CB8AC3E}">
        <p14:creationId xmlns:p14="http://schemas.microsoft.com/office/powerpoint/2010/main" val="132162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E6F66A-4ACB-40DF-8683-EB0788CA1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165604"/>
              </p:ext>
            </p:extLst>
          </p:nvPr>
        </p:nvGraphicFramePr>
        <p:xfrm>
          <a:off x="628650" y="1598164"/>
          <a:ext cx="7886700" cy="500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Terms</a:t>
            </a:r>
          </a:p>
        </p:txBody>
      </p:sp>
    </p:spTree>
    <p:extLst>
      <p:ext uri="{BB962C8B-B14F-4D97-AF65-F5344CB8AC3E}">
        <p14:creationId xmlns:p14="http://schemas.microsoft.com/office/powerpoint/2010/main" val="157897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  <a:endParaRPr lang="en-IN" dirty="0"/>
          </a:p>
        </p:txBody>
      </p:sp>
      <p:pic>
        <p:nvPicPr>
          <p:cNvPr id="2050" name="Picture 2" descr="Extends Definition Javascrip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55" y="1457459"/>
            <a:ext cx="8527983" cy="540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11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03" y="1761423"/>
            <a:ext cx="4976261" cy="45527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Inheritance</a:t>
            </a:r>
          </a:p>
        </p:txBody>
      </p:sp>
    </p:spTree>
    <p:extLst>
      <p:ext uri="{BB962C8B-B14F-4D97-AF65-F5344CB8AC3E}">
        <p14:creationId xmlns:p14="http://schemas.microsoft.com/office/powerpoint/2010/main" val="399985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628145"/>
            <a:ext cx="4588243" cy="48111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eat(){</a:t>
            </a:r>
            <a:r>
              <a:rPr lang="en-IN" dirty="0" err="1"/>
              <a:t>System.out.println</a:t>
            </a:r>
            <a:r>
              <a:rPr lang="en-IN" dirty="0"/>
              <a:t>("eating...");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Dog </a:t>
            </a:r>
            <a:r>
              <a:rPr lang="en-IN" b="1" dirty="0"/>
              <a:t>extends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bark()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("barking...");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Inheritance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827069" y="1628145"/>
            <a:ext cx="4085925" cy="460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Bahnschrift" panose="020B0502040204020203" pitchFamily="34" charset="0"/>
              </a:rPr>
              <a:t>class</a:t>
            </a:r>
            <a:r>
              <a:rPr lang="en-IN" sz="2000" dirty="0">
                <a:latin typeface="Bahnschrift" panose="020B0502040204020203" pitchFamily="34" charset="0"/>
              </a:rPr>
              <a:t> </a:t>
            </a:r>
            <a:r>
              <a:rPr lang="en-IN" sz="2000" dirty="0" err="1">
                <a:latin typeface="Bahnschrift" panose="020B0502040204020203" pitchFamily="34" charset="0"/>
              </a:rPr>
              <a:t>TestInheritance</a:t>
            </a:r>
            <a:endParaRPr lang="en-IN" sz="2000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Bahnschrift" panose="020B0502040204020203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ahnschrift" panose="020B0502040204020203" pitchFamily="34" charset="0"/>
              </a:rPr>
              <a:t>  </a:t>
            </a:r>
            <a:r>
              <a:rPr lang="en-IN" sz="2000" b="1" dirty="0">
                <a:latin typeface="Bahnschrift" panose="020B0502040204020203" pitchFamily="34" charset="0"/>
              </a:rPr>
              <a:t>public</a:t>
            </a:r>
            <a:r>
              <a:rPr lang="en-IN" sz="2000" dirty="0">
                <a:latin typeface="Bahnschrift" panose="020B0502040204020203" pitchFamily="34" charset="0"/>
              </a:rPr>
              <a:t> </a:t>
            </a:r>
            <a:r>
              <a:rPr lang="en-IN" sz="2000" b="1" dirty="0">
                <a:latin typeface="Bahnschrift" panose="020B0502040204020203" pitchFamily="34" charset="0"/>
              </a:rPr>
              <a:t>static</a:t>
            </a:r>
            <a:r>
              <a:rPr lang="en-IN" sz="2000" dirty="0">
                <a:latin typeface="Bahnschrift" panose="020B0502040204020203" pitchFamily="34" charset="0"/>
              </a:rPr>
              <a:t> </a:t>
            </a:r>
            <a:r>
              <a:rPr lang="en-IN" sz="2000" b="1" dirty="0">
                <a:latin typeface="Bahnschrift" panose="020B0502040204020203" pitchFamily="34" charset="0"/>
              </a:rPr>
              <a:t>void</a:t>
            </a:r>
            <a:r>
              <a:rPr lang="en-IN" sz="2000" dirty="0">
                <a:latin typeface="Bahnschrift" panose="020B0502040204020203" pitchFamily="34" charset="0"/>
              </a:rPr>
              <a:t> main(String </a:t>
            </a:r>
            <a:r>
              <a:rPr lang="en-IN" sz="2000" dirty="0" err="1">
                <a:latin typeface="Bahnschrift" panose="020B0502040204020203" pitchFamily="34" charset="0"/>
              </a:rPr>
              <a:t>args</a:t>
            </a:r>
            <a:r>
              <a:rPr lang="en-IN" sz="2000" dirty="0">
                <a:latin typeface="Bahnschrift" panose="020B0502040204020203" pitchFamily="34" charset="0"/>
              </a:rPr>
              <a:t>[])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ahnschrift" panose="020B0502040204020203" pitchFamily="34" charset="0"/>
              </a:rPr>
              <a:t>{  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ahnschrift" panose="020B0502040204020203" pitchFamily="34" charset="0"/>
              </a:rPr>
              <a:t>Dog d=</a:t>
            </a:r>
            <a:r>
              <a:rPr lang="en-IN" sz="2000" b="1" dirty="0">
                <a:latin typeface="Bahnschrift" panose="020B0502040204020203" pitchFamily="34" charset="0"/>
              </a:rPr>
              <a:t>new</a:t>
            </a:r>
            <a:r>
              <a:rPr lang="en-IN" sz="2000" dirty="0">
                <a:latin typeface="Bahnschrift" panose="020B0502040204020203" pitchFamily="34" charset="0"/>
              </a:rPr>
              <a:t> Dog();  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Bahnschrift" panose="020B0502040204020203" pitchFamily="34" charset="0"/>
              </a:rPr>
              <a:t>d.bark</a:t>
            </a:r>
            <a:r>
              <a:rPr lang="en-IN" sz="2000" dirty="0">
                <a:latin typeface="Bahnschrift" panose="020B0502040204020203" pitchFamily="34" charset="0"/>
              </a:rPr>
              <a:t>();  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Bahnschrift" panose="020B0502040204020203" pitchFamily="34" charset="0"/>
              </a:rPr>
              <a:t>d.eat</a:t>
            </a:r>
            <a:r>
              <a:rPr lang="en-IN" sz="2000" dirty="0">
                <a:latin typeface="Bahnschrift" panose="020B0502040204020203" pitchFamily="34" charset="0"/>
              </a:rPr>
              <a:t>();  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ahnschrift" panose="020B0502040204020203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ahnschrift" panose="020B0502040204020203" pitchFamily="34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96756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058" y="1428800"/>
            <a:ext cx="4831883" cy="52746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297830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81145"/>
            <a:ext cx="4326677" cy="53768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1" dirty="0"/>
              <a:t>class</a:t>
            </a:r>
            <a:r>
              <a:rPr lang="en-IN" sz="1800" dirty="0"/>
              <a:t> Animal{  </a:t>
            </a:r>
          </a:p>
          <a:p>
            <a:pPr marL="0" indent="0">
              <a:buNone/>
            </a:pPr>
            <a:r>
              <a:rPr lang="en-IN" sz="1800" b="1" dirty="0"/>
              <a:t>void</a:t>
            </a:r>
            <a:r>
              <a:rPr lang="en-IN" sz="1800" dirty="0"/>
              <a:t> eat(){</a:t>
            </a:r>
            <a:r>
              <a:rPr lang="en-IN" sz="1800" dirty="0" err="1"/>
              <a:t>System.out.println</a:t>
            </a:r>
            <a:r>
              <a:rPr lang="en-IN" sz="1800" dirty="0"/>
              <a:t>("eating...");}  </a:t>
            </a:r>
          </a:p>
          <a:p>
            <a:pPr marL="0" indent="0">
              <a:buNone/>
            </a:pPr>
            <a:r>
              <a:rPr lang="en-IN" sz="1800" dirty="0"/>
              <a:t>}  </a:t>
            </a:r>
          </a:p>
          <a:p>
            <a:pPr marL="0" indent="0">
              <a:buNone/>
            </a:pPr>
            <a:r>
              <a:rPr lang="en-IN" sz="1800" b="1" dirty="0"/>
              <a:t>class</a:t>
            </a:r>
            <a:r>
              <a:rPr lang="en-IN" sz="1800" dirty="0"/>
              <a:t> Dog </a:t>
            </a:r>
            <a:r>
              <a:rPr lang="en-IN" sz="1800" b="1" dirty="0"/>
              <a:t>extends</a:t>
            </a:r>
            <a:r>
              <a:rPr lang="en-IN" sz="1800" dirty="0"/>
              <a:t> Animal{  </a:t>
            </a:r>
          </a:p>
          <a:p>
            <a:pPr marL="0" indent="0">
              <a:buNone/>
            </a:pPr>
            <a:r>
              <a:rPr lang="en-IN" sz="1800" b="1" dirty="0"/>
              <a:t>void</a:t>
            </a:r>
            <a:r>
              <a:rPr lang="en-IN" sz="1800" dirty="0"/>
              <a:t> bark()</a:t>
            </a:r>
          </a:p>
          <a:p>
            <a:pPr marL="0" indent="0">
              <a:buNone/>
            </a:pPr>
            <a:r>
              <a:rPr lang="en-IN" sz="1800" dirty="0"/>
              <a:t>{</a:t>
            </a:r>
            <a:r>
              <a:rPr lang="en-IN" sz="1800" dirty="0" err="1"/>
              <a:t>System.out.println</a:t>
            </a:r>
            <a:r>
              <a:rPr lang="en-IN" sz="1800" dirty="0"/>
              <a:t>("barking...");}  </a:t>
            </a:r>
          </a:p>
          <a:p>
            <a:pPr marL="0" indent="0">
              <a:buNone/>
            </a:pPr>
            <a:r>
              <a:rPr lang="en-IN" sz="1800" dirty="0"/>
              <a:t>}  </a:t>
            </a:r>
          </a:p>
          <a:p>
            <a:pPr marL="0" indent="0">
              <a:buNone/>
            </a:pPr>
            <a:r>
              <a:rPr lang="en-IN" sz="1800" b="1" dirty="0"/>
              <a:t>class</a:t>
            </a:r>
            <a:r>
              <a:rPr lang="en-IN" sz="1800" dirty="0"/>
              <a:t> </a:t>
            </a:r>
            <a:r>
              <a:rPr lang="en-IN" sz="1800" dirty="0" err="1"/>
              <a:t>BabyDog</a:t>
            </a:r>
            <a:r>
              <a:rPr lang="en-IN" sz="1800" dirty="0"/>
              <a:t> </a:t>
            </a:r>
            <a:r>
              <a:rPr lang="en-IN" sz="1800" b="1" dirty="0"/>
              <a:t>extends</a:t>
            </a:r>
            <a:r>
              <a:rPr lang="en-IN" sz="1800" dirty="0"/>
              <a:t> Dog{  </a:t>
            </a:r>
          </a:p>
          <a:p>
            <a:pPr marL="0" indent="0">
              <a:buNone/>
            </a:pPr>
            <a:r>
              <a:rPr lang="en-IN" sz="1800" b="1" dirty="0"/>
              <a:t>void</a:t>
            </a:r>
            <a:r>
              <a:rPr lang="en-IN" sz="1800" dirty="0"/>
              <a:t> weep()</a:t>
            </a:r>
          </a:p>
          <a:p>
            <a:pPr marL="0" indent="0">
              <a:buNone/>
            </a:pPr>
            <a:r>
              <a:rPr lang="en-IN" sz="1800" dirty="0"/>
              <a:t>{</a:t>
            </a:r>
            <a:r>
              <a:rPr lang="en-IN" sz="1800" dirty="0" err="1"/>
              <a:t>System.out.println</a:t>
            </a:r>
            <a:r>
              <a:rPr lang="en-IN" sz="1800" dirty="0"/>
              <a:t>("weeping...");}  </a:t>
            </a:r>
          </a:p>
          <a:p>
            <a:pPr marL="0" indent="0">
              <a:buNone/>
            </a:pPr>
            <a:r>
              <a:rPr lang="en-IN" sz="1800" dirty="0"/>
              <a:t>}  </a:t>
            </a:r>
          </a:p>
          <a:p>
            <a:endParaRPr lang="en-IN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Multilevel Inheritance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5040" y="1549667"/>
            <a:ext cx="4284087" cy="5003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Bahnschrift" panose="020B0502040204020203" pitchFamily="34" charset="0"/>
              </a:rPr>
              <a:t>class</a:t>
            </a:r>
            <a:r>
              <a:rPr lang="en-IN" sz="2400" dirty="0">
                <a:latin typeface="Bahnschrift" panose="020B0502040204020203" pitchFamily="34" charset="0"/>
              </a:rPr>
              <a:t> TestInheritance2{  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Bahnschrift" panose="020B0502040204020203" pitchFamily="34" charset="0"/>
              </a:rPr>
              <a:t>public</a:t>
            </a:r>
            <a:r>
              <a:rPr lang="en-IN" sz="2400" dirty="0">
                <a:latin typeface="Bahnschrift" panose="020B0502040204020203" pitchFamily="34" charset="0"/>
              </a:rPr>
              <a:t> </a:t>
            </a:r>
            <a:r>
              <a:rPr lang="en-IN" sz="2400" b="1" dirty="0">
                <a:latin typeface="Bahnschrift" panose="020B0502040204020203" pitchFamily="34" charset="0"/>
              </a:rPr>
              <a:t>static</a:t>
            </a:r>
            <a:r>
              <a:rPr lang="en-IN" sz="2400" dirty="0">
                <a:latin typeface="Bahnschrift" panose="020B0502040204020203" pitchFamily="34" charset="0"/>
              </a:rPr>
              <a:t> </a:t>
            </a:r>
            <a:r>
              <a:rPr lang="en-IN" sz="2400" b="1" dirty="0">
                <a:latin typeface="Bahnschrift" panose="020B0502040204020203" pitchFamily="34" charset="0"/>
              </a:rPr>
              <a:t>void</a:t>
            </a:r>
            <a:r>
              <a:rPr lang="en-IN" sz="2400" dirty="0">
                <a:latin typeface="Bahnschrift" panose="020B0502040204020203" pitchFamily="34" charset="0"/>
              </a:rPr>
              <a:t> main(String </a:t>
            </a:r>
            <a:r>
              <a:rPr lang="en-IN" sz="2400" dirty="0" err="1">
                <a:latin typeface="Bahnschrift" panose="020B0502040204020203" pitchFamily="34" charset="0"/>
              </a:rPr>
              <a:t>args</a:t>
            </a:r>
            <a:r>
              <a:rPr lang="en-IN" sz="2400" dirty="0">
                <a:latin typeface="Bahnschrift" panose="020B0502040204020203" pitchFamily="34" charset="0"/>
              </a:rPr>
              <a:t>[])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ahnschrift" panose="020B0502040204020203" pitchFamily="34" charset="0"/>
              </a:rPr>
              <a:t>{  </a:t>
            </a:r>
          </a:p>
          <a:p>
            <a:pPr>
              <a:lnSpc>
                <a:spcPct val="150000"/>
              </a:lnSpc>
            </a:pPr>
            <a:r>
              <a:rPr lang="en-IN" sz="2400" dirty="0" err="1">
                <a:latin typeface="Bahnschrift" panose="020B0502040204020203" pitchFamily="34" charset="0"/>
              </a:rPr>
              <a:t>BabyDog</a:t>
            </a:r>
            <a:r>
              <a:rPr lang="en-IN" sz="2400" dirty="0">
                <a:latin typeface="Bahnschrift" panose="020B0502040204020203" pitchFamily="34" charset="0"/>
              </a:rPr>
              <a:t> d=</a:t>
            </a:r>
            <a:r>
              <a:rPr lang="en-IN" sz="2400" b="1" dirty="0">
                <a:latin typeface="Bahnschrift" panose="020B0502040204020203" pitchFamily="34" charset="0"/>
              </a:rPr>
              <a:t>new</a:t>
            </a:r>
            <a:r>
              <a:rPr lang="en-IN" sz="2400" dirty="0">
                <a:latin typeface="Bahnschrift" panose="020B0502040204020203" pitchFamily="34" charset="0"/>
              </a:rPr>
              <a:t> </a:t>
            </a:r>
            <a:r>
              <a:rPr lang="en-IN" sz="2400" dirty="0" err="1">
                <a:latin typeface="Bahnschrift" panose="020B0502040204020203" pitchFamily="34" charset="0"/>
              </a:rPr>
              <a:t>BabyDog</a:t>
            </a:r>
            <a:r>
              <a:rPr lang="en-IN" sz="2400" dirty="0">
                <a:latin typeface="Bahnschrift" panose="020B0502040204020203" pitchFamily="34" charset="0"/>
              </a:rPr>
              <a:t>();  </a:t>
            </a:r>
          </a:p>
          <a:p>
            <a:pPr>
              <a:lnSpc>
                <a:spcPct val="150000"/>
              </a:lnSpc>
            </a:pPr>
            <a:r>
              <a:rPr lang="en-IN" sz="2400" dirty="0" err="1">
                <a:latin typeface="Bahnschrift" panose="020B0502040204020203" pitchFamily="34" charset="0"/>
              </a:rPr>
              <a:t>d.weep</a:t>
            </a:r>
            <a:r>
              <a:rPr lang="en-IN" sz="2400" dirty="0">
                <a:latin typeface="Bahnschrift" panose="020B0502040204020203" pitchFamily="34" charset="0"/>
              </a:rPr>
              <a:t>();  </a:t>
            </a:r>
          </a:p>
          <a:p>
            <a:pPr>
              <a:lnSpc>
                <a:spcPct val="150000"/>
              </a:lnSpc>
            </a:pPr>
            <a:r>
              <a:rPr lang="en-IN" sz="2400" dirty="0" err="1">
                <a:latin typeface="Bahnschrift" panose="020B0502040204020203" pitchFamily="34" charset="0"/>
              </a:rPr>
              <a:t>d.bark</a:t>
            </a:r>
            <a:r>
              <a:rPr lang="en-IN" sz="2400" dirty="0">
                <a:latin typeface="Bahnschrift" panose="020B0502040204020203" pitchFamily="34" charset="0"/>
              </a:rPr>
              <a:t>();  </a:t>
            </a:r>
          </a:p>
          <a:p>
            <a:pPr>
              <a:lnSpc>
                <a:spcPct val="150000"/>
              </a:lnSpc>
            </a:pPr>
            <a:r>
              <a:rPr lang="en-IN" sz="2400" dirty="0" err="1">
                <a:latin typeface="Bahnschrift" panose="020B0502040204020203" pitchFamily="34" charset="0"/>
              </a:rPr>
              <a:t>d.eat</a:t>
            </a:r>
            <a:r>
              <a:rPr lang="en-IN" sz="2400" dirty="0">
                <a:latin typeface="Bahnschrift" panose="020B0502040204020203" pitchFamily="34" charset="0"/>
              </a:rPr>
              <a:t>();  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ahnschrift" panose="020B0502040204020203" pitchFamily="34" charset="0"/>
              </a:rPr>
              <a:t>}} </a:t>
            </a:r>
          </a:p>
        </p:txBody>
      </p:sp>
    </p:spTree>
    <p:extLst>
      <p:ext uri="{BB962C8B-B14F-4D97-AF65-F5344CB8AC3E}">
        <p14:creationId xmlns:p14="http://schemas.microsoft.com/office/powerpoint/2010/main" val="170304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869" y="1504695"/>
            <a:ext cx="4976261" cy="51687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4050603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03017"/>
            <a:ext cx="4722996" cy="4965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eat()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("eating...");}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Dog </a:t>
            </a:r>
            <a:r>
              <a:rPr lang="en-IN" b="1" dirty="0"/>
              <a:t>extends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bark()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("barking...");}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Hierarchical Inheritance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1921" y="1503017"/>
            <a:ext cx="3988537" cy="5022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Bahnschrift" panose="020B0502040204020203" pitchFamily="34" charset="0"/>
              </a:rPr>
              <a:t>class</a:t>
            </a:r>
            <a:r>
              <a:rPr lang="en-IN" dirty="0">
                <a:latin typeface="Bahnschrift" panose="020B0502040204020203" pitchFamily="34" charset="0"/>
              </a:rPr>
              <a:t> Cat </a:t>
            </a:r>
            <a:r>
              <a:rPr lang="en-IN" b="1" dirty="0">
                <a:latin typeface="Bahnschrift" panose="020B0502040204020203" pitchFamily="34" charset="0"/>
              </a:rPr>
              <a:t>extends</a:t>
            </a:r>
            <a:r>
              <a:rPr lang="en-IN" dirty="0">
                <a:latin typeface="Bahnschrift" panose="020B0502040204020203" pitchFamily="34" charset="0"/>
              </a:rPr>
              <a:t> Animal{  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ahnschrift" panose="020B0502040204020203" pitchFamily="34" charset="0"/>
              </a:rPr>
              <a:t>void</a:t>
            </a:r>
            <a:r>
              <a:rPr lang="en-IN" dirty="0">
                <a:latin typeface="Bahnschrift" panose="020B0502040204020203" pitchFamily="34" charset="0"/>
              </a:rPr>
              <a:t> meow()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ahnschrift" panose="020B0502040204020203" pitchFamily="34" charset="0"/>
              </a:rPr>
              <a:t>{</a:t>
            </a:r>
            <a:r>
              <a:rPr lang="en-IN" dirty="0" err="1">
                <a:latin typeface="Bahnschrift" panose="020B0502040204020203" pitchFamily="34" charset="0"/>
              </a:rPr>
              <a:t>System.out.println</a:t>
            </a:r>
            <a:r>
              <a:rPr lang="en-IN" dirty="0">
                <a:latin typeface="Bahnschrift" panose="020B0502040204020203" pitchFamily="34" charset="0"/>
              </a:rPr>
              <a:t>("meowing...");}  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ahnschrift" panose="020B0502040204020203" pitchFamily="34" charset="0"/>
              </a:rPr>
              <a:t>}  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ahnschrift" panose="020B0502040204020203" pitchFamily="34" charset="0"/>
              </a:rPr>
              <a:t>class</a:t>
            </a:r>
            <a:r>
              <a:rPr lang="en-IN" dirty="0">
                <a:latin typeface="Bahnschrift" panose="020B0502040204020203" pitchFamily="34" charset="0"/>
              </a:rPr>
              <a:t> TestInheritance3{  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ahnschrift" panose="020B0502040204020203" pitchFamily="34" charset="0"/>
              </a:rPr>
              <a:t>public</a:t>
            </a:r>
            <a:r>
              <a:rPr lang="en-IN" dirty="0">
                <a:latin typeface="Bahnschrift" panose="020B0502040204020203" pitchFamily="34" charset="0"/>
              </a:rPr>
              <a:t> </a:t>
            </a:r>
            <a:r>
              <a:rPr lang="en-IN" b="1" dirty="0">
                <a:latin typeface="Bahnschrift" panose="020B0502040204020203" pitchFamily="34" charset="0"/>
              </a:rPr>
              <a:t>static</a:t>
            </a:r>
            <a:r>
              <a:rPr lang="en-IN" dirty="0">
                <a:latin typeface="Bahnschrift" panose="020B0502040204020203" pitchFamily="34" charset="0"/>
              </a:rPr>
              <a:t> </a:t>
            </a:r>
            <a:r>
              <a:rPr lang="en-IN" b="1" dirty="0">
                <a:latin typeface="Bahnschrift" panose="020B0502040204020203" pitchFamily="34" charset="0"/>
              </a:rPr>
              <a:t>void</a:t>
            </a:r>
            <a:r>
              <a:rPr lang="en-IN" dirty="0">
                <a:latin typeface="Bahnschrift" panose="020B0502040204020203" pitchFamily="34" charset="0"/>
              </a:rPr>
              <a:t> main(String </a:t>
            </a:r>
            <a:r>
              <a:rPr lang="en-IN" dirty="0" err="1">
                <a:latin typeface="Bahnschrift" panose="020B0502040204020203" pitchFamily="34" charset="0"/>
              </a:rPr>
              <a:t>args</a:t>
            </a:r>
            <a:r>
              <a:rPr lang="en-IN" dirty="0">
                <a:latin typeface="Bahnschrift" panose="020B0502040204020203" pitchFamily="34" charset="0"/>
              </a:rPr>
              <a:t>[])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ahnschrift" panose="020B0502040204020203" pitchFamily="34" charset="0"/>
              </a:rPr>
              <a:t>{  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ahnschrift" panose="020B0502040204020203" pitchFamily="34" charset="0"/>
              </a:rPr>
              <a:t>Cat c=</a:t>
            </a:r>
            <a:r>
              <a:rPr lang="en-IN" b="1" dirty="0">
                <a:latin typeface="Bahnschrift" panose="020B0502040204020203" pitchFamily="34" charset="0"/>
              </a:rPr>
              <a:t>new</a:t>
            </a:r>
            <a:r>
              <a:rPr lang="en-IN" dirty="0">
                <a:latin typeface="Bahnschrift" panose="020B0502040204020203" pitchFamily="34" charset="0"/>
              </a:rPr>
              <a:t> Cat();  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latin typeface="Bahnschrift" panose="020B0502040204020203" pitchFamily="34" charset="0"/>
              </a:rPr>
              <a:t>c.meow</a:t>
            </a:r>
            <a:r>
              <a:rPr lang="en-IN" dirty="0">
                <a:latin typeface="Bahnschrift" panose="020B0502040204020203" pitchFamily="34" charset="0"/>
              </a:rPr>
              <a:t>();  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latin typeface="Bahnschrift" panose="020B0502040204020203" pitchFamily="34" charset="0"/>
              </a:rPr>
              <a:t>c.eat</a:t>
            </a:r>
            <a:r>
              <a:rPr lang="en-IN" dirty="0">
                <a:latin typeface="Bahnschrift" panose="020B0502040204020203" pitchFamily="34" charset="0"/>
              </a:rPr>
              <a:t>();  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  <a:latin typeface="Bahnschrift" panose="020B0502040204020203" pitchFamily="34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ahnschrift" panose="020B0502040204020203" pitchFamily="34" charset="0"/>
              </a:rPr>
              <a:t>}}  </a:t>
            </a:r>
          </a:p>
        </p:txBody>
      </p:sp>
    </p:spTree>
    <p:extLst>
      <p:ext uri="{BB962C8B-B14F-4D97-AF65-F5344CB8AC3E}">
        <p14:creationId xmlns:p14="http://schemas.microsoft.com/office/powerpoint/2010/main" val="175719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learn the basic concept Inheritance,</a:t>
            </a:r>
          </a:p>
          <a:p>
            <a:pPr algn="just"/>
            <a:r>
              <a:rPr lang="en-US" dirty="0"/>
              <a:t>understand the different types of access specifiers,</a:t>
            </a:r>
          </a:p>
          <a:p>
            <a:pPr algn="just"/>
            <a:r>
              <a:rPr lang="en-US" dirty="0"/>
              <a:t>implementation of different types of inheritance.</a:t>
            </a:r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8363" y="1431510"/>
            <a:ext cx="5366084" cy="5412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" panose="020B0502040204020203" pitchFamily="34" charset="0"/>
              </a:rPr>
              <a:t>When the child class extends from more than one superclass, it is known as multiple inheritance.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" panose="020B0502040204020203" pitchFamily="34" charset="0"/>
              </a:rPr>
              <a:t>However, Java does not support multiple inheritance.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" panose="020B0502040204020203" pitchFamily="34" charset="0"/>
              </a:rPr>
              <a:t>To achieve multiple inheritance in Java, we must use the interface.</a:t>
            </a:r>
            <a:endParaRPr lang="en-IN" sz="2600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36C669-B4F7-411E-8B18-B89055B987FB}"/>
              </a:ext>
            </a:extLst>
          </p:cNvPr>
          <p:cNvSpPr/>
          <p:nvPr/>
        </p:nvSpPr>
        <p:spPr>
          <a:xfrm>
            <a:off x="7058712" y="4589514"/>
            <a:ext cx="944381" cy="6745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Bahnschrift" panose="020B0502040204020203" pitchFamily="34" charset="0"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AEBAC-E6A2-416C-A071-70D70E47773E}"/>
              </a:ext>
            </a:extLst>
          </p:cNvPr>
          <p:cNvSpPr/>
          <p:nvPr/>
        </p:nvSpPr>
        <p:spPr>
          <a:xfrm>
            <a:off x="6114331" y="2754443"/>
            <a:ext cx="944381" cy="6745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Bahnschrift" panose="020B0502040204020203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0DEDC-39FD-4018-B57E-C5DDFCD77098}"/>
              </a:ext>
            </a:extLst>
          </p:cNvPr>
          <p:cNvSpPr/>
          <p:nvPr/>
        </p:nvSpPr>
        <p:spPr>
          <a:xfrm>
            <a:off x="8003093" y="2756967"/>
            <a:ext cx="944381" cy="6745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Bahnschrift" panose="020B0502040204020203" pitchFamily="34" charset="0"/>
              </a:rPr>
              <a:t>B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9CEF492-E9B5-4636-8AE4-B8D7F2854CF3}"/>
              </a:ext>
            </a:extLst>
          </p:cNvPr>
          <p:cNvCxnSpPr>
            <a:stCxn id="2" idx="1"/>
            <a:endCxn id="6" idx="2"/>
          </p:cNvCxnSpPr>
          <p:nvPr/>
        </p:nvCxnSpPr>
        <p:spPr>
          <a:xfrm rot="10800000">
            <a:off x="6586522" y="3429001"/>
            <a:ext cx="472190" cy="149779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9598508-E05B-44CE-A55E-FB3EB24F34C6}"/>
              </a:ext>
            </a:extLst>
          </p:cNvPr>
          <p:cNvCxnSpPr>
            <a:cxnSpLocks/>
            <a:stCxn id="2" idx="3"/>
            <a:endCxn id="7" idx="2"/>
          </p:cNvCxnSpPr>
          <p:nvPr/>
        </p:nvCxnSpPr>
        <p:spPr>
          <a:xfrm flipV="1">
            <a:off x="8003093" y="3431524"/>
            <a:ext cx="472191" cy="14952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D049F6-181A-449F-B81A-E8DE17BDE327}"/>
              </a:ext>
            </a:extLst>
          </p:cNvPr>
          <p:cNvSpPr txBox="1"/>
          <p:nvPr/>
        </p:nvSpPr>
        <p:spPr>
          <a:xfrm>
            <a:off x="6586521" y="5416684"/>
            <a:ext cx="225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3516251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09126"/>
            <a:ext cx="4713322" cy="526901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IN" sz="1800" dirty="0"/>
              <a:t>interface </a:t>
            </a:r>
            <a:r>
              <a:rPr lang="en-IN" sz="1800" dirty="0" err="1"/>
              <a:t>AnimalEat</a:t>
            </a:r>
            <a:r>
              <a:rPr lang="en-IN" sz="18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IN" sz="1800" dirty="0"/>
              <a:t>   void eat();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IN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IN" sz="1800" dirty="0"/>
              <a:t>interface </a:t>
            </a:r>
            <a:r>
              <a:rPr lang="en-IN" sz="1800" dirty="0" err="1"/>
              <a:t>AnimalTravel</a:t>
            </a:r>
            <a:r>
              <a:rPr lang="en-IN" sz="18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IN" sz="1800" dirty="0"/>
              <a:t>   void travel();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IN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IN" sz="1800" dirty="0"/>
              <a:t>class Animal implements </a:t>
            </a:r>
            <a:r>
              <a:rPr lang="en-IN" sz="1800" dirty="0" err="1"/>
              <a:t>AnimalEat</a:t>
            </a:r>
            <a:r>
              <a:rPr lang="en-IN" sz="1800" dirty="0"/>
              <a:t>, </a:t>
            </a:r>
            <a:r>
              <a:rPr lang="en-IN" sz="1800" dirty="0" err="1"/>
              <a:t>AnimalTravel</a:t>
            </a:r>
            <a:r>
              <a:rPr lang="en-IN" sz="18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I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IN" sz="1800" dirty="0"/>
              <a:t>   public void eat() {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IN" sz="1800" dirty="0"/>
              <a:t>      </a:t>
            </a:r>
            <a:r>
              <a:rPr lang="en-IN" sz="1800" dirty="0" err="1"/>
              <a:t>System.out.println</a:t>
            </a:r>
            <a:r>
              <a:rPr lang="en-IN" sz="1800" dirty="0"/>
              <a:t>("Animal is eating");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IN" sz="1800" dirty="0"/>
              <a:t>  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Inheritance using Interface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51489" y="1409126"/>
            <a:ext cx="3574601" cy="509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en-IN" dirty="0">
                <a:latin typeface="Bahnschrift" panose="020B0502040204020203" pitchFamily="34" charset="0"/>
              </a:rPr>
              <a:t> public void travel() {</a:t>
            </a:r>
          </a:p>
          <a:p>
            <a:pPr>
              <a:spcBef>
                <a:spcPts val="800"/>
              </a:spcBef>
            </a:pPr>
            <a:r>
              <a:rPr lang="en-IN" dirty="0">
                <a:latin typeface="Bahnschrift" panose="020B0502040204020203" pitchFamily="34" charset="0"/>
              </a:rPr>
              <a:t>  </a:t>
            </a:r>
            <a:r>
              <a:rPr lang="en-IN" dirty="0" err="1">
                <a:latin typeface="Bahnschrift" panose="020B0502040204020203" pitchFamily="34" charset="0"/>
              </a:rPr>
              <a:t>System.out.println</a:t>
            </a:r>
            <a:r>
              <a:rPr lang="en-IN" dirty="0">
                <a:latin typeface="Bahnschrift" panose="020B0502040204020203" pitchFamily="34" charset="0"/>
              </a:rPr>
              <a:t>("Animal is travelling");</a:t>
            </a:r>
          </a:p>
          <a:p>
            <a:pPr>
              <a:spcBef>
                <a:spcPts val="800"/>
              </a:spcBef>
            </a:pPr>
            <a:r>
              <a:rPr lang="en-IN" dirty="0">
                <a:latin typeface="Bahnschrift" panose="020B0502040204020203" pitchFamily="34" charset="0"/>
              </a:rPr>
              <a:t>   }</a:t>
            </a:r>
          </a:p>
          <a:p>
            <a:pPr>
              <a:spcBef>
                <a:spcPts val="800"/>
              </a:spcBef>
            </a:pPr>
            <a:r>
              <a:rPr lang="en-IN" dirty="0">
                <a:latin typeface="Bahnschrift" panose="020B0502040204020203" pitchFamily="34" charset="0"/>
              </a:rPr>
              <a:t>}</a:t>
            </a:r>
          </a:p>
          <a:p>
            <a:pPr>
              <a:spcBef>
                <a:spcPts val="800"/>
              </a:spcBef>
            </a:pPr>
            <a:r>
              <a:rPr lang="en-IN" dirty="0">
                <a:latin typeface="Bahnschrift" panose="020B0502040204020203" pitchFamily="34" charset="0"/>
              </a:rPr>
              <a:t>public class Demo {</a:t>
            </a:r>
          </a:p>
          <a:p>
            <a:pPr>
              <a:spcBef>
                <a:spcPts val="800"/>
              </a:spcBef>
            </a:pPr>
            <a:r>
              <a:rPr lang="en-IN" dirty="0">
                <a:latin typeface="Bahnschrift" panose="020B0502040204020203" pitchFamily="34" charset="0"/>
              </a:rPr>
              <a:t>   public static void main(String </a:t>
            </a:r>
            <a:r>
              <a:rPr lang="en-IN" dirty="0" err="1">
                <a:latin typeface="Bahnschrift" panose="020B0502040204020203" pitchFamily="34" charset="0"/>
              </a:rPr>
              <a:t>args</a:t>
            </a:r>
            <a:r>
              <a:rPr lang="en-IN" dirty="0">
                <a:latin typeface="Bahnschrift" panose="020B0502040204020203" pitchFamily="34" charset="0"/>
              </a:rPr>
              <a:t>[])</a:t>
            </a:r>
          </a:p>
          <a:p>
            <a:pPr>
              <a:spcBef>
                <a:spcPts val="800"/>
              </a:spcBef>
            </a:pPr>
            <a:r>
              <a:rPr lang="en-IN" dirty="0">
                <a:latin typeface="Bahnschrift" panose="020B0502040204020203" pitchFamily="34" charset="0"/>
              </a:rPr>
              <a:t> {</a:t>
            </a:r>
          </a:p>
          <a:p>
            <a:pPr>
              <a:spcBef>
                <a:spcPts val="800"/>
              </a:spcBef>
            </a:pPr>
            <a:r>
              <a:rPr lang="en-IN" dirty="0">
                <a:latin typeface="Bahnschrift" panose="020B0502040204020203" pitchFamily="34" charset="0"/>
              </a:rPr>
              <a:t>      Animal a = new Animal();</a:t>
            </a:r>
          </a:p>
          <a:p>
            <a:pPr>
              <a:spcBef>
                <a:spcPts val="800"/>
              </a:spcBef>
            </a:pPr>
            <a:r>
              <a:rPr lang="en-IN" dirty="0">
                <a:latin typeface="Bahnschrift" panose="020B0502040204020203" pitchFamily="34" charset="0"/>
              </a:rPr>
              <a:t>      </a:t>
            </a:r>
            <a:r>
              <a:rPr lang="en-IN" dirty="0" err="1">
                <a:latin typeface="Bahnschrift" panose="020B0502040204020203" pitchFamily="34" charset="0"/>
              </a:rPr>
              <a:t>a.eat</a:t>
            </a:r>
            <a:r>
              <a:rPr lang="en-IN" dirty="0">
                <a:latin typeface="Bahnschrift" panose="020B0502040204020203" pitchFamily="34" charset="0"/>
              </a:rPr>
              <a:t>();</a:t>
            </a:r>
          </a:p>
          <a:p>
            <a:pPr>
              <a:spcBef>
                <a:spcPts val="800"/>
              </a:spcBef>
            </a:pPr>
            <a:r>
              <a:rPr lang="en-IN" dirty="0">
                <a:latin typeface="Bahnschrift" panose="020B0502040204020203" pitchFamily="34" charset="0"/>
              </a:rPr>
              <a:t>      a.travel();</a:t>
            </a:r>
          </a:p>
          <a:p>
            <a:pPr>
              <a:spcBef>
                <a:spcPts val="800"/>
              </a:spcBef>
            </a:pPr>
            <a:r>
              <a:rPr lang="en-IN" dirty="0">
                <a:latin typeface="Bahnschrift" panose="020B0502040204020203" pitchFamily="34" charset="0"/>
              </a:rPr>
              <a:t>   }</a:t>
            </a:r>
          </a:p>
          <a:p>
            <a:pPr>
              <a:spcBef>
                <a:spcPts val="800"/>
              </a:spcBef>
            </a:pPr>
            <a:r>
              <a:rPr lang="en-IN" dirty="0">
                <a:latin typeface="Bahnschrif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323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553194"/>
            <a:ext cx="8445874" cy="5004884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Hybrid Inheritance</a:t>
            </a:r>
            <a:r>
              <a:rPr lang="en-US" dirty="0"/>
              <a:t> is a combination of both Single </a:t>
            </a:r>
            <a:r>
              <a:rPr lang="en-US" b="1" dirty="0"/>
              <a:t>Inheritance</a:t>
            </a:r>
            <a:r>
              <a:rPr lang="en-US" dirty="0"/>
              <a:t> and Multiple </a:t>
            </a:r>
            <a:r>
              <a:rPr lang="en-US" b="1" dirty="0"/>
              <a:t>Inheritance</a:t>
            </a:r>
            <a:r>
              <a:rPr lang="en-US" dirty="0"/>
              <a:t>. </a:t>
            </a:r>
          </a:p>
          <a:p>
            <a:pPr algn="just"/>
            <a:r>
              <a:rPr lang="en-US" dirty="0"/>
              <a:t>Since java doesn’t support multiple inheritances with classes, hybrid inheritance is also not possible with classes. </a:t>
            </a:r>
          </a:p>
          <a:p>
            <a:pPr algn="just"/>
            <a:r>
              <a:rPr lang="en-US" dirty="0"/>
              <a:t>In java, we can achieve hybrid inheritance only through Interfaces.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Hybrid Inheritance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01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Important facts about inheritance</a:t>
            </a:r>
            <a:endParaRPr lang="en-IN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8E768D4-E2C6-4F3E-8961-5B26CDC0E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326513"/>
              </p:ext>
            </p:extLst>
          </p:nvPr>
        </p:nvGraphicFramePr>
        <p:xfrm>
          <a:off x="628650" y="1678898"/>
          <a:ext cx="7886700" cy="4774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4589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558977"/>
            <a:ext cx="8176987" cy="507405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There are two types of modifiers in Java: </a:t>
            </a:r>
          </a:p>
          <a:p>
            <a:pPr marL="719138" indent="-407988" algn="just">
              <a:buFont typeface="Wingdings" panose="05000000000000000000" pitchFamily="2" charset="2"/>
              <a:buChar char="ü"/>
            </a:pPr>
            <a:r>
              <a:rPr lang="en-US" b="1" dirty="0"/>
              <a:t>access specifiers.</a:t>
            </a:r>
          </a:p>
          <a:p>
            <a:pPr marL="719138" indent="-407988" algn="just">
              <a:buFont typeface="Wingdings" panose="05000000000000000000" pitchFamily="2" charset="2"/>
              <a:buChar char="ü"/>
            </a:pPr>
            <a:r>
              <a:rPr lang="en-US" b="1" dirty="0"/>
              <a:t>non-access specifiers.</a:t>
            </a:r>
          </a:p>
          <a:p>
            <a:pPr algn="just"/>
            <a:r>
              <a:rPr lang="en-US" dirty="0"/>
              <a:t>The access modifiers in Java specify the accessibility or scope of a field, method, constructor, or class. </a:t>
            </a:r>
          </a:p>
          <a:p>
            <a:pPr algn="just"/>
            <a:r>
              <a:rPr lang="en-US" dirty="0"/>
              <a:t>We can change the access level of fields, constructors, methods, and classes by applying the access modifier on them.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Access Specifiers</a:t>
            </a:r>
          </a:p>
        </p:txBody>
      </p:sp>
    </p:spTree>
    <p:extLst>
      <p:ext uri="{BB962C8B-B14F-4D97-AF65-F5344CB8AC3E}">
        <p14:creationId xmlns:p14="http://schemas.microsoft.com/office/powerpoint/2010/main" val="411754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523214"/>
            <a:ext cx="8280981" cy="50048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</a:t>
            </a:r>
            <a:r>
              <a:rPr lang="en-US" b="1" dirty="0"/>
              <a:t>classes</a:t>
            </a:r>
            <a:r>
              <a:rPr lang="en-US" dirty="0"/>
              <a:t>, you can use either public or default.</a:t>
            </a:r>
          </a:p>
          <a:p>
            <a:r>
              <a:rPr lang="en-US" dirty="0"/>
              <a:t>For </a:t>
            </a:r>
            <a:r>
              <a:rPr lang="en-US" b="1" dirty="0"/>
              <a:t>attributes, methods and constructors</a:t>
            </a:r>
            <a:r>
              <a:rPr lang="en-US" dirty="0"/>
              <a:t>, you can use the one of the following:</a:t>
            </a:r>
          </a:p>
          <a:p>
            <a:pPr marL="539750" indent="-407988">
              <a:buFont typeface="Wingdings" panose="05000000000000000000" pitchFamily="2" charset="2"/>
              <a:buChar char="ü"/>
            </a:pPr>
            <a:r>
              <a:rPr lang="en-US" dirty="0"/>
              <a:t>public </a:t>
            </a:r>
          </a:p>
          <a:p>
            <a:pPr marL="539750" indent="-407988">
              <a:buFont typeface="Wingdings" panose="05000000000000000000" pitchFamily="2" charset="2"/>
              <a:buChar char="ü"/>
            </a:pPr>
            <a:r>
              <a:rPr lang="en-US" dirty="0"/>
              <a:t>Private</a:t>
            </a:r>
          </a:p>
          <a:p>
            <a:pPr marL="539750" indent="-407988">
              <a:buFont typeface="Wingdings" panose="05000000000000000000" pitchFamily="2" charset="2"/>
              <a:buChar char="ü"/>
            </a:pPr>
            <a:r>
              <a:rPr lang="en-US" dirty="0"/>
              <a:t>Default</a:t>
            </a:r>
          </a:p>
          <a:p>
            <a:pPr marL="539750" indent="-407988">
              <a:buFont typeface="Wingdings" panose="05000000000000000000" pitchFamily="2" charset="2"/>
              <a:buChar char="ü"/>
            </a:pPr>
            <a:r>
              <a:rPr lang="en-US" dirty="0"/>
              <a:t>protected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</a:t>
            </a:r>
            <a:r>
              <a:rPr lang="en-IN" dirty="0" err="1"/>
              <a:t>Specifiers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65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118172"/>
              </p:ext>
            </p:extLst>
          </p:nvPr>
        </p:nvGraphicFramePr>
        <p:xfrm>
          <a:off x="579020" y="2063486"/>
          <a:ext cx="7985960" cy="396835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59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7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742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Access Modifier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Within class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Within package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Outside package by subclass only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Outside package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1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Private</a:t>
                      </a:r>
                      <a:endParaRPr lang="en-IN" sz="2000" dirty="0">
                        <a:solidFill>
                          <a:srgbClr val="333333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1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Default</a:t>
                      </a:r>
                      <a:endParaRPr lang="en-IN" sz="2000" dirty="0">
                        <a:solidFill>
                          <a:srgbClr val="333333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1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Protected</a:t>
                      </a:r>
                      <a:endParaRPr lang="en-IN" sz="2000">
                        <a:solidFill>
                          <a:srgbClr val="333333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1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Public</a:t>
                      </a:r>
                      <a:endParaRPr lang="en-IN" sz="2000">
                        <a:solidFill>
                          <a:srgbClr val="333333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</a:t>
            </a:r>
            <a:r>
              <a:rPr lang="en-IN" dirty="0" err="1"/>
              <a:t>Specifiers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79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82291"/>
            <a:ext cx="8161060" cy="537570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A{  </a:t>
            </a:r>
          </a:p>
          <a:p>
            <a:pPr marL="0" indent="0">
              <a:buNone/>
            </a:pPr>
            <a:r>
              <a:rPr lang="en-IN" b="1" dirty="0"/>
              <a:t>private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data=40;  </a:t>
            </a:r>
          </a:p>
          <a:p>
            <a:pPr marL="0" indent="0">
              <a:buNone/>
            </a:pPr>
            <a:r>
              <a:rPr lang="en-IN" b="1" dirty="0"/>
              <a:t>private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("Hello java");}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Simple{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A </a:t>
            </a:r>
            <a:r>
              <a:rPr lang="en-IN" dirty="0" err="1"/>
              <a:t>obj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A();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obj.data</a:t>
            </a:r>
            <a:r>
              <a:rPr lang="en-IN" dirty="0"/>
              <a:t>);//Compile Time Error  </a:t>
            </a:r>
          </a:p>
          <a:p>
            <a:pPr marL="0" indent="0">
              <a:buNone/>
            </a:pPr>
            <a:r>
              <a:rPr lang="en-IN" dirty="0"/>
              <a:t>   obj.msg();//Compile Time Error  </a:t>
            </a:r>
          </a:p>
          <a:p>
            <a:pPr marL="0" indent="0">
              <a:buNone/>
            </a:pPr>
            <a:r>
              <a:rPr lang="en-IN" dirty="0"/>
              <a:t>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Private Access Specifier</a:t>
            </a:r>
          </a:p>
        </p:txBody>
      </p:sp>
    </p:spTree>
    <p:extLst>
      <p:ext uri="{BB962C8B-B14F-4D97-AF65-F5344CB8AC3E}">
        <p14:creationId xmlns:p14="http://schemas.microsoft.com/office/powerpoint/2010/main" val="390920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642924"/>
            <a:ext cx="4389120" cy="4987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package</a:t>
            </a:r>
            <a:r>
              <a:rPr lang="en-IN" sz="2400" dirty="0"/>
              <a:t> pack;  </a:t>
            </a:r>
          </a:p>
          <a:p>
            <a:pPr marL="0" indent="0">
              <a:buNone/>
            </a:pPr>
            <a:r>
              <a:rPr lang="en-IN" sz="2400" b="1" dirty="0"/>
              <a:t>class</a:t>
            </a:r>
            <a:r>
              <a:rPr lang="en-IN" sz="2400" dirty="0"/>
              <a:t> A{  </a:t>
            </a:r>
          </a:p>
          <a:p>
            <a:pPr marL="0" indent="0">
              <a:buNone/>
            </a:pPr>
            <a:r>
              <a:rPr lang="en-IN" sz="2400" dirty="0"/>
              <a:t>  </a:t>
            </a:r>
            <a:r>
              <a:rPr lang="en-IN" sz="2400" b="1" dirty="0"/>
              <a:t>void</a:t>
            </a:r>
            <a:r>
              <a:rPr lang="en-IN" sz="2400" dirty="0"/>
              <a:t> </a:t>
            </a:r>
            <a:r>
              <a:rPr lang="en-IN" sz="2400" dirty="0" err="1"/>
              <a:t>msg</a:t>
            </a:r>
            <a:r>
              <a:rPr lang="en-IN" sz="2400" dirty="0"/>
              <a:t>(){</a:t>
            </a:r>
            <a:r>
              <a:rPr lang="en-IN" sz="2400" dirty="0" err="1"/>
              <a:t>System.out.println</a:t>
            </a:r>
            <a:r>
              <a:rPr lang="en-IN" sz="2400" dirty="0"/>
              <a:t>("Hello");}  </a:t>
            </a:r>
          </a:p>
          <a:p>
            <a:pPr marL="0" indent="0">
              <a:buNone/>
            </a:pPr>
            <a:r>
              <a:rPr lang="en-IN" sz="2400" dirty="0"/>
              <a:t>} 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Access </a:t>
            </a:r>
            <a:r>
              <a:rPr lang="en-IN" dirty="0" err="1"/>
              <a:t>Specifier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992197" y="1720871"/>
            <a:ext cx="4061862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2400" b="1" dirty="0">
                <a:latin typeface="Bahnschrift" panose="020B0502040204020203" pitchFamily="34" charset="0"/>
              </a:rPr>
              <a:t>package</a:t>
            </a:r>
            <a:r>
              <a:rPr lang="en-IN" sz="2400" dirty="0">
                <a:latin typeface="Bahnschrift" panose="020B0502040204020203" pitchFamily="34" charset="0"/>
              </a:rPr>
              <a:t> </a:t>
            </a:r>
            <a:r>
              <a:rPr lang="en-IN" sz="2400" dirty="0" err="1">
                <a:latin typeface="Bahnschrift" panose="020B0502040204020203" pitchFamily="34" charset="0"/>
              </a:rPr>
              <a:t>mypack</a:t>
            </a:r>
            <a:r>
              <a:rPr lang="en-IN" sz="2400" dirty="0">
                <a:latin typeface="Bahnschrift" panose="020B0502040204020203" pitchFamily="34" charset="0"/>
              </a:rPr>
              <a:t>;  </a:t>
            </a:r>
          </a:p>
          <a:p>
            <a:pPr>
              <a:spcBef>
                <a:spcPts val="600"/>
              </a:spcBef>
            </a:pPr>
            <a:r>
              <a:rPr lang="en-IN" sz="2400" b="1" dirty="0">
                <a:latin typeface="Bahnschrift" panose="020B0502040204020203" pitchFamily="34" charset="0"/>
              </a:rPr>
              <a:t>import</a:t>
            </a:r>
            <a:r>
              <a:rPr lang="en-IN" sz="2400" dirty="0">
                <a:latin typeface="Bahnschrift" panose="020B0502040204020203" pitchFamily="34" charset="0"/>
              </a:rPr>
              <a:t> pack.*;  </a:t>
            </a:r>
          </a:p>
          <a:p>
            <a:pPr>
              <a:spcBef>
                <a:spcPts val="600"/>
              </a:spcBef>
            </a:pPr>
            <a:r>
              <a:rPr lang="en-IN" sz="2400" b="1" dirty="0">
                <a:latin typeface="Bahnschrift" panose="020B0502040204020203" pitchFamily="34" charset="0"/>
              </a:rPr>
              <a:t>class</a:t>
            </a:r>
            <a:r>
              <a:rPr lang="en-IN" sz="2400" dirty="0">
                <a:latin typeface="Bahnschrift" panose="020B0502040204020203" pitchFamily="34" charset="0"/>
              </a:rPr>
              <a:t> B{  </a:t>
            </a:r>
          </a:p>
          <a:p>
            <a:pPr>
              <a:spcBef>
                <a:spcPts val="600"/>
              </a:spcBef>
            </a:pPr>
            <a:r>
              <a:rPr lang="en-IN" sz="2400" dirty="0">
                <a:latin typeface="Bahnschrift" panose="020B0502040204020203" pitchFamily="34" charset="0"/>
              </a:rPr>
              <a:t>  </a:t>
            </a:r>
            <a:r>
              <a:rPr lang="en-IN" sz="2400" b="1" dirty="0">
                <a:latin typeface="Bahnschrift" panose="020B0502040204020203" pitchFamily="34" charset="0"/>
              </a:rPr>
              <a:t>public</a:t>
            </a:r>
            <a:r>
              <a:rPr lang="en-IN" sz="2400" dirty="0">
                <a:latin typeface="Bahnschrift" panose="020B0502040204020203" pitchFamily="34" charset="0"/>
              </a:rPr>
              <a:t> </a:t>
            </a:r>
            <a:r>
              <a:rPr lang="en-IN" sz="2400" b="1" dirty="0">
                <a:latin typeface="Bahnschrift" panose="020B0502040204020203" pitchFamily="34" charset="0"/>
              </a:rPr>
              <a:t>static</a:t>
            </a:r>
            <a:r>
              <a:rPr lang="en-IN" sz="2400" dirty="0">
                <a:latin typeface="Bahnschrift" panose="020B0502040204020203" pitchFamily="34" charset="0"/>
              </a:rPr>
              <a:t> </a:t>
            </a:r>
            <a:r>
              <a:rPr lang="en-IN" sz="2400" b="1" dirty="0">
                <a:latin typeface="Bahnschrift" panose="020B0502040204020203" pitchFamily="34" charset="0"/>
              </a:rPr>
              <a:t>void</a:t>
            </a:r>
            <a:r>
              <a:rPr lang="en-IN" sz="2400" dirty="0">
                <a:latin typeface="Bahnschrift" panose="020B0502040204020203" pitchFamily="34" charset="0"/>
              </a:rPr>
              <a:t> main(String </a:t>
            </a:r>
            <a:r>
              <a:rPr lang="en-IN" sz="2400" dirty="0" err="1">
                <a:latin typeface="Bahnschrift" panose="020B0502040204020203" pitchFamily="34" charset="0"/>
              </a:rPr>
              <a:t>args</a:t>
            </a:r>
            <a:r>
              <a:rPr lang="en-IN" sz="2400" dirty="0">
                <a:latin typeface="Bahnschrift" panose="020B0502040204020203" pitchFamily="34" charset="0"/>
              </a:rPr>
              <a:t>[]){  </a:t>
            </a:r>
          </a:p>
          <a:p>
            <a:pPr>
              <a:spcBef>
                <a:spcPts val="600"/>
              </a:spcBef>
            </a:pPr>
            <a:r>
              <a:rPr lang="en-IN" sz="2400" dirty="0">
                <a:latin typeface="Bahnschrift" panose="020B0502040204020203" pitchFamily="34" charset="0"/>
              </a:rPr>
              <a:t>   A </a:t>
            </a:r>
            <a:r>
              <a:rPr lang="en-IN" sz="2400" dirty="0" err="1">
                <a:latin typeface="Bahnschrift" panose="020B0502040204020203" pitchFamily="34" charset="0"/>
              </a:rPr>
              <a:t>obj</a:t>
            </a:r>
            <a:r>
              <a:rPr lang="en-IN" sz="2400" dirty="0">
                <a:latin typeface="Bahnschrift" panose="020B0502040204020203" pitchFamily="34" charset="0"/>
              </a:rPr>
              <a:t> = </a:t>
            </a:r>
            <a:r>
              <a:rPr lang="en-IN" sz="2400" b="1" dirty="0">
                <a:latin typeface="Bahnschrift" panose="020B0502040204020203" pitchFamily="34" charset="0"/>
              </a:rPr>
              <a:t>new</a:t>
            </a:r>
            <a:r>
              <a:rPr lang="en-IN" sz="2400" dirty="0">
                <a:latin typeface="Bahnschrift" panose="020B0502040204020203" pitchFamily="34" charset="0"/>
              </a:rPr>
              <a:t> A();</a:t>
            </a:r>
          </a:p>
          <a:p>
            <a:pPr>
              <a:spcBef>
                <a:spcPts val="600"/>
              </a:spcBef>
            </a:pPr>
            <a:r>
              <a:rPr lang="en-IN" sz="2400" dirty="0">
                <a:latin typeface="Bahnschrift" panose="020B0502040204020203" pitchFamily="34" charset="0"/>
              </a:rPr>
              <a:t>//Compile Time Error  </a:t>
            </a:r>
          </a:p>
          <a:p>
            <a:pPr>
              <a:spcBef>
                <a:spcPts val="600"/>
              </a:spcBef>
            </a:pPr>
            <a:r>
              <a:rPr lang="en-IN" sz="2400" dirty="0">
                <a:latin typeface="Bahnschrift" panose="020B0502040204020203" pitchFamily="34" charset="0"/>
              </a:rPr>
              <a:t>   obj.msg();</a:t>
            </a:r>
          </a:p>
          <a:p>
            <a:pPr>
              <a:spcBef>
                <a:spcPts val="600"/>
              </a:spcBef>
            </a:pPr>
            <a:r>
              <a:rPr lang="en-IN" sz="2400" dirty="0">
                <a:latin typeface="Bahnschrift" panose="020B0502040204020203" pitchFamily="34" charset="0"/>
              </a:rPr>
              <a:t>//Compile Time Error  </a:t>
            </a:r>
          </a:p>
          <a:p>
            <a:pPr>
              <a:spcBef>
                <a:spcPts val="600"/>
              </a:spcBef>
            </a:pPr>
            <a:r>
              <a:rPr lang="en-IN" sz="2400" dirty="0">
                <a:latin typeface="Bahnschrift" panose="020B0502040204020203" pitchFamily="34" charset="0"/>
              </a:rPr>
              <a:t>  }  </a:t>
            </a:r>
          </a:p>
          <a:p>
            <a:pPr>
              <a:spcBef>
                <a:spcPts val="600"/>
              </a:spcBef>
            </a:pPr>
            <a:r>
              <a:rPr lang="en-IN" sz="2400" dirty="0">
                <a:latin typeface="Bahnschrift" panose="020B0502040204020203" pitchFamily="34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04675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508958"/>
            <a:ext cx="4233637" cy="5064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package</a:t>
            </a:r>
            <a:r>
              <a:rPr lang="en-IN" dirty="0"/>
              <a:t> pack;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A{  </a:t>
            </a:r>
          </a:p>
          <a:p>
            <a:pPr marL="0" indent="0">
              <a:buNone/>
            </a:pPr>
            <a:r>
              <a:rPr lang="en-IN" b="1" dirty="0"/>
              <a:t>protected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("Hello");}  }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Protected Access Specifier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353530"/>
            <a:ext cx="4374682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latin typeface="Bahnschrift" panose="020B0502040204020203" pitchFamily="34" charset="0"/>
              </a:rPr>
              <a:t>package</a:t>
            </a:r>
            <a:r>
              <a:rPr lang="en-IN" sz="2400" dirty="0">
                <a:latin typeface="Bahnschrift" panose="020B0502040204020203" pitchFamily="34" charset="0"/>
              </a:rPr>
              <a:t> </a:t>
            </a:r>
            <a:r>
              <a:rPr lang="en-IN" sz="2400" dirty="0" err="1">
                <a:latin typeface="Bahnschrift" panose="020B0502040204020203" pitchFamily="34" charset="0"/>
              </a:rPr>
              <a:t>mypack</a:t>
            </a:r>
            <a:r>
              <a:rPr lang="en-IN" sz="2400" dirty="0">
                <a:latin typeface="Bahnschrift" panose="020B0502040204020203" pitchFamily="34" charset="0"/>
              </a:rPr>
              <a:t>;  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Bahnschrift" panose="020B0502040204020203" pitchFamily="34" charset="0"/>
              </a:rPr>
              <a:t>import</a:t>
            </a:r>
            <a:r>
              <a:rPr lang="en-IN" sz="2400" dirty="0">
                <a:latin typeface="Bahnschrift" panose="020B0502040204020203" pitchFamily="34" charset="0"/>
              </a:rPr>
              <a:t> pack.*;  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Bahnschrift" panose="020B0502040204020203" pitchFamily="34" charset="0"/>
              </a:rPr>
              <a:t>  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Bahnschrift" panose="020B0502040204020203" pitchFamily="34" charset="0"/>
              </a:rPr>
              <a:t>class</a:t>
            </a:r>
            <a:r>
              <a:rPr lang="en-IN" sz="2400" dirty="0">
                <a:latin typeface="Bahnschrift" panose="020B0502040204020203" pitchFamily="34" charset="0"/>
              </a:rPr>
              <a:t> B </a:t>
            </a:r>
            <a:r>
              <a:rPr lang="en-IN" sz="2400" b="1" dirty="0">
                <a:latin typeface="Bahnschrift" panose="020B0502040204020203" pitchFamily="34" charset="0"/>
              </a:rPr>
              <a:t>extends</a:t>
            </a:r>
            <a:r>
              <a:rPr lang="en-IN" sz="2400" dirty="0">
                <a:latin typeface="Bahnschrift" panose="020B0502040204020203" pitchFamily="34" charset="0"/>
              </a:rPr>
              <a:t> A{  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Bahnschrift" panose="020B0502040204020203" pitchFamily="34" charset="0"/>
              </a:rPr>
              <a:t>  </a:t>
            </a:r>
            <a:r>
              <a:rPr lang="en-IN" sz="2400" b="1" dirty="0">
                <a:latin typeface="Bahnschrift" panose="020B0502040204020203" pitchFamily="34" charset="0"/>
              </a:rPr>
              <a:t>public</a:t>
            </a:r>
            <a:r>
              <a:rPr lang="en-IN" sz="2400" dirty="0">
                <a:latin typeface="Bahnschrift" panose="020B0502040204020203" pitchFamily="34" charset="0"/>
              </a:rPr>
              <a:t> </a:t>
            </a:r>
            <a:r>
              <a:rPr lang="en-IN" sz="2400" b="1" dirty="0">
                <a:latin typeface="Bahnschrift" panose="020B0502040204020203" pitchFamily="34" charset="0"/>
              </a:rPr>
              <a:t>static</a:t>
            </a:r>
            <a:r>
              <a:rPr lang="en-IN" sz="2400" dirty="0">
                <a:latin typeface="Bahnschrift" panose="020B0502040204020203" pitchFamily="34" charset="0"/>
              </a:rPr>
              <a:t> </a:t>
            </a:r>
            <a:r>
              <a:rPr lang="en-IN" sz="2400" b="1" dirty="0">
                <a:latin typeface="Bahnschrift" panose="020B0502040204020203" pitchFamily="34" charset="0"/>
              </a:rPr>
              <a:t>void</a:t>
            </a:r>
            <a:r>
              <a:rPr lang="en-IN" sz="2400" dirty="0">
                <a:latin typeface="Bahnschrift" panose="020B0502040204020203" pitchFamily="34" charset="0"/>
              </a:rPr>
              <a:t> main(String </a:t>
            </a:r>
            <a:r>
              <a:rPr lang="en-IN" sz="2400" dirty="0" err="1">
                <a:latin typeface="Bahnschrift" panose="020B0502040204020203" pitchFamily="34" charset="0"/>
              </a:rPr>
              <a:t>args</a:t>
            </a:r>
            <a:r>
              <a:rPr lang="en-IN" sz="2400" dirty="0">
                <a:latin typeface="Bahnschrift" panose="020B0502040204020203" pitchFamily="34" charset="0"/>
              </a:rPr>
              <a:t>[]){  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Bahnschrift" panose="020B0502040204020203" pitchFamily="34" charset="0"/>
              </a:rPr>
              <a:t>   B </a:t>
            </a:r>
            <a:r>
              <a:rPr lang="en-IN" sz="2400" dirty="0" err="1">
                <a:latin typeface="Bahnschrift" panose="020B0502040204020203" pitchFamily="34" charset="0"/>
              </a:rPr>
              <a:t>obj</a:t>
            </a:r>
            <a:r>
              <a:rPr lang="en-IN" sz="2400" dirty="0">
                <a:latin typeface="Bahnschrift" panose="020B0502040204020203" pitchFamily="34" charset="0"/>
              </a:rPr>
              <a:t> = </a:t>
            </a:r>
            <a:r>
              <a:rPr lang="en-IN" sz="2400" b="1" dirty="0">
                <a:latin typeface="Bahnschrift" panose="020B0502040204020203" pitchFamily="34" charset="0"/>
              </a:rPr>
              <a:t>new</a:t>
            </a:r>
            <a:r>
              <a:rPr lang="en-IN" sz="2400" dirty="0">
                <a:latin typeface="Bahnschrift" panose="020B0502040204020203" pitchFamily="34" charset="0"/>
              </a:rPr>
              <a:t> B();  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Bahnschrift" panose="020B0502040204020203" pitchFamily="34" charset="0"/>
              </a:rPr>
              <a:t>   obj.msg();  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Bahnschrift" panose="020B0502040204020203" pitchFamily="34" charset="0"/>
              </a:rPr>
              <a:t>  }  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Bahnschrift" panose="020B0502040204020203" pitchFamily="34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414712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28145"/>
            <a:ext cx="3481337" cy="40411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/>
              <a:t>package</a:t>
            </a:r>
            <a:r>
              <a:rPr lang="en-IN" sz="2400" dirty="0"/>
              <a:t> pack;  </a:t>
            </a:r>
          </a:p>
          <a:p>
            <a:pPr marL="0" indent="0">
              <a:buNone/>
            </a:pPr>
            <a:r>
              <a:rPr lang="en-IN" sz="2400" b="1" dirty="0"/>
              <a:t>public</a:t>
            </a:r>
            <a:r>
              <a:rPr lang="en-IN" sz="2400" dirty="0"/>
              <a:t> </a:t>
            </a:r>
            <a:r>
              <a:rPr lang="en-IN" sz="2400" b="1" dirty="0"/>
              <a:t>class</a:t>
            </a:r>
            <a:r>
              <a:rPr lang="en-IN" sz="2400" dirty="0"/>
              <a:t> A{  </a:t>
            </a:r>
          </a:p>
          <a:p>
            <a:pPr marL="0" indent="0">
              <a:buNone/>
            </a:pPr>
            <a:r>
              <a:rPr lang="en-IN" sz="2400" b="1" dirty="0"/>
              <a:t>public</a:t>
            </a:r>
            <a:r>
              <a:rPr lang="en-IN" sz="2400" dirty="0"/>
              <a:t> </a:t>
            </a:r>
            <a:r>
              <a:rPr lang="en-IN" sz="2400" b="1" dirty="0"/>
              <a:t>void</a:t>
            </a:r>
            <a:r>
              <a:rPr lang="en-IN" sz="2400" dirty="0"/>
              <a:t> </a:t>
            </a:r>
            <a:r>
              <a:rPr lang="en-IN" sz="2400" dirty="0" err="1"/>
              <a:t>msg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 err="1"/>
              <a:t>System.out.println</a:t>
            </a:r>
            <a:r>
              <a:rPr lang="en-IN" sz="2400" dirty="0"/>
              <a:t>("Hello");}  </a:t>
            </a:r>
          </a:p>
          <a:p>
            <a:pPr marL="0" indent="0">
              <a:buNone/>
            </a:pPr>
            <a:r>
              <a:rPr lang="en-IN" sz="2400" dirty="0"/>
              <a:t>}  </a:t>
            </a:r>
          </a:p>
          <a:p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 Access Specifier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628145"/>
            <a:ext cx="44324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latin typeface="Bahnschrift" panose="020B0502040204020203" pitchFamily="34" charset="0"/>
              </a:rPr>
              <a:t>package</a:t>
            </a:r>
            <a:r>
              <a:rPr lang="en-IN" sz="2400" dirty="0">
                <a:latin typeface="Bahnschrift" panose="020B0502040204020203" pitchFamily="34" charset="0"/>
              </a:rPr>
              <a:t> </a:t>
            </a:r>
            <a:r>
              <a:rPr lang="en-IN" sz="2400" dirty="0" err="1">
                <a:latin typeface="Bahnschrift" panose="020B0502040204020203" pitchFamily="34" charset="0"/>
              </a:rPr>
              <a:t>mypack</a:t>
            </a:r>
            <a:r>
              <a:rPr lang="en-IN" sz="2400" dirty="0">
                <a:latin typeface="Bahnschrift" panose="020B0502040204020203" pitchFamily="34" charset="0"/>
              </a:rPr>
              <a:t>;  </a:t>
            </a:r>
          </a:p>
          <a:p>
            <a:pPr algn="just"/>
            <a:r>
              <a:rPr lang="en-IN" sz="2400" b="1" dirty="0">
                <a:latin typeface="Bahnschrift" panose="020B0502040204020203" pitchFamily="34" charset="0"/>
              </a:rPr>
              <a:t>import</a:t>
            </a:r>
            <a:r>
              <a:rPr lang="en-IN" sz="2400" dirty="0">
                <a:latin typeface="Bahnschrift" panose="020B0502040204020203" pitchFamily="34" charset="0"/>
              </a:rPr>
              <a:t> pack.*;  </a:t>
            </a:r>
          </a:p>
          <a:p>
            <a:pPr algn="just"/>
            <a:r>
              <a:rPr lang="en-IN" sz="2400" dirty="0">
                <a:latin typeface="Bahnschrift" panose="020B0502040204020203" pitchFamily="34" charset="0"/>
              </a:rPr>
              <a:t>  </a:t>
            </a:r>
          </a:p>
          <a:p>
            <a:pPr algn="just"/>
            <a:r>
              <a:rPr lang="en-IN" sz="2400" b="1" dirty="0">
                <a:latin typeface="Bahnschrift" panose="020B0502040204020203" pitchFamily="34" charset="0"/>
              </a:rPr>
              <a:t>class</a:t>
            </a:r>
            <a:r>
              <a:rPr lang="en-IN" sz="2400" dirty="0">
                <a:latin typeface="Bahnschrift" panose="020B0502040204020203" pitchFamily="34" charset="0"/>
              </a:rPr>
              <a:t> B{  </a:t>
            </a:r>
          </a:p>
          <a:p>
            <a:pPr algn="just"/>
            <a:r>
              <a:rPr lang="en-IN" sz="2400" dirty="0">
                <a:latin typeface="Bahnschrift" panose="020B0502040204020203" pitchFamily="34" charset="0"/>
              </a:rPr>
              <a:t>  </a:t>
            </a:r>
            <a:r>
              <a:rPr lang="en-IN" sz="2400" b="1" dirty="0">
                <a:latin typeface="Bahnschrift" panose="020B0502040204020203" pitchFamily="34" charset="0"/>
              </a:rPr>
              <a:t>public</a:t>
            </a:r>
            <a:r>
              <a:rPr lang="en-IN" sz="2400" dirty="0">
                <a:latin typeface="Bahnschrift" panose="020B0502040204020203" pitchFamily="34" charset="0"/>
              </a:rPr>
              <a:t> </a:t>
            </a:r>
            <a:r>
              <a:rPr lang="en-IN" sz="2400" b="1" dirty="0">
                <a:latin typeface="Bahnschrift" panose="020B0502040204020203" pitchFamily="34" charset="0"/>
              </a:rPr>
              <a:t>static</a:t>
            </a:r>
            <a:r>
              <a:rPr lang="en-IN" sz="2400" dirty="0">
                <a:latin typeface="Bahnschrift" panose="020B0502040204020203" pitchFamily="34" charset="0"/>
              </a:rPr>
              <a:t> </a:t>
            </a:r>
            <a:r>
              <a:rPr lang="en-IN" sz="2400" b="1" dirty="0">
                <a:latin typeface="Bahnschrift" panose="020B0502040204020203" pitchFamily="34" charset="0"/>
              </a:rPr>
              <a:t>void</a:t>
            </a:r>
            <a:r>
              <a:rPr lang="en-IN" sz="2400" dirty="0">
                <a:latin typeface="Bahnschrift" panose="020B0502040204020203" pitchFamily="34" charset="0"/>
              </a:rPr>
              <a:t> main(String </a:t>
            </a:r>
            <a:r>
              <a:rPr lang="en-IN" sz="2400" dirty="0" err="1">
                <a:latin typeface="Bahnschrift" panose="020B0502040204020203" pitchFamily="34" charset="0"/>
              </a:rPr>
              <a:t>args</a:t>
            </a:r>
            <a:r>
              <a:rPr lang="en-IN" sz="2400" dirty="0">
                <a:latin typeface="Bahnschrift" panose="020B0502040204020203" pitchFamily="34" charset="0"/>
              </a:rPr>
              <a:t>[])</a:t>
            </a:r>
          </a:p>
          <a:p>
            <a:pPr algn="just"/>
            <a:r>
              <a:rPr lang="en-IN" sz="2400" dirty="0">
                <a:latin typeface="Bahnschrift" panose="020B0502040204020203" pitchFamily="34" charset="0"/>
              </a:rPr>
              <a:t>{  </a:t>
            </a:r>
          </a:p>
          <a:p>
            <a:pPr algn="just"/>
            <a:r>
              <a:rPr lang="en-IN" sz="2400" dirty="0">
                <a:latin typeface="Bahnschrift" panose="020B0502040204020203" pitchFamily="34" charset="0"/>
              </a:rPr>
              <a:t>   A </a:t>
            </a:r>
            <a:r>
              <a:rPr lang="en-IN" sz="2400" dirty="0" err="1">
                <a:latin typeface="Bahnschrift" panose="020B0502040204020203" pitchFamily="34" charset="0"/>
              </a:rPr>
              <a:t>obj</a:t>
            </a:r>
            <a:r>
              <a:rPr lang="en-IN" sz="2400" dirty="0">
                <a:latin typeface="Bahnschrift" panose="020B0502040204020203" pitchFamily="34" charset="0"/>
              </a:rPr>
              <a:t> = </a:t>
            </a:r>
            <a:r>
              <a:rPr lang="en-IN" sz="2400" b="1" dirty="0">
                <a:latin typeface="Bahnschrift" panose="020B0502040204020203" pitchFamily="34" charset="0"/>
              </a:rPr>
              <a:t>new</a:t>
            </a:r>
            <a:r>
              <a:rPr lang="en-IN" sz="2400" dirty="0">
                <a:latin typeface="Bahnschrift" panose="020B0502040204020203" pitchFamily="34" charset="0"/>
              </a:rPr>
              <a:t> A();  </a:t>
            </a:r>
          </a:p>
          <a:p>
            <a:pPr algn="just"/>
            <a:r>
              <a:rPr lang="en-IN" sz="2400" dirty="0">
                <a:latin typeface="Bahnschrift" panose="020B0502040204020203" pitchFamily="34" charset="0"/>
              </a:rPr>
              <a:t>   obj.msg();  </a:t>
            </a:r>
          </a:p>
          <a:p>
            <a:pPr algn="just"/>
            <a:r>
              <a:rPr lang="en-IN" sz="2400" dirty="0">
                <a:latin typeface="Bahnschrift" panose="020B0502040204020203" pitchFamily="34" charset="0"/>
              </a:rPr>
              <a:t>  }  </a:t>
            </a:r>
          </a:p>
          <a:p>
            <a:pPr algn="just"/>
            <a:r>
              <a:rPr lang="en-IN" sz="2400" dirty="0">
                <a:latin typeface="Bahnschrift" panose="020B0502040204020203" pitchFamily="34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77926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1932</TotalTime>
  <Words>999</Words>
  <Application>Microsoft Office PowerPoint</Application>
  <PresentationFormat>On-screen Show (4:3)</PresentationFormat>
  <Paragraphs>224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 Access Specifiers</vt:lpstr>
      <vt:lpstr>Access Specifiers</vt:lpstr>
      <vt:lpstr>Access Specifiers</vt:lpstr>
      <vt:lpstr>Private Access Specifier</vt:lpstr>
      <vt:lpstr>Default Access Specifier</vt:lpstr>
      <vt:lpstr>Protected Access Specifier</vt:lpstr>
      <vt:lpstr>Public Access Specifier</vt:lpstr>
      <vt:lpstr>Inheritance </vt:lpstr>
      <vt:lpstr>Inheritance </vt:lpstr>
      <vt:lpstr>Important Terms</vt:lpstr>
      <vt:lpstr>Types of inheritance</vt:lpstr>
      <vt:lpstr>Single Inheritance</vt:lpstr>
      <vt:lpstr>Single Inheritance Example</vt:lpstr>
      <vt:lpstr>Multilevel Inheritance</vt:lpstr>
      <vt:lpstr>Multilevel Inheritance Example</vt:lpstr>
      <vt:lpstr>Multilevel Inheritance</vt:lpstr>
      <vt:lpstr>Hierarchical Inheritance Example</vt:lpstr>
      <vt:lpstr>Multiple Inheritance</vt:lpstr>
      <vt:lpstr>Multiple Inheritance using Interface</vt:lpstr>
      <vt:lpstr>Hybrid Inheritance</vt:lpstr>
      <vt:lpstr>Important facts about inheritance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137</cp:revision>
  <dcterms:created xsi:type="dcterms:W3CDTF">2021-05-13T17:45:44Z</dcterms:created>
  <dcterms:modified xsi:type="dcterms:W3CDTF">2021-07-01T04:35:27Z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431015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