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1" r:id="rId3"/>
    <p:sldId id="285" r:id="rId4"/>
    <p:sldId id="286" r:id="rId5"/>
    <p:sldId id="298" r:id="rId6"/>
    <p:sldId id="299" r:id="rId7"/>
    <p:sldId id="290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95D"/>
    <a:srgbClr val="2190BC"/>
    <a:srgbClr val="26CB8E"/>
    <a:srgbClr val="24CA92"/>
    <a:srgbClr val="D1F4E8"/>
    <a:srgbClr val="092E43"/>
    <a:srgbClr val="2C2C2C"/>
    <a:srgbClr val="353535"/>
    <a:srgbClr val="FFFFFF"/>
    <a:srgbClr val="29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of </a:t>
            </a:r>
            <a:r>
              <a:rPr lang="en-IN" dirty="0" err="1"/>
              <a:t>ArrayList</a:t>
            </a:r>
            <a:r>
              <a:rPr lang="en-IN" dirty="0"/>
              <a:t> class</a:t>
            </a:r>
          </a:p>
        </p:txBody>
      </p:sp>
      <p:pic>
        <p:nvPicPr>
          <p:cNvPr id="1026" name="Picture 2" descr="Java ArrayList class hierarch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77" y="1527891"/>
            <a:ext cx="2709646" cy="50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507" y="1443789"/>
            <a:ext cx="8787866" cy="5342022"/>
          </a:xfrm>
        </p:spPr>
        <p:txBody>
          <a:bodyPr>
            <a:normAutofit/>
          </a:bodyPr>
          <a:lstStyle/>
          <a:p>
            <a:r>
              <a:rPr lang="en-IN" dirty="0"/>
              <a:t>Adding Elements</a:t>
            </a:r>
          </a:p>
          <a:p>
            <a:pPr marL="809625" lvl="1" indent="-360363" fontAlgn="base">
              <a:buFont typeface="Wingdings" panose="05000000000000000000" pitchFamily="2" charset="2"/>
              <a:buChar char="Ø"/>
            </a:pPr>
            <a:r>
              <a:rPr lang="en-US" dirty="0"/>
              <a:t>add(Object)</a:t>
            </a:r>
          </a:p>
          <a:p>
            <a:pPr marL="809625" lvl="1" indent="-360363" fontAlgn="base">
              <a:buFont typeface="Wingdings" panose="05000000000000000000" pitchFamily="2" charset="2"/>
              <a:buChar char="Ø"/>
            </a:pP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index, Object)</a:t>
            </a:r>
          </a:p>
          <a:p>
            <a:pPr fontAlgn="base"/>
            <a:r>
              <a:rPr lang="en-IN" dirty="0"/>
              <a:t>Changing Elements</a:t>
            </a:r>
          </a:p>
          <a:p>
            <a:r>
              <a:rPr lang="en-IN" dirty="0"/>
              <a:t>Removing Elements</a:t>
            </a:r>
          </a:p>
          <a:p>
            <a:pPr marL="809625" lvl="1" indent="-360363" fontAlgn="base">
              <a:buFont typeface="Wingdings" panose="05000000000000000000" pitchFamily="2" charset="2"/>
              <a:buChar char="Ø"/>
            </a:pPr>
            <a:r>
              <a:rPr lang="en-US" dirty="0"/>
              <a:t>remove(Object)</a:t>
            </a:r>
          </a:p>
          <a:p>
            <a:pPr marL="809625" lvl="1" indent="-360363" fontAlgn="base">
              <a:buFont typeface="Wingdings" panose="05000000000000000000" pitchFamily="2" charset="2"/>
              <a:buChar char="Ø"/>
            </a:pPr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the ArrayList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3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78243"/>
            <a:ext cx="7886700" cy="5004884"/>
          </a:xfrm>
        </p:spPr>
        <p:txBody>
          <a:bodyPr/>
          <a:lstStyle/>
          <a:p>
            <a:r>
              <a:rPr lang="en-IN" dirty="0"/>
              <a:t>Access an Item</a:t>
            </a:r>
          </a:p>
          <a:p>
            <a:r>
              <a:rPr lang="en-IN" dirty="0" err="1"/>
              <a:t>ArrayList</a:t>
            </a:r>
            <a:r>
              <a:rPr lang="en-IN" dirty="0"/>
              <a:t> Size</a:t>
            </a:r>
          </a:p>
          <a:p>
            <a:r>
              <a:rPr lang="en-IN" dirty="0"/>
              <a:t>Loop Through an </a:t>
            </a:r>
            <a:r>
              <a:rPr lang="en-IN" dirty="0" err="1"/>
              <a:t>ArrayList</a:t>
            </a:r>
            <a:endParaRPr lang="en-IN" dirty="0"/>
          </a:p>
          <a:p>
            <a:r>
              <a:rPr lang="en-IN" dirty="0"/>
              <a:t>Sort an </a:t>
            </a:r>
            <a:r>
              <a:rPr lang="en-IN" dirty="0" err="1"/>
              <a:t>ArrayList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the </a:t>
            </a:r>
            <a:r>
              <a:rPr lang="en-US" dirty="0" err="1"/>
              <a:t>ArrayList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9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005" y="1424539"/>
            <a:ext cx="8613191" cy="520849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ArrayList</a:t>
            </a:r>
            <a:r>
              <a:rPr lang="en-IN" dirty="0"/>
              <a:t>&lt;String&gt; cars = new </a:t>
            </a:r>
            <a:r>
              <a:rPr lang="en-IN" dirty="0" err="1"/>
              <a:t>ArrayList</a:t>
            </a:r>
            <a:r>
              <a:rPr lang="en-IN" dirty="0"/>
              <a:t>&lt;String&gt;();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("Volvo");</a:t>
            </a:r>
          </a:p>
          <a:p>
            <a:pPr marL="269875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("BMW");</a:t>
            </a:r>
          </a:p>
          <a:p>
            <a:pPr marL="269875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("Ford");</a:t>
            </a:r>
          </a:p>
          <a:p>
            <a:pPr marL="269875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("Mazda");</a:t>
            </a:r>
          </a:p>
          <a:p>
            <a:pPr marL="269875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(cars);</a:t>
            </a:r>
          </a:p>
          <a:p>
            <a:pPr marL="269875" indent="0">
              <a:buNone/>
            </a:pPr>
            <a:r>
              <a:rPr lang="en-IN" dirty="0"/>
              <a:t>  } }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Add()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DA5B0E-4E17-4658-8C3B-3197899AC4C8}"/>
              </a:ext>
            </a:extLst>
          </p:cNvPr>
          <p:cNvCxnSpPr>
            <a:cxnSpLocks/>
          </p:cNvCxnSpPr>
          <p:nvPr/>
        </p:nvCxnSpPr>
        <p:spPr>
          <a:xfrm flipH="1">
            <a:off x="4642531" y="1469036"/>
            <a:ext cx="34399" cy="5193973"/>
          </a:xfrm>
          <a:prstGeom prst="line">
            <a:avLst/>
          </a:prstGeom>
          <a:ln>
            <a:solidFill>
              <a:srgbClr val="75895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6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95663"/>
            <a:ext cx="8355933" cy="5244980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Main { 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ArrayList</a:t>
            </a:r>
            <a:r>
              <a:rPr lang="en-IN" dirty="0"/>
              <a:t>&lt;String&gt; cars = new </a:t>
            </a:r>
            <a:r>
              <a:rPr lang="en-IN" dirty="0" err="1"/>
              <a:t>ArrayList</a:t>
            </a:r>
            <a:r>
              <a:rPr lang="en-IN" dirty="0"/>
              <a:t>&lt;String&gt;();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("Volvo");</a:t>
            </a:r>
          </a:p>
          <a:p>
            <a:pPr marL="179388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("BMW");</a:t>
            </a:r>
          </a:p>
          <a:p>
            <a:pPr marL="179388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("Ford");</a:t>
            </a:r>
          </a:p>
          <a:p>
            <a:pPr marL="179388" indent="0">
              <a:buNone/>
            </a:pPr>
            <a:r>
              <a:rPr lang="en-IN" dirty="0"/>
              <a:t>    </a:t>
            </a:r>
            <a:r>
              <a:rPr lang="en-IN" dirty="0" err="1"/>
              <a:t>cars.add</a:t>
            </a:r>
            <a:r>
              <a:rPr lang="en-IN" dirty="0"/>
              <a:t>("Mazda");</a:t>
            </a:r>
          </a:p>
          <a:p>
            <a:pPr marL="179388" indent="0">
              <a:buNone/>
            </a:pPr>
            <a:r>
              <a:rPr lang="en-IN" dirty="0"/>
              <a:t>    </a:t>
            </a:r>
            <a:r>
              <a:rPr lang="en-IN" dirty="0" err="1"/>
              <a:t>cars.set</a:t>
            </a:r>
            <a:r>
              <a:rPr lang="en-IN" dirty="0"/>
              <a:t>(0, "Opel");</a:t>
            </a:r>
          </a:p>
          <a:p>
            <a:pPr marL="179388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(cars);</a:t>
            </a:r>
          </a:p>
          <a:p>
            <a:pPr marL="179388" indent="0">
              <a:buNone/>
            </a:pPr>
            <a:r>
              <a:rPr lang="en-IN" dirty="0"/>
              <a:t>  }  }</a:t>
            </a:r>
          </a:p>
          <a:p>
            <a:endParaRPr lang="en-IN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Changing Elements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46B7FD-9A31-4169-AD52-5B19DAF6E91B}"/>
              </a:ext>
            </a:extLst>
          </p:cNvPr>
          <p:cNvCxnSpPr>
            <a:cxnSpLocks/>
          </p:cNvCxnSpPr>
          <p:nvPr/>
        </p:nvCxnSpPr>
        <p:spPr>
          <a:xfrm flipH="1">
            <a:off x="4507621" y="1469036"/>
            <a:ext cx="34399" cy="5193973"/>
          </a:xfrm>
          <a:prstGeom prst="line">
            <a:avLst/>
          </a:prstGeom>
          <a:ln>
            <a:solidFill>
              <a:srgbClr val="75895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4162"/>
            <a:ext cx="8325952" cy="5221471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IN" sz="7200" dirty="0"/>
              <a:t>import </a:t>
            </a:r>
            <a:r>
              <a:rPr lang="en-IN" sz="7200" dirty="0" err="1"/>
              <a:t>java.util.ArrayList</a:t>
            </a:r>
            <a:r>
              <a:rPr lang="en-IN" sz="7200" dirty="0"/>
              <a:t>;</a:t>
            </a:r>
          </a:p>
          <a:p>
            <a:pPr marL="0" indent="0">
              <a:buNone/>
            </a:pPr>
            <a:r>
              <a:rPr lang="en-IN" sz="7200" dirty="0"/>
              <a:t>public class Main { </a:t>
            </a:r>
          </a:p>
          <a:p>
            <a:pPr marL="0" indent="0">
              <a:buNone/>
            </a:pPr>
            <a:r>
              <a:rPr lang="en-IN" sz="7200" dirty="0"/>
              <a:t>  public static void main(String[] </a:t>
            </a:r>
            <a:r>
              <a:rPr lang="en-IN" sz="7200" dirty="0" err="1"/>
              <a:t>args</a:t>
            </a:r>
            <a:r>
              <a:rPr lang="en-IN" sz="7200" dirty="0"/>
              <a:t>) { 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ArrayList</a:t>
            </a:r>
            <a:r>
              <a:rPr lang="en-IN" sz="7200" dirty="0"/>
              <a:t>&lt;String&gt; cars = new </a:t>
            </a:r>
            <a:r>
              <a:rPr lang="en-IN" sz="7200" dirty="0" err="1"/>
              <a:t>ArrayList</a:t>
            </a:r>
            <a:r>
              <a:rPr lang="en-IN" sz="7200" dirty="0"/>
              <a:t>&lt;String&gt;();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cars.add</a:t>
            </a:r>
            <a:r>
              <a:rPr lang="en-IN" sz="7200" dirty="0"/>
              <a:t>("Volvo");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cars.add</a:t>
            </a:r>
            <a:r>
              <a:rPr lang="en-IN" sz="7200" dirty="0"/>
              <a:t>("BMW");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cars.add</a:t>
            </a:r>
            <a:r>
              <a:rPr lang="en-IN" sz="7200" dirty="0"/>
              <a:t>("Ford");</a:t>
            </a:r>
          </a:p>
          <a:p>
            <a:pPr marL="449263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cars.add</a:t>
            </a:r>
            <a:r>
              <a:rPr lang="en-IN" sz="7200" dirty="0"/>
              <a:t>("Mazda");</a:t>
            </a:r>
          </a:p>
          <a:p>
            <a:pPr marL="449263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cars.remove</a:t>
            </a:r>
            <a:r>
              <a:rPr lang="en-IN" sz="7200" dirty="0"/>
              <a:t>(0);</a:t>
            </a:r>
          </a:p>
          <a:p>
            <a:pPr marL="449263" indent="0">
              <a:buNone/>
            </a:pPr>
            <a:r>
              <a:rPr lang="en-IN" sz="7200" dirty="0"/>
              <a:t>    </a:t>
            </a:r>
            <a:r>
              <a:rPr lang="en-IN" sz="7200" dirty="0" err="1"/>
              <a:t>System.out.println</a:t>
            </a:r>
            <a:r>
              <a:rPr lang="en-IN" sz="7200" dirty="0"/>
              <a:t>(cars);</a:t>
            </a:r>
          </a:p>
          <a:p>
            <a:pPr marL="449263" indent="0">
              <a:buNone/>
            </a:pPr>
            <a:r>
              <a:rPr lang="en-IN" sz="7200" dirty="0"/>
              <a:t>  }  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Removing Elements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4A8B7E-8F63-44AB-A736-0F1374A228E1}"/>
              </a:ext>
            </a:extLst>
          </p:cNvPr>
          <p:cNvCxnSpPr>
            <a:cxnSpLocks/>
          </p:cNvCxnSpPr>
          <p:nvPr/>
        </p:nvCxnSpPr>
        <p:spPr>
          <a:xfrm flipH="1">
            <a:off x="4762451" y="1469036"/>
            <a:ext cx="34399" cy="5193973"/>
          </a:xfrm>
          <a:prstGeom prst="line">
            <a:avLst/>
          </a:prstGeom>
          <a:ln>
            <a:solidFill>
              <a:srgbClr val="75895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8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43789"/>
            <a:ext cx="8355933" cy="51892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java.util.ArrayList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public class Main { </a:t>
            </a:r>
          </a:p>
          <a:p>
            <a:pPr marL="0" indent="0">
              <a:buNone/>
            </a:pPr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ArrayList</a:t>
            </a:r>
            <a:r>
              <a:rPr lang="en-IN" sz="2400" dirty="0"/>
              <a:t>&lt;String&gt; cars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("Volvo");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("BMW");</a:t>
            </a:r>
          </a:p>
          <a:p>
            <a:pPr marL="269875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("Ford");</a:t>
            </a:r>
          </a:p>
          <a:p>
            <a:pPr marL="269875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("Mazda");</a:t>
            </a:r>
          </a:p>
          <a:p>
            <a:pPr marL="269875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cars.get</a:t>
            </a:r>
            <a:r>
              <a:rPr lang="en-IN" sz="2400" dirty="0"/>
              <a:t>(0));</a:t>
            </a:r>
          </a:p>
          <a:p>
            <a:pPr marL="269875" indent="0">
              <a:buNone/>
            </a:pPr>
            <a:r>
              <a:rPr lang="en-IN" sz="2400" dirty="0"/>
              <a:t>  }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an Item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813D3-67E6-4DFD-98EA-82CC95C622CD}"/>
              </a:ext>
            </a:extLst>
          </p:cNvPr>
          <p:cNvCxnSpPr>
            <a:cxnSpLocks/>
          </p:cNvCxnSpPr>
          <p:nvPr/>
        </p:nvCxnSpPr>
        <p:spPr>
          <a:xfrm flipH="1">
            <a:off x="4492631" y="1469036"/>
            <a:ext cx="34399" cy="5193973"/>
          </a:xfrm>
          <a:prstGeom prst="line">
            <a:avLst/>
          </a:prstGeom>
          <a:ln>
            <a:solidFill>
              <a:srgbClr val="75895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8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52168"/>
            <a:ext cx="8430883" cy="54608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java.util.ArrayList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public class Main { </a:t>
            </a:r>
          </a:p>
          <a:p>
            <a:pPr marL="0" indent="0">
              <a:buNone/>
            </a:pPr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ArrayList</a:t>
            </a:r>
            <a:r>
              <a:rPr lang="en-IN" sz="2400" dirty="0"/>
              <a:t>&lt;String&gt; cars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("Volvo");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("BMW");</a:t>
            </a:r>
          </a:p>
          <a:p>
            <a:pPr marL="449263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("Ford");</a:t>
            </a:r>
          </a:p>
          <a:p>
            <a:pPr marL="449263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("Mazda");</a:t>
            </a:r>
          </a:p>
          <a:p>
            <a:pPr marL="449263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cars.size</a:t>
            </a:r>
            <a:r>
              <a:rPr lang="en-IN" sz="2400" dirty="0"/>
              <a:t>());</a:t>
            </a:r>
          </a:p>
          <a:p>
            <a:pPr marL="449263" indent="0">
              <a:buNone/>
            </a:pPr>
            <a:r>
              <a:rPr lang="en-IN" sz="2400" dirty="0"/>
              <a:t>  } </a:t>
            </a:r>
          </a:p>
          <a:p>
            <a:pPr marL="449263" indent="0">
              <a:buNone/>
            </a:pPr>
            <a:r>
              <a:rPr lang="en-IN" sz="2400" dirty="0"/>
              <a:t>}</a:t>
            </a:r>
          </a:p>
          <a:p>
            <a:endParaRPr lang="en-IN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ArrayList</a:t>
            </a:r>
            <a:r>
              <a:rPr lang="en-IN" dirty="0"/>
              <a:t>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9EC73E-3865-420A-8BAD-9389CB58A092}"/>
              </a:ext>
            </a:extLst>
          </p:cNvPr>
          <p:cNvCxnSpPr>
            <a:cxnSpLocks/>
          </p:cNvCxnSpPr>
          <p:nvPr/>
        </p:nvCxnSpPr>
        <p:spPr>
          <a:xfrm flipH="1">
            <a:off x="4552591" y="1469036"/>
            <a:ext cx="34399" cy="5193973"/>
          </a:xfrm>
          <a:prstGeom prst="line">
            <a:avLst/>
          </a:prstGeom>
          <a:ln>
            <a:solidFill>
              <a:srgbClr val="75895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9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learn the basic concept </a:t>
            </a:r>
            <a:r>
              <a:rPr lang="en-US" dirty="0" err="1"/>
              <a:t>ArrayList</a:t>
            </a:r>
            <a:r>
              <a:rPr lang="en-US" dirty="0"/>
              <a:t> Class,</a:t>
            </a:r>
          </a:p>
          <a:p>
            <a:pPr algn="just"/>
            <a:r>
              <a:rPr lang="en-US" dirty="0"/>
              <a:t>understand the different constructors of </a:t>
            </a:r>
            <a:r>
              <a:rPr lang="en-US" dirty="0" err="1"/>
              <a:t>ArrayList</a:t>
            </a:r>
            <a:r>
              <a:rPr lang="en-US" dirty="0"/>
              <a:t> Class,</a:t>
            </a:r>
          </a:p>
          <a:p>
            <a:pPr algn="just"/>
            <a:r>
              <a:rPr lang="en-US" dirty="0"/>
              <a:t>analyze the basic operations of </a:t>
            </a:r>
            <a:r>
              <a:rPr lang="en-US" dirty="0" err="1"/>
              <a:t>Arraylist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7498"/>
            <a:ext cx="8584315" cy="502561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ArrayList</a:t>
            </a:r>
            <a:r>
              <a:rPr lang="en-US" dirty="0"/>
              <a:t> class uses a </a:t>
            </a:r>
            <a:r>
              <a:rPr lang="en-US" i="1" dirty="0"/>
              <a:t>dynamic array</a:t>
            </a:r>
            <a:r>
              <a:rPr lang="en-US" dirty="0"/>
              <a:t> for storing the elements. </a:t>
            </a:r>
          </a:p>
          <a:p>
            <a:pPr algn="just"/>
            <a:r>
              <a:rPr lang="en-US" dirty="0"/>
              <a:t>It is like an array, but there is </a:t>
            </a:r>
            <a:r>
              <a:rPr lang="en-US" i="1" dirty="0"/>
              <a:t>no size limit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We can add or remove elements anytime. </a:t>
            </a:r>
          </a:p>
          <a:p>
            <a:pPr algn="just"/>
            <a:r>
              <a:rPr lang="en-US" dirty="0"/>
              <a:t>So, it is much more flexible than the traditional array. </a:t>
            </a:r>
          </a:p>
          <a:p>
            <a:pPr algn="just"/>
            <a:r>
              <a:rPr lang="en-US" dirty="0"/>
              <a:t>It is found in the </a:t>
            </a:r>
            <a:r>
              <a:rPr lang="en-US" i="1" dirty="0" err="1"/>
              <a:t>java.util</a:t>
            </a:r>
            <a:r>
              <a:rPr lang="en-US" dirty="0"/>
              <a:t> package.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 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 Class</a:t>
            </a:r>
            <a:endParaRPr lang="en-IN" dirty="0"/>
          </a:p>
        </p:txBody>
      </p:sp>
      <p:pic>
        <p:nvPicPr>
          <p:cNvPr id="1026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85" y="1499044"/>
            <a:ext cx="8009700" cy="15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362" y="2825691"/>
            <a:ext cx="8603507" cy="389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ArrayList</a:t>
            </a:r>
            <a:r>
              <a:rPr lang="en-US" sz="2400" dirty="0">
                <a:latin typeface="Bahnschrift" panose="020B0502040204020203" pitchFamily="34" charset="0"/>
              </a:rPr>
              <a:t> is a part of </a:t>
            </a:r>
            <a:r>
              <a:rPr lang="en-US" sz="2400" b="1" u="sng" dirty="0">
                <a:latin typeface="Bahnschrift" panose="020B0502040204020203" pitchFamily="34" charset="0"/>
              </a:rPr>
              <a:t>collection framework</a:t>
            </a:r>
            <a:r>
              <a:rPr lang="en-US" sz="2400" dirty="0">
                <a:latin typeface="Bahnschrift" panose="020B0502040204020203" pitchFamily="34" charset="0"/>
              </a:rPr>
              <a:t> and is present in </a:t>
            </a:r>
            <a:r>
              <a:rPr lang="en-US" sz="2400" dirty="0" err="1">
                <a:latin typeface="Bahnschrift" panose="020B0502040204020203" pitchFamily="34" charset="0"/>
              </a:rPr>
              <a:t>java.util</a:t>
            </a:r>
            <a:r>
              <a:rPr lang="en-US" sz="2400" dirty="0">
                <a:latin typeface="Bahnschrift" panose="020B0502040204020203" pitchFamily="34" charset="0"/>
              </a:rPr>
              <a:t> package.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</a:t>
            </a:r>
            <a:r>
              <a:rPr lang="en-US" sz="2400" dirty="0" err="1">
                <a:latin typeface="Bahnschrift" panose="020B0502040204020203" pitchFamily="34" charset="0"/>
              </a:rPr>
              <a:t>ArrayList</a:t>
            </a:r>
            <a:r>
              <a:rPr lang="en-US" sz="2400" dirty="0">
                <a:latin typeface="Bahnschrift" panose="020B0502040204020203" pitchFamily="34" charset="0"/>
              </a:rPr>
              <a:t> class extends AbstractList and implements the List interface.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Array lists are created with an initial size. When this size is exceeded, the collection is automatically enlarged.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When objects are removed, the array may be shrunk.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5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33273"/>
            <a:ext cx="8475853" cy="5004884"/>
          </a:xfrm>
        </p:spPr>
        <p:txBody>
          <a:bodyPr>
            <a:normAutofit fontScale="92500" lnSpcReduction="10000"/>
          </a:bodyPr>
          <a:lstStyle/>
          <a:p>
            <a:pPr algn="just" fontAlgn="base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inherits AbstractList class and implements List interface.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is initialized by the size. 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However, the size is increased automatically if the collection grows or shrinks if the objects are removed from the collection.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allows us to randomly access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ArrayList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6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33273"/>
            <a:ext cx="8475853" cy="5004884"/>
          </a:xfrm>
        </p:spPr>
        <p:txBody>
          <a:bodyPr>
            <a:normAutofit/>
          </a:bodyPr>
          <a:lstStyle/>
          <a:p>
            <a:pPr algn="just" fontAlgn="base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can not be used for primitive types, like int, char, etc. We need a wrapper class for such cases.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in Java can be seen as a vector in C++.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is not Synchronized. Its equivalent synchronized class in Java is Vector.</a:t>
            </a:r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ArrayList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16"/>
            <a:ext cx="8661258" cy="52457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cars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</a:t>
            </a:r>
            <a:r>
              <a:rPr lang="en-IN" dirty="0" err="1"/>
              <a:t>ArrayList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9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23214"/>
            <a:ext cx="8475853" cy="500488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class can contain duplicate elements.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class maintains insertion order.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class is non synchronized.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ArrayList</a:t>
            </a:r>
            <a:r>
              <a:rPr lang="en-US" dirty="0"/>
              <a:t> allows random access because array works at the index basis.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</a:t>
            </a:r>
            <a:r>
              <a:rPr lang="en-US" dirty="0" err="1"/>
              <a:t>ArrayList</a:t>
            </a:r>
            <a:r>
              <a:rPr lang="en-US" dirty="0"/>
              <a:t>, manipulation is little bit slower because a lot of shifting needs to occur if any element is removed from the array list.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134512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88145"/>
              </p:ext>
            </p:extLst>
          </p:nvPr>
        </p:nvGraphicFramePr>
        <p:xfrm>
          <a:off x="463516" y="1628775"/>
          <a:ext cx="8216968" cy="501763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1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948"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kern="1200" dirty="0">
                          <a:solidFill>
                            <a:schemeClr val="lt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Constructor </a:t>
                      </a:r>
                      <a:endParaRPr lang="en-IN" sz="2800" b="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kern="1200" dirty="0">
                          <a:solidFill>
                            <a:schemeClr val="lt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Description</a:t>
                      </a:r>
                      <a:endParaRPr lang="en-IN" sz="2800" b="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02">
                <a:tc>
                  <a:txBody>
                    <a:bodyPr/>
                    <a:lstStyle/>
                    <a:p>
                      <a:pPr algn="just"/>
                      <a:r>
                        <a:rPr lang="en-IN" sz="2400" b="1" i="0" kern="1200" dirty="0" err="1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( )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This constructor builds an empty array list.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859">
                <a:tc>
                  <a:txBody>
                    <a:bodyPr/>
                    <a:lstStyle/>
                    <a:p>
                      <a:pPr algn="just"/>
                      <a:r>
                        <a:rPr lang="en-IN" sz="2400" b="1" i="0" kern="1200" dirty="0" err="1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(Collection c)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This constructor builds an array list that is initialized with the elements of the collection 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033">
                <a:tc>
                  <a:txBody>
                    <a:bodyPr/>
                    <a:lstStyle/>
                    <a:p>
                      <a:pPr algn="just"/>
                      <a:r>
                        <a:rPr lang="en-IN" sz="2400" b="1" i="0" kern="1200" dirty="0" err="1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1" i="0" kern="1200" dirty="0" err="1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capacity)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This constructor builds an array list that has the specified initial capacity. </a:t>
                      </a:r>
                      <a:endParaRPr lang="en-IN" sz="2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ArrayList</a:t>
            </a:r>
            <a:r>
              <a:rPr lang="en-IN" dirty="0"/>
              <a:t> Constructors</a:t>
            </a:r>
          </a:p>
        </p:txBody>
      </p:sp>
    </p:spTree>
    <p:extLst>
      <p:ext uri="{BB962C8B-B14F-4D97-AF65-F5344CB8AC3E}">
        <p14:creationId xmlns:p14="http://schemas.microsoft.com/office/powerpoint/2010/main" val="518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840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ArrayList Class</vt:lpstr>
      <vt:lpstr>ArrayList Class</vt:lpstr>
      <vt:lpstr>Features of ArrayList</vt:lpstr>
      <vt:lpstr>Features of ArrayList</vt:lpstr>
      <vt:lpstr>Creation of ArrayList</vt:lpstr>
      <vt:lpstr>Points to Remember</vt:lpstr>
      <vt:lpstr>ArrayList Constructors</vt:lpstr>
      <vt:lpstr>Hierarchy of ArrayList class</vt:lpstr>
      <vt:lpstr>Basic operations on the ArrayList</vt:lpstr>
      <vt:lpstr>Basic operations on the ArrayList</vt:lpstr>
      <vt:lpstr>Add() Example</vt:lpstr>
      <vt:lpstr>Changing Elements</vt:lpstr>
      <vt:lpstr>Removing Elements</vt:lpstr>
      <vt:lpstr>Access an Item</vt:lpstr>
      <vt:lpstr>ArrayList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146</cp:revision>
  <dcterms:created xsi:type="dcterms:W3CDTF">2021-05-13T17:45:44Z</dcterms:created>
  <dcterms:modified xsi:type="dcterms:W3CDTF">2021-07-01T04:45:30Z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365260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