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6" r:id="rId2"/>
    <p:sldId id="261" r:id="rId3"/>
    <p:sldId id="285" r:id="rId4"/>
    <p:sldId id="294" r:id="rId5"/>
    <p:sldId id="286" r:id="rId6"/>
    <p:sldId id="293" r:id="rId7"/>
    <p:sldId id="287" r:id="rId8"/>
    <p:sldId id="289" r:id="rId9"/>
    <p:sldId id="288" r:id="rId10"/>
    <p:sldId id="292" r:id="rId11"/>
    <p:sldId id="295" r:id="rId12"/>
    <p:sldId id="290" r:id="rId13"/>
    <p:sldId id="291" r:id="rId14"/>
    <p:sldId id="296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BC"/>
    <a:srgbClr val="26CB8E"/>
    <a:srgbClr val="24CA92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>
        <p:scale>
          <a:sx n="50" d="100"/>
          <a:sy n="50" d="100"/>
        </p:scale>
        <p:origin x="237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D7506-62E5-41B0-86E0-4AFF5938880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EF09EF9-028B-429C-A617-E028FDB8A222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The users are not blocked because threads are independent, and we can perform multiple operations at times.</a:t>
          </a:r>
          <a:endParaRPr lang="en-IN">
            <a:latin typeface="Bahnschrift" panose="020B0502040204020203" pitchFamily="34" charset="0"/>
          </a:endParaRPr>
        </a:p>
      </dgm:t>
    </dgm:pt>
    <dgm:pt modelId="{0058C3CF-AB32-4D12-9E7C-8C3AE0DE5DC3}" type="parTrans" cxnId="{0F2E1E90-1DE5-4CF0-A25B-3D458BD5E1C1}">
      <dgm:prSet/>
      <dgm:spPr/>
      <dgm:t>
        <a:bodyPr/>
        <a:lstStyle/>
        <a:p>
          <a:endParaRPr lang="en-IN"/>
        </a:p>
      </dgm:t>
    </dgm:pt>
    <dgm:pt modelId="{95FEB853-37B5-4A90-ACF8-49DD25F5DC7A}" type="sibTrans" cxnId="{0F2E1E90-1DE5-4CF0-A25B-3D458BD5E1C1}">
      <dgm:prSet/>
      <dgm:spPr/>
      <dgm:t>
        <a:bodyPr/>
        <a:lstStyle/>
        <a:p>
          <a:endParaRPr lang="en-IN"/>
        </a:p>
      </dgm:t>
    </dgm:pt>
    <dgm:pt modelId="{157E7315-7381-446E-A181-55512D74503B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As such, the threads are independent, the other threads won't get affected if one thread meets an exception.</a:t>
          </a:r>
          <a:endParaRPr lang="en-IN" dirty="0">
            <a:latin typeface="Bahnschrift" panose="020B0502040204020203" pitchFamily="34" charset="0"/>
          </a:endParaRPr>
        </a:p>
      </dgm:t>
    </dgm:pt>
    <dgm:pt modelId="{B3A6D89D-392F-4366-A9DE-3E02B6EA8C2C}" type="parTrans" cxnId="{83CE2A2C-2442-4AA5-8B14-AE932BAE32B8}">
      <dgm:prSet/>
      <dgm:spPr/>
      <dgm:t>
        <a:bodyPr/>
        <a:lstStyle/>
        <a:p>
          <a:endParaRPr lang="en-IN"/>
        </a:p>
      </dgm:t>
    </dgm:pt>
    <dgm:pt modelId="{D953AD06-A4C7-47EE-B1C2-C8EB40CEA428}" type="sibTrans" cxnId="{83CE2A2C-2442-4AA5-8B14-AE932BAE32B8}">
      <dgm:prSet/>
      <dgm:spPr/>
      <dgm:t>
        <a:bodyPr/>
        <a:lstStyle/>
        <a:p>
          <a:endParaRPr lang="en-IN"/>
        </a:p>
      </dgm:t>
    </dgm:pt>
    <dgm:pt modelId="{5FB2C1A8-E56A-4EF3-9648-A56116095103}" type="pres">
      <dgm:prSet presAssocID="{FD2D7506-62E5-41B0-86E0-4AFF5938880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30D465A-7B57-473D-A061-8B531E54BC41}" type="pres">
      <dgm:prSet presAssocID="{CEF09EF9-028B-429C-A617-E028FDB8A222}" presName="circle1" presStyleLbl="node1" presStyleIdx="0" presStyleCnt="2"/>
      <dgm:spPr>
        <a:solidFill>
          <a:srgbClr val="2190BC"/>
        </a:solidFill>
      </dgm:spPr>
    </dgm:pt>
    <dgm:pt modelId="{D60963CB-EB72-40FA-AAE4-C02BD3D9BC38}" type="pres">
      <dgm:prSet presAssocID="{CEF09EF9-028B-429C-A617-E028FDB8A222}" presName="space" presStyleCnt="0"/>
      <dgm:spPr/>
    </dgm:pt>
    <dgm:pt modelId="{EF669F88-963E-4CFA-A764-AE0213FBD995}" type="pres">
      <dgm:prSet presAssocID="{CEF09EF9-028B-429C-A617-E028FDB8A222}" presName="rect1" presStyleLbl="alignAcc1" presStyleIdx="0" presStyleCnt="2"/>
      <dgm:spPr/>
    </dgm:pt>
    <dgm:pt modelId="{56A0BBC1-57D0-4709-96D2-9DC05043E9DD}" type="pres">
      <dgm:prSet presAssocID="{157E7315-7381-446E-A181-55512D74503B}" presName="vertSpace2" presStyleLbl="node1" presStyleIdx="0" presStyleCnt="2"/>
      <dgm:spPr/>
    </dgm:pt>
    <dgm:pt modelId="{F3D87593-AECE-44B9-975D-196887EDA101}" type="pres">
      <dgm:prSet presAssocID="{157E7315-7381-446E-A181-55512D74503B}" presName="circle2" presStyleLbl="node1" presStyleIdx="1" presStyleCnt="2"/>
      <dgm:spPr>
        <a:solidFill>
          <a:srgbClr val="2190BC"/>
        </a:solidFill>
      </dgm:spPr>
    </dgm:pt>
    <dgm:pt modelId="{BA8793FD-20AA-463E-AE45-24799DACF213}" type="pres">
      <dgm:prSet presAssocID="{157E7315-7381-446E-A181-55512D74503B}" presName="rect2" presStyleLbl="alignAcc1" presStyleIdx="1" presStyleCnt="2"/>
      <dgm:spPr/>
    </dgm:pt>
    <dgm:pt modelId="{51F4EFE6-73DA-4AEF-AE47-F087C3357E7E}" type="pres">
      <dgm:prSet presAssocID="{CEF09EF9-028B-429C-A617-E028FDB8A222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C9C5A7D4-56F5-4EDB-A930-FBD4773FF36E}" type="pres">
      <dgm:prSet presAssocID="{157E7315-7381-446E-A181-55512D74503B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09A6BF1B-074B-49C9-8382-53933D33612E}" type="presOf" srcId="{157E7315-7381-446E-A181-55512D74503B}" destId="{C9C5A7D4-56F5-4EDB-A930-FBD4773FF36E}" srcOrd="1" destOrd="0" presId="urn:microsoft.com/office/officeart/2005/8/layout/target3"/>
    <dgm:cxn modelId="{39A69928-5141-4EFB-9149-29D537366DBA}" type="presOf" srcId="{CEF09EF9-028B-429C-A617-E028FDB8A222}" destId="{51F4EFE6-73DA-4AEF-AE47-F087C3357E7E}" srcOrd="1" destOrd="0" presId="urn:microsoft.com/office/officeart/2005/8/layout/target3"/>
    <dgm:cxn modelId="{83CE2A2C-2442-4AA5-8B14-AE932BAE32B8}" srcId="{FD2D7506-62E5-41B0-86E0-4AFF5938880F}" destId="{157E7315-7381-446E-A181-55512D74503B}" srcOrd="1" destOrd="0" parTransId="{B3A6D89D-392F-4366-A9DE-3E02B6EA8C2C}" sibTransId="{D953AD06-A4C7-47EE-B1C2-C8EB40CEA428}"/>
    <dgm:cxn modelId="{3A683C70-ED9D-470A-AC19-4E434A0020D6}" type="presOf" srcId="{157E7315-7381-446E-A181-55512D74503B}" destId="{BA8793FD-20AA-463E-AE45-24799DACF213}" srcOrd="0" destOrd="0" presId="urn:microsoft.com/office/officeart/2005/8/layout/target3"/>
    <dgm:cxn modelId="{CC952682-0DDC-4985-A98D-0E0884F37272}" type="presOf" srcId="{FD2D7506-62E5-41B0-86E0-4AFF5938880F}" destId="{5FB2C1A8-E56A-4EF3-9648-A56116095103}" srcOrd="0" destOrd="0" presId="urn:microsoft.com/office/officeart/2005/8/layout/target3"/>
    <dgm:cxn modelId="{0F2E1E90-1DE5-4CF0-A25B-3D458BD5E1C1}" srcId="{FD2D7506-62E5-41B0-86E0-4AFF5938880F}" destId="{CEF09EF9-028B-429C-A617-E028FDB8A222}" srcOrd="0" destOrd="0" parTransId="{0058C3CF-AB32-4D12-9E7C-8C3AE0DE5DC3}" sibTransId="{95FEB853-37B5-4A90-ACF8-49DD25F5DC7A}"/>
    <dgm:cxn modelId="{95578CB7-B0C5-4409-966B-9BCBC39366AE}" type="presOf" srcId="{CEF09EF9-028B-429C-A617-E028FDB8A222}" destId="{EF669F88-963E-4CFA-A764-AE0213FBD995}" srcOrd="0" destOrd="0" presId="urn:microsoft.com/office/officeart/2005/8/layout/target3"/>
    <dgm:cxn modelId="{BE735F1E-A97A-4A1F-8008-F0342277872B}" type="presParOf" srcId="{5FB2C1A8-E56A-4EF3-9648-A56116095103}" destId="{730D465A-7B57-473D-A061-8B531E54BC41}" srcOrd="0" destOrd="0" presId="urn:microsoft.com/office/officeart/2005/8/layout/target3"/>
    <dgm:cxn modelId="{EB5AE413-43F5-4C0C-B033-0F74798C72A2}" type="presParOf" srcId="{5FB2C1A8-E56A-4EF3-9648-A56116095103}" destId="{D60963CB-EB72-40FA-AAE4-C02BD3D9BC38}" srcOrd="1" destOrd="0" presId="urn:microsoft.com/office/officeart/2005/8/layout/target3"/>
    <dgm:cxn modelId="{F53F3EEA-DAC7-4207-BE4B-42B1685550CE}" type="presParOf" srcId="{5FB2C1A8-E56A-4EF3-9648-A56116095103}" destId="{EF669F88-963E-4CFA-A764-AE0213FBD995}" srcOrd="2" destOrd="0" presId="urn:microsoft.com/office/officeart/2005/8/layout/target3"/>
    <dgm:cxn modelId="{7AFF5F11-E46E-4FB5-B54F-26BE0757F3EC}" type="presParOf" srcId="{5FB2C1A8-E56A-4EF3-9648-A56116095103}" destId="{56A0BBC1-57D0-4709-96D2-9DC05043E9DD}" srcOrd="3" destOrd="0" presId="urn:microsoft.com/office/officeart/2005/8/layout/target3"/>
    <dgm:cxn modelId="{5170C77E-083C-4954-BEE1-3F88B95F7098}" type="presParOf" srcId="{5FB2C1A8-E56A-4EF3-9648-A56116095103}" destId="{F3D87593-AECE-44B9-975D-196887EDA101}" srcOrd="4" destOrd="0" presId="urn:microsoft.com/office/officeart/2005/8/layout/target3"/>
    <dgm:cxn modelId="{0682C1EF-FE1F-4B2A-ABE5-563AD27E991A}" type="presParOf" srcId="{5FB2C1A8-E56A-4EF3-9648-A56116095103}" destId="{BA8793FD-20AA-463E-AE45-24799DACF213}" srcOrd="5" destOrd="0" presId="urn:microsoft.com/office/officeart/2005/8/layout/target3"/>
    <dgm:cxn modelId="{65DB7BF0-6DFD-4F50-9ECF-BF4F8EA68944}" type="presParOf" srcId="{5FB2C1A8-E56A-4EF3-9648-A56116095103}" destId="{51F4EFE6-73DA-4AEF-AE47-F087C3357E7E}" srcOrd="6" destOrd="0" presId="urn:microsoft.com/office/officeart/2005/8/layout/target3"/>
    <dgm:cxn modelId="{4EF9168A-3A68-40CA-B43B-D13085E1D296}" type="presParOf" srcId="{5FB2C1A8-E56A-4EF3-9648-A56116095103}" destId="{C9C5A7D4-56F5-4EDB-A930-FBD4773FF36E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D465A-7B57-473D-A061-8B531E54BC41}">
      <dsp:nvSpPr>
        <dsp:cNvPr id="0" name=""/>
        <dsp:cNvSpPr/>
      </dsp:nvSpPr>
      <dsp:spPr>
        <a:xfrm>
          <a:off x="0" y="0"/>
          <a:ext cx="5004884" cy="5004884"/>
        </a:xfrm>
        <a:prstGeom prst="pie">
          <a:avLst>
            <a:gd name="adj1" fmla="val 5400000"/>
            <a:gd name="adj2" fmla="val 16200000"/>
          </a:avLst>
        </a:prstGeom>
        <a:solidFill>
          <a:srgbClr val="2190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9F88-963E-4CFA-A764-AE0213FBD995}">
      <dsp:nvSpPr>
        <dsp:cNvPr id="0" name=""/>
        <dsp:cNvSpPr/>
      </dsp:nvSpPr>
      <dsp:spPr>
        <a:xfrm>
          <a:off x="2502442" y="0"/>
          <a:ext cx="6013634" cy="50048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Bahnschrift" panose="020B0502040204020203" pitchFamily="34" charset="0"/>
            </a:rPr>
            <a:t>The users are not blocked because threads are independent, and we can perform multiple operations at times.</a:t>
          </a:r>
          <a:endParaRPr lang="en-IN" sz="3100" kern="1200">
            <a:latin typeface="Bahnschrift" panose="020B0502040204020203" pitchFamily="34" charset="0"/>
          </a:endParaRPr>
        </a:p>
      </dsp:txBody>
      <dsp:txXfrm>
        <a:off x="2502442" y="0"/>
        <a:ext cx="6013634" cy="2377319"/>
      </dsp:txXfrm>
    </dsp:sp>
    <dsp:sp modelId="{F3D87593-AECE-44B9-975D-196887EDA101}">
      <dsp:nvSpPr>
        <dsp:cNvPr id="0" name=""/>
        <dsp:cNvSpPr/>
      </dsp:nvSpPr>
      <dsp:spPr>
        <a:xfrm>
          <a:off x="1313782" y="2377319"/>
          <a:ext cx="2377319" cy="2377319"/>
        </a:xfrm>
        <a:prstGeom prst="pie">
          <a:avLst>
            <a:gd name="adj1" fmla="val 5400000"/>
            <a:gd name="adj2" fmla="val 16200000"/>
          </a:avLst>
        </a:prstGeom>
        <a:solidFill>
          <a:srgbClr val="2190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793FD-20AA-463E-AE45-24799DACF213}">
      <dsp:nvSpPr>
        <dsp:cNvPr id="0" name=""/>
        <dsp:cNvSpPr/>
      </dsp:nvSpPr>
      <dsp:spPr>
        <a:xfrm>
          <a:off x="2502442" y="2377319"/>
          <a:ext cx="6013634" cy="23773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Bahnschrift" panose="020B0502040204020203" pitchFamily="34" charset="0"/>
            </a:rPr>
            <a:t>As such, the threads are independent, the other threads won't get affected if one thread meets an exception.</a:t>
          </a:r>
          <a:endParaRPr lang="en-IN" sz="3100" kern="1200" dirty="0">
            <a:latin typeface="Bahnschrift" panose="020B0502040204020203" pitchFamily="34" charset="0"/>
          </a:endParaRPr>
        </a:p>
      </dsp:txBody>
      <dsp:txXfrm>
        <a:off x="2502442" y="2377319"/>
        <a:ext cx="6013634" cy="2377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86840"/>
            <a:ext cx="8260080" cy="54711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// Java code for thread creation by extending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// the Thread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class </a:t>
            </a:r>
            <a:r>
              <a:rPr lang="en-US" sz="2000" dirty="0" err="1"/>
              <a:t>MultithreadingDemo</a:t>
            </a:r>
            <a:r>
              <a:rPr lang="en-US" sz="2000" dirty="0"/>
              <a:t> extends Thread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public void run()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	try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// Displaying the thread that is running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("Thread " + </a:t>
            </a:r>
            <a:r>
              <a:rPr lang="en-US" sz="2000" dirty="0" err="1"/>
              <a:t>Thread.currentThread</a:t>
            </a:r>
            <a:r>
              <a:rPr lang="en-US" sz="2000" dirty="0"/>
              <a:t>().</a:t>
            </a:r>
            <a:r>
              <a:rPr lang="en-US" sz="2000" dirty="0" err="1"/>
              <a:t>getId</a:t>
            </a:r>
            <a:r>
              <a:rPr lang="en-US" sz="2000" dirty="0"/>
              <a:t>()+ " is running");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catch (Exception e) {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116531"/>
          </a:xfrm>
        </p:spPr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1E0B0-1193-43CC-8202-077DE74E263C}"/>
              </a:ext>
            </a:extLst>
          </p:cNvPr>
          <p:cNvSpPr txBox="1"/>
          <p:nvPr/>
        </p:nvSpPr>
        <p:spPr>
          <a:xfrm>
            <a:off x="6629400" y="6244389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Continue…</a:t>
            </a:r>
            <a:endParaRPr lang="en-IN" sz="24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9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116531"/>
          </a:xfrm>
        </p:spPr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44579" y="1496614"/>
            <a:ext cx="415330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// Throwing an exception</a:t>
            </a:r>
          </a:p>
          <a:p>
            <a:pPr marL="0" indent="0">
              <a:buNone/>
            </a:pPr>
            <a:r>
              <a:rPr lang="en-US" sz="1800" dirty="0" err="1">
                <a:latin typeface="Bahnschrift" panose="020B0502040204020203" pitchFamily="34" charset="0"/>
              </a:rPr>
              <a:t>System.out.println</a:t>
            </a:r>
            <a:r>
              <a:rPr lang="en-US" sz="1800" dirty="0">
                <a:latin typeface="Bahnschrift" panose="020B0502040204020203" pitchFamily="34" charset="0"/>
              </a:rPr>
              <a:t>("Exception is caught");</a:t>
            </a:r>
          </a:p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		} } }</a:t>
            </a:r>
          </a:p>
          <a:p>
            <a:r>
              <a:rPr lang="en-US" dirty="0">
                <a:latin typeface="Bahnschrift" panose="020B0502040204020203" pitchFamily="34" charset="0"/>
              </a:rPr>
              <a:t>// Main Class</a:t>
            </a:r>
          </a:p>
          <a:p>
            <a:r>
              <a:rPr lang="en-US" dirty="0">
                <a:latin typeface="Bahnschrift" panose="020B0502040204020203" pitchFamily="34" charset="0"/>
              </a:rPr>
              <a:t>public class Multithread {</a:t>
            </a:r>
          </a:p>
          <a:p>
            <a:r>
              <a:rPr lang="en-US" dirty="0">
                <a:latin typeface="Bahnschrift" panose="020B0502040204020203" pitchFamily="34" charset="0"/>
              </a:rPr>
              <a:t>public static void main(String[] 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	{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int</a:t>
            </a:r>
            <a:r>
              <a:rPr lang="en-US" dirty="0">
                <a:latin typeface="Bahnschrift" panose="020B0502040204020203" pitchFamily="34" charset="0"/>
              </a:rPr>
              <a:t> n = 8; // Number of threads</a:t>
            </a:r>
          </a:p>
          <a:p>
            <a:r>
              <a:rPr lang="en-US" dirty="0">
                <a:latin typeface="Bahnschrift" panose="020B0502040204020203" pitchFamily="34" charset="0"/>
              </a:rPr>
              <a:t>		for (</a:t>
            </a:r>
            <a:r>
              <a:rPr lang="en-US" dirty="0" err="1">
                <a:latin typeface="Bahnschrift" panose="020B0502040204020203" pitchFamily="34" charset="0"/>
              </a:rPr>
              <a:t>int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i</a:t>
            </a:r>
            <a:r>
              <a:rPr lang="en-US" dirty="0">
                <a:latin typeface="Bahnschrift" panose="020B0502040204020203" pitchFamily="34" charset="0"/>
              </a:rPr>
              <a:t> = 0; </a:t>
            </a:r>
            <a:r>
              <a:rPr lang="en-US" dirty="0" err="1">
                <a:latin typeface="Bahnschrift" panose="020B0502040204020203" pitchFamily="34" charset="0"/>
              </a:rPr>
              <a:t>i</a:t>
            </a:r>
            <a:r>
              <a:rPr lang="en-US" dirty="0">
                <a:latin typeface="Bahnschrift" panose="020B0502040204020203" pitchFamily="34" charset="0"/>
              </a:rPr>
              <a:t> &lt; n; </a:t>
            </a:r>
            <a:r>
              <a:rPr lang="en-US" dirty="0" err="1">
                <a:latin typeface="Bahnschrift" panose="020B0502040204020203" pitchFamily="34" charset="0"/>
              </a:rPr>
              <a:t>i</a:t>
            </a:r>
            <a:r>
              <a:rPr lang="en-US" dirty="0">
                <a:latin typeface="Bahnschrift" panose="020B0502040204020203" pitchFamily="34" charset="0"/>
              </a:rPr>
              <a:t>++) {</a:t>
            </a:r>
          </a:p>
          <a:p>
            <a:r>
              <a:rPr lang="en-US" dirty="0">
                <a:latin typeface="Bahnschrift" panose="020B0502040204020203" pitchFamily="34" charset="0"/>
              </a:rPr>
              <a:t>			</a:t>
            </a:r>
            <a:r>
              <a:rPr lang="en-US" dirty="0" err="1">
                <a:latin typeface="Bahnschrift" panose="020B0502040204020203" pitchFamily="34" charset="0"/>
              </a:rPr>
              <a:t>MultithreadingDemo</a:t>
            </a:r>
            <a:r>
              <a:rPr lang="en-US" dirty="0">
                <a:latin typeface="Bahnschrift" panose="020B0502040204020203" pitchFamily="34" charset="0"/>
              </a:rPr>
              <a:t> object</a:t>
            </a:r>
          </a:p>
          <a:p>
            <a:r>
              <a:rPr lang="en-US" dirty="0">
                <a:latin typeface="Bahnschrift" panose="020B0502040204020203" pitchFamily="34" charset="0"/>
              </a:rPr>
              <a:t>				= new </a:t>
            </a:r>
            <a:r>
              <a:rPr lang="en-US" dirty="0" err="1">
                <a:latin typeface="Bahnschrift" panose="020B0502040204020203" pitchFamily="34" charset="0"/>
              </a:rPr>
              <a:t>MultithreadingDemo</a:t>
            </a:r>
            <a:r>
              <a:rPr lang="en-US" dirty="0">
                <a:latin typeface="Bahnschrift" panose="020B0502040204020203" pitchFamily="34" charset="0"/>
              </a:rPr>
              <a:t>();</a:t>
            </a:r>
          </a:p>
          <a:p>
            <a:r>
              <a:rPr lang="en-US" dirty="0">
                <a:latin typeface="Bahnschrift" panose="020B0502040204020203" pitchFamily="34" charset="0"/>
              </a:rPr>
              <a:t>			</a:t>
            </a:r>
            <a:r>
              <a:rPr lang="en-US" dirty="0" err="1">
                <a:latin typeface="Bahnschrift" panose="020B0502040204020203" pitchFamily="34" charset="0"/>
              </a:rPr>
              <a:t>object.start</a:t>
            </a:r>
            <a:r>
              <a:rPr lang="en-US" dirty="0">
                <a:latin typeface="Bahnschrift" panose="020B0502040204020203" pitchFamily="34" charset="0"/>
              </a:rPr>
              <a:t>();</a:t>
            </a:r>
          </a:p>
          <a:p>
            <a:r>
              <a:rPr lang="en-US" dirty="0">
                <a:latin typeface="Bahnschrift" panose="020B0502040204020203" pitchFamily="34" charset="0"/>
              </a:rPr>
              <a:t>		}</a:t>
            </a:r>
          </a:p>
          <a:p>
            <a:r>
              <a:rPr lang="en-US" dirty="0">
                <a:latin typeface="Bahnschrift" panose="020B0502040204020203" pitchFamily="34" charset="0"/>
              </a:rPr>
              <a:t>	}</a:t>
            </a:r>
          </a:p>
          <a:p>
            <a:r>
              <a:rPr lang="en-US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F39EE-1922-40CC-A3D0-A66BF395FCFD}"/>
              </a:ext>
            </a:extLst>
          </p:cNvPr>
          <p:cNvSpPr txBox="1"/>
          <p:nvPr/>
        </p:nvSpPr>
        <p:spPr>
          <a:xfrm>
            <a:off x="91039" y="1271855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Continue…</a:t>
            </a:r>
            <a:endParaRPr lang="en-IN" sz="24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6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60505"/>
            <a:ext cx="8439877" cy="5004884"/>
          </a:xfrm>
        </p:spPr>
        <p:txBody>
          <a:bodyPr/>
          <a:lstStyle/>
          <a:p>
            <a:pPr algn="just"/>
            <a:r>
              <a:rPr lang="en-US" dirty="0"/>
              <a:t>We create a new class which implements </a:t>
            </a:r>
            <a:r>
              <a:rPr lang="en-US" dirty="0" err="1"/>
              <a:t>java.lang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Runnable interface and override run() method.</a:t>
            </a:r>
          </a:p>
          <a:p>
            <a:pPr algn="just"/>
            <a:r>
              <a:rPr lang="en-US" dirty="0"/>
              <a:t>Then we instantiate a Thread object and call start() method on this object.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creation by implementing the Runnable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4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38988"/>
            <a:ext cx="4629752" cy="52882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// Java code for thread creation by implementing</a:t>
            </a:r>
          </a:p>
          <a:p>
            <a:pPr marL="0" indent="0">
              <a:buNone/>
            </a:pPr>
            <a:r>
              <a:rPr lang="en-US" sz="1800" dirty="0"/>
              <a:t>// the Runnable Interface</a:t>
            </a:r>
          </a:p>
          <a:p>
            <a:pPr marL="0" indent="0">
              <a:buNone/>
            </a:pPr>
            <a:r>
              <a:rPr lang="en-US" sz="1800" dirty="0"/>
              <a:t>class MultithreadingDemo1 implements Runnable {</a:t>
            </a:r>
          </a:p>
          <a:p>
            <a:pPr marL="0" indent="0">
              <a:buNone/>
            </a:pPr>
            <a:r>
              <a:rPr lang="en-US" sz="1800" dirty="0"/>
              <a:t>	public void run()</a:t>
            </a:r>
          </a:p>
          <a:p>
            <a:pPr marL="0" indent="0">
              <a:buNone/>
            </a:pPr>
            <a:r>
              <a:rPr lang="en-US" sz="1800" dirty="0"/>
              <a:t>	{</a:t>
            </a:r>
          </a:p>
          <a:p>
            <a:pPr marL="0" indent="0">
              <a:buNone/>
            </a:pPr>
            <a:r>
              <a:rPr lang="en-US" sz="1800" dirty="0"/>
              <a:t>		try {</a:t>
            </a:r>
          </a:p>
          <a:p>
            <a:pPr marL="0" indent="0">
              <a:buNone/>
            </a:pPr>
            <a:r>
              <a:rPr lang="en-US" sz="1800" dirty="0"/>
              <a:t>// Displaying the thread that is running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	"Thread " + </a:t>
            </a:r>
            <a:r>
              <a:rPr lang="en-US" sz="1800" dirty="0" err="1"/>
              <a:t>Thread.currentThread</a:t>
            </a:r>
            <a:r>
              <a:rPr lang="en-US" sz="1800" dirty="0"/>
              <a:t>().</a:t>
            </a:r>
            <a:r>
              <a:rPr lang="en-US" sz="1800" dirty="0" err="1"/>
              <a:t>getId</a:t>
            </a:r>
            <a:r>
              <a:rPr lang="en-US" sz="1800" dirty="0"/>
              <a:t>()+ " is running");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899A9-6938-4023-80D3-F0D5E6F21C6C}"/>
              </a:ext>
            </a:extLst>
          </p:cNvPr>
          <p:cNvSpPr txBox="1"/>
          <p:nvPr/>
        </p:nvSpPr>
        <p:spPr>
          <a:xfrm>
            <a:off x="6629400" y="6244389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Continue…</a:t>
            </a:r>
            <a:endParaRPr lang="en-IN" sz="24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0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50883" y="1462723"/>
            <a:ext cx="403551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catch (Exception e) {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// Throwing an exception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		</a:t>
            </a:r>
            <a:r>
              <a:rPr lang="en-US" sz="1600" dirty="0" err="1">
                <a:latin typeface="Bahnschrift" panose="020B0502040204020203" pitchFamily="34" charset="0"/>
              </a:rPr>
              <a:t>System.out.println</a:t>
            </a:r>
            <a:r>
              <a:rPr lang="en-US" sz="1600" dirty="0">
                <a:latin typeface="Bahnschrift" panose="020B0502040204020203" pitchFamily="34" charset="0"/>
              </a:rPr>
              <a:t>("Exception is caught");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	} } }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// Main Class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class Multithread {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public static void main(String[] </a:t>
            </a:r>
            <a:r>
              <a:rPr lang="en-US" sz="1600" dirty="0" err="1">
                <a:latin typeface="Bahnschrift" panose="020B0502040204020203" pitchFamily="34" charset="0"/>
              </a:rPr>
              <a:t>args</a:t>
            </a:r>
            <a:r>
              <a:rPr lang="en-US" sz="1600" dirty="0">
                <a:latin typeface="Bahnschrift" panose="020B0502040204020203" pitchFamily="34" charset="0"/>
              </a:rPr>
              <a:t>)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{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	</a:t>
            </a:r>
            <a:r>
              <a:rPr lang="en-US" sz="1600" dirty="0" err="1">
                <a:latin typeface="Bahnschrift" panose="020B0502040204020203" pitchFamily="34" charset="0"/>
              </a:rPr>
              <a:t>int</a:t>
            </a:r>
            <a:r>
              <a:rPr lang="en-US" sz="1600" dirty="0">
                <a:latin typeface="Bahnschrift" panose="020B0502040204020203" pitchFamily="34" charset="0"/>
              </a:rPr>
              <a:t> n = 8; // Number of threads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	for (</a:t>
            </a:r>
            <a:r>
              <a:rPr lang="en-US" sz="1600" dirty="0" err="1">
                <a:latin typeface="Bahnschrift" panose="020B0502040204020203" pitchFamily="34" charset="0"/>
              </a:rPr>
              <a:t>int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i</a:t>
            </a:r>
            <a:r>
              <a:rPr lang="en-US" sz="1600" dirty="0">
                <a:latin typeface="Bahnschrift" panose="020B0502040204020203" pitchFamily="34" charset="0"/>
              </a:rPr>
              <a:t> = 0; </a:t>
            </a:r>
            <a:r>
              <a:rPr lang="en-US" sz="1600" dirty="0" err="1">
                <a:latin typeface="Bahnschrift" panose="020B0502040204020203" pitchFamily="34" charset="0"/>
              </a:rPr>
              <a:t>i</a:t>
            </a:r>
            <a:r>
              <a:rPr lang="en-US" sz="1600" dirty="0">
                <a:latin typeface="Bahnschrift" panose="020B0502040204020203" pitchFamily="34" charset="0"/>
              </a:rPr>
              <a:t> &lt; n; </a:t>
            </a:r>
            <a:r>
              <a:rPr lang="en-US" sz="1600" dirty="0" err="1">
                <a:latin typeface="Bahnschrift" panose="020B0502040204020203" pitchFamily="34" charset="0"/>
              </a:rPr>
              <a:t>i</a:t>
            </a:r>
            <a:r>
              <a:rPr lang="en-US" sz="1600" dirty="0">
                <a:latin typeface="Bahnschrift" panose="020B0502040204020203" pitchFamily="34" charset="0"/>
              </a:rPr>
              <a:t>++) {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		Thread object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			= new Thread(new </a:t>
            </a:r>
            <a:r>
              <a:rPr lang="en-US" sz="1600" dirty="0" err="1">
                <a:latin typeface="Bahnschrift" panose="020B0502040204020203" pitchFamily="34" charset="0"/>
              </a:rPr>
              <a:t>MultithreadingDemo</a:t>
            </a:r>
            <a:r>
              <a:rPr lang="en-US" sz="1600" dirty="0">
                <a:latin typeface="Bahnschrift" panose="020B0502040204020203" pitchFamily="34" charset="0"/>
              </a:rPr>
              <a:t>());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		</a:t>
            </a:r>
            <a:r>
              <a:rPr lang="en-US" sz="1600" dirty="0" err="1">
                <a:latin typeface="Bahnschrift" panose="020B0502040204020203" pitchFamily="34" charset="0"/>
              </a:rPr>
              <a:t>object.start</a:t>
            </a:r>
            <a:r>
              <a:rPr lang="en-US" sz="1600" dirty="0">
                <a:latin typeface="Bahnschrift" panose="020B0502040204020203" pitchFamily="34" charset="0"/>
              </a:rPr>
              <a:t>();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		} } }</a:t>
            </a:r>
          </a:p>
          <a:p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0D635-52D0-47B0-86A1-ABE6D8F98053}"/>
              </a:ext>
            </a:extLst>
          </p:cNvPr>
          <p:cNvSpPr txBox="1"/>
          <p:nvPr/>
        </p:nvSpPr>
        <p:spPr>
          <a:xfrm>
            <a:off x="91039" y="1271855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Continue…</a:t>
            </a:r>
            <a:endParaRPr lang="en-IN" sz="24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390" y="2818150"/>
            <a:ext cx="7834745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Multithreading.</a:t>
            </a:r>
          </a:p>
          <a:p>
            <a:pPr algn="just"/>
            <a:r>
              <a:rPr lang="en-US" dirty="0"/>
              <a:t>understand the different ways of implementing Multithreading.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881" y="1466173"/>
            <a:ext cx="8664199" cy="516685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Before we talk about </a:t>
            </a:r>
            <a:r>
              <a:rPr lang="en-US" dirty="0">
                <a:solidFill>
                  <a:srgbClr val="FF0000"/>
                </a:solidFill>
              </a:rPr>
              <a:t>multithreading</a:t>
            </a:r>
            <a:r>
              <a:rPr lang="en-US" dirty="0"/>
              <a:t>, let’s discuss threads.</a:t>
            </a:r>
          </a:p>
          <a:p>
            <a:pPr algn="just"/>
            <a:r>
              <a:rPr lang="en-US" dirty="0"/>
              <a:t>A thread is a light-weight smallest part of a process that can run concurrently with the other parts(other threads) of the same process.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880" y="0"/>
            <a:ext cx="7695675" cy="1325563"/>
          </a:xfrm>
        </p:spPr>
        <p:txBody>
          <a:bodyPr>
            <a:noAutofit/>
          </a:bodyPr>
          <a:lstStyle/>
          <a:p>
            <a:br>
              <a:rPr lang="en-IN" dirty="0"/>
            </a:br>
            <a:r>
              <a:rPr lang="en-US" b="1" dirty="0"/>
              <a:t>Multithreading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881" y="1466173"/>
            <a:ext cx="8664199" cy="516685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Threads are independent because they all have a separate path of execution that’s the reason if an exception occurs in one thread, it doesn’t affect the execution of other threads. </a:t>
            </a:r>
          </a:p>
          <a:p>
            <a:pPr algn="just"/>
            <a:r>
              <a:rPr lang="en-US" dirty="0"/>
              <a:t>All threads of a process share a common memory.</a:t>
            </a:r>
          </a:p>
          <a:p>
            <a:pPr algn="just"/>
            <a:r>
              <a:rPr lang="en-US" dirty="0"/>
              <a:t>The process of executing multiple threads simultaneously is known as </a:t>
            </a:r>
            <a:r>
              <a:rPr lang="en-US" dirty="0">
                <a:solidFill>
                  <a:srgbClr val="FF0000"/>
                </a:solidFill>
              </a:rPr>
              <a:t>multithreading.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880" y="0"/>
            <a:ext cx="7695675" cy="1325563"/>
          </a:xfrm>
        </p:spPr>
        <p:txBody>
          <a:bodyPr>
            <a:noAutofit/>
          </a:bodyPr>
          <a:lstStyle/>
          <a:p>
            <a:br>
              <a:rPr lang="en-IN" dirty="0"/>
            </a:br>
            <a:r>
              <a:rPr lang="en-US" b="1" dirty="0"/>
              <a:t>Multithreading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64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54480"/>
            <a:ext cx="8561797" cy="507854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Multithreading</a:t>
            </a:r>
            <a:r>
              <a:rPr lang="en-US" dirty="0"/>
              <a:t> in Java is a process of executing two or more threads simultaneously to maximum utilization of CPU. </a:t>
            </a:r>
          </a:p>
          <a:p>
            <a:pPr algn="just"/>
            <a:r>
              <a:rPr lang="en-US" dirty="0"/>
              <a:t>Java’s multithreading system is built upon the Thread class, its methods, and its companion interface, </a:t>
            </a:r>
            <a:r>
              <a:rPr lang="en-US" b="1" dirty="0"/>
              <a:t>Runnable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Each thread runs parallel to each other. </a:t>
            </a:r>
          </a:p>
          <a:p>
            <a:pPr algn="just"/>
            <a:r>
              <a:rPr lang="en-US" dirty="0"/>
              <a:t>Multiple threads don't allocate separate memory areas, hence they save memory.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7996463" cy="1325563"/>
          </a:xfrm>
        </p:spPr>
        <p:txBody>
          <a:bodyPr/>
          <a:lstStyle/>
          <a:p>
            <a:r>
              <a:rPr lang="en-US" b="1" dirty="0"/>
              <a:t>Multithreading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72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55065B-36D1-4A7A-B403-48E97628F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026460"/>
              </p:ext>
            </p:extLst>
          </p:nvPr>
        </p:nvGraphicFramePr>
        <p:xfrm>
          <a:off x="338362" y="1536705"/>
          <a:ext cx="8516077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26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15979"/>
            <a:ext cx="8805637" cy="4918509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US" dirty="0"/>
              <a:t>Threads can be created by using two mechanisms : </a:t>
            </a:r>
          </a:p>
          <a:p>
            <a:pPr marL="808038" lvl="1" indent="-350838" algn="just" fontAlgn="base">
              <a:buClr>
                <a:schemeClr val="tx1"/>
              </a:buClr>
              <a:buFont typeface="Bahnschrift" panose="020B0502040204020203" pitchFamily="34" charset="0"/>
              <a:buChar char="–"/>
            </a:pPr>
            <a:r>
              <a:rPr lang="en-US" sz="2800" dirty="0"/>
              <a:t>Extending the Thread class. </a:t>
            </a:r>
          </a:p>
          <a:p>
            <a:pPr marL="808038" lvl="1" indent="-350838" algn="just" fontAlgn="base">
              <a:buClr>
                <a:schemeClr val="tx1"/>
              </a:buClr>
              <a:buFont typeface="Bahnschrift" panose="020B0502040204020203" pitchFamily="34" charset="0"/>
              <a:buChar char="–"/>
            </a:pPr>
            <a:r>
              <a:rPr lang="en-US" sz="2800" dirty="0"/>
              <a:t>Implementing the Runnable Interface.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Threads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7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75745"/>
            <a:ext cx="8516077" cy="500488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/>
              <a:t>getName</a:t>
            </a:r>
            <a:r>
              <a:rPr lang="en-US" dirty="0"/>
              <a:t>(): It is used for Obtaining a thread’s name.</a:t>
            </a:r>
          </a:p>
          <a:p>
            <a:pPr algn="just"/>
            <a:r>
              <a:rPr lang="en-US" dirty="0" err="1"/>
              <a:t>getPriority</a:t>
            </a:r>
            <a:r>
              <a:rPr lang="en-US" dirty="0"/>
              <a:t>(): Obtain a thread’s priority.</a:t>
            </a:r>
          </a:p>
          <a:p>
            <a:pPr algn="just"/>
            <a:r>
              <a:rPr lang="en-US" dirty="0" err="1"/>
              <a:t>isAlive</a:t>
            </a:r>
            <a:r>
              <a:rPr lang="en-US" dirty="0"/>
              <a:t>(): Determine if a thread is still running.</a:t>
            </a:r>
          </a:p>
          <a:p>
            <a:pPr algn="just"/>
            <a:r>
              <a:rPr lang="en-US" dirty="0"/>
              <a:t>join(): Wait for a thread to terminate.</a:t>
            </a:r>
          </a:p>
          <a:p>
            <a:pPr algn="just"/>
            <a:r>
              <a:rPr lang="en-US" dirty="0"/>
              <a:t>run(): Entry point for the thread.</a:t>
            </a:r>
          </a:p>
          <a:p>
            <a:pPr algn="just"/>
            <a:r>
              <a:rPr lang="en-US" dirty="0"/>
              <a:t>sleep(): suspend a thread for a period of time.</a:t>
            </a:r>
          </a:p>
          <a:p>
            <a:pPr algn="just"/>
            <a:r>
              <a:rPr lang="en-US" dirty="0"/>
              <a:t>start(): start a thread by calling its run() method.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Thread class. </a:t>
            </a:r>
          </a:p>
        </p:txBody>
      </p:sp>
    </p:spTree>
    <p:extLst>
      <p:ext uri="{BB962C8B-B14F-4D97-AF65-F5344CB8AC3E}">
        <p14:creationId xmlns:p14="http://schemas.microsoft.com/office/powerpoint/2010/main" val="416704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06225"/>
            <a:ext cx="8637997" cy="500488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We create a class that extends the </a:t>
            </a:r>
            <a:r>
              <a:rPr lang="en-US" b="1" dirty="0" err="1"/>
              <a:t>java.lang.Thread</a:t>
            </a:r>
            <a:r>
              <a:rPr lang="en-US" b="1" dirty="0"/>
              <a:t> </a:t>
            </a:r>
            <a:r>
              <a:rPr lang="en-US" dirty="0"/>
              <a:t>class.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This class overrides the run() method available in the Thread class.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A thread begins its life inside run() method.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We create an object of our new class and call start() method to start the execution of a thread.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Start() invokes the run() method on the Thread object.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creation by extending the Thread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51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</TotalTime>
  <Words>752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 Multithreading </vt:lpstr>
      <vt:lpstr> Multithreading </vt:lpstr>
      <vt:lpstr>Multithreading</vt:lpstr>
      <vt:lpstr>Advantages</vt:lpstr>
      <vt:lpstr>Creation of Threads</vt:lpstr>
      <vt:lpstr>Methods of Thread class. </vt:lpstr>
      <vt:lpstr>Thread creation by extending the Thread class</vt:lpstr>
      <vt:lpstr>Program</vt:lpstr>
      <vt:lpstr>Program</vt:lpstr>
      <vt:lpstr>Thread creation by implementing the Runnable Interface</vt:lpstr>
      <vt:lpstr>Program</vt:lpstr>
      <vt:lpstr>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165</cp:revision>
  <dcterms:created xsi:type="dcterms:W3CDTF">2021-05-13T17:45:44Z</dcterms:created>
  <dcterms:modified xsi:type="dcterms:W3CDTF">2021-07-14T06:36:26Z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358204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