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6" r:id="rId2"/>
    <p:sldId id="261" r:id="rId3"/>
    <p:sldId id="286" r:id="rId4"/>
    <p:sldId id="290" r:id="rId5"/>
    <p:sldId id="291" r:id="rId6"/>
    <p:sldId id="285" r:id="rId7"/>
    <p:sldId id="288" r:id="rId8"/>
    <p:sldId id="287" r:id="rId9"/>
    <p:sldId id="292" r:id="rId10"/>
    <p:sldId id="289" r:id="rId11"/>
    <p:sldId id="293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50" d="100"/>
          <a:sy n="50" d="100"/>
        </p:scale>
        <p:origin x="237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63041"/>
            <a:ext cx="6184357" cy="5394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dirty="0"/>
              <a:t>public class Resume implements Runnable {</a:t>
            </a:r>
          </a:p>
          <a:p>
            <a:pPr marL="0" indent="0">
              <a:buNone/>
            </a:pPr>
            <a:r>
              <a:rPr lang="en-IN" sz="1700" dirty="0"/>
              <a:t>    public void run() {</a:t>
            </a:r>
          </a:p>
          <a:p>
            <a:pPr marL="0" indent="0">
              <a:buNone/>
            </a:pPr>
            <a:r>
              <a:rPr lang="en-IN" sz="1700" dirty="0"/>
              <a:t>        for (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err="1"/>
              <a:t>i</a:t>
            </a:r>
            <a:r>
              <a:rPr lang="en-IN" sz="1700" dirty="0"/>
              <a:t> = 0; </a:t>
            </a:r>
            <a:r>
              <a:rPr lang="en-IN" sz="1700" dirty="0" err="1"/>
              <a:t>i</a:t>
            </a:r>
            <a:r>
              <a:rPr lang="en-IN" sz="1700" dirty="0"/>
              <a:t> &lt;=3; </a:t>
            </a:r>
            <a:r>
              <a:rPr lang="en-IN" sz="1700" dirty="0" err="1"/>
              <a:t>i</a:t>
            </a:r>
            <a:r>
              <a:rPr lang="en-IN" sz="1700" dirty="0"/>
              <a:t>++) {</a:t>
            </a:r>
          </a:p>
          <a:p>
            <a:pPr marL="0" indent="0">
              <a:buNone/>
            </a:pPr>
            <a:r>
              <a:rPr lang="en-IN" sz="1700" dirty="0" err="1"/>
              <a:t>System.out.println</a:t>
            </a:r>
            <a:r>
              <a:rPr lang="en-IN" sz="1700" dirty="0"/>
              <a:t>(</a:t>
            </a:r>
            <a:r>
              <a:rPr lang="en-IN" sz="1700" dirty="0" err="1"/>
              <a:t>Thread.currentThread</a:t>
            </a:r>
            <a:r>
              <a:rPr lang="en-IN" sz="1700" dirty="0"/>
              <a:t>().</a:t>
            </a:r>
            <a:r>
              <a:rPr lang="en-IN" sz="1700" dirty="0" err="1"/>
              <a:t>getName</a:t>
            </a:r>
            <a:r>
              <a:rPr lang="en-IN" sz="1700" dirty="0"/>
              <a:t>() + " " + </a:t>
            </a:r>
            <a:r>
              <a:rPr lang="en-IN" sz="1700" dirty="0" err="1"/>
              <a:t>i</a:t>
            </a:r>
            <a:r>
              <a:rPr lang="en-IN" sz="1700" dirty="0"/>
              <a:t>);</a:t>
            </a:r>
          </a:p>
          <a:p>
            <a:pPr marL="0" indent="0">
              <a:buNone/>
            </a:pPr>
            <a:r>
              <a:rPr lang="en-IN" sz="1700" dirty="0"/>
              <a:t>        }</a:t>
            </a:r>
          </a:p>
          <a:p>
            <a:pPr marL="0" indent="0">
              <a:buNone/>
            </a:pPr>
            <a:r>
              <a:rPr lang="en-IN" sz="1700" dirty="0"/>
              <a:t>    }</a:t>
            </a:r>
          </a:p>
          <a:p>
            <a:pPr marL="0" indent="0">
              <a:buNone/>
            </a:pPr>
            <a:r>
              <a:rPr lang="en-IN" sz="1700" dirty="0"/>
              <a:t>    public static void main(String </a:t>
            </a:r>
            <a:r>
              <a:rPr lang="en-IN" sz="1700" dirty="0" err="1"/>
              <a:t>args</a:t>
            </a:r>
            <a:r>
              <a:rPr lang="en-IN" sz="1700" dirty="0"/>
              <a:t>[]) throws Exception</a:t>
            </a:r>
          </a:p>
          <a:p>
            <a:pPr marL="0" indent="0">
              <a:buNone/>
            </a:pPr>
            <a:r>
              <a:rPr lang="en-IN" sz="1700" dirty="0"/>
              <a:t> {</a:t>
            </a:r>
          </a:p>
          <a:p>
            <a:pPr marL="0" indent="0">
              <a:buNone/>
            </a:pPr>
            <a:r>
              <a:rPr lang="en-IN" sz="1700" dirty="0"/>
              <a:t>        Thread </a:t>
            </a:r>
            <a:r>
              <a:rPr lang="en-IN" sz="1700" dirty="0" err="1"/>
              <a:t>th</a:t>
            </a:r>
            <a:r>
              <a:rPr lang="en-IN" sz="1700" dirty="0"/>
              <a:t> = new Thread(new Resume());</a:t>
            </a:r>
          </a:p>
          <a:p>
            <a:pPr marL="0" indent="0">
              <a:buNone/>
            </a:pPr>
            <a:r>
              <a:rPr lang="en-IN" sz="1700" dirty="0"/>
              <a:t>        Thread th1 = new Thread(new Resume());</a:t>
            </a:r>
          </a:p>
          <a:p>
            <a:endParaRPr lang="en-IN" sz="1700" dirty="0"/>
          </a:p>
          <a:p>
            <a:endParaRPr lang="en-IN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Resuming a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703B3-D6FA-41A1-AB2F-4DF6FDCCA8D8}"/>
              </a:ext>
            </a:extLst>
          </p:cNvPr>
          <p:cNvSpPr txBox="1"/>
          <p:nvPr/>
        </p:nvSpPr>
        <p:spPr>
          <a:xfrm>
            <a:off x="6644640" y="5821680"/>
            <a:ext cx="2160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Continue….</a:t>
            </a:r>
            <a:endParaRPr lang="en-IN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752B28-8E62-4AC8-87F5-F812F232F7F9}"/>
              </a:ext>
            </a:extLst>
          </p:cNvPr>
          <p:cNvCxnSpPr/>
          <p:nvPr/>
        </p:nvCxnSpPr>
        <p:spPr>
          <a:xfrm>
            <a:off x="6858000" y="653796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Resuming a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9523" y="1587173"/>
            <a:ext cx="6824437" cy="5140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</a:t>
            </a:r>
            <a:r>
              <a:rPr lang="en-IN" sz="1700" dirty="0" err="1">
                <a:latin typeface="Bahnschrift" panose="020B0502040204020203" pitchFamily="34" charset="0"/>
              </a:rPr>
              <a:t>System.out.println</a:t>
            </a:r>
            <a:r>
              <a:rPr lang="en-IN" sz="1700" dirty="0">
                <a:latin typeface="Bahnschrift" panose="020B0502040204020203" pitchFamily="34" charset="0"/>
              </a:rPr>
              <a:t>("Starting " + </a:t>
            </a:r>
            <a:r>
              <a:rPr lang="en-IN" sz="1700" dirty="0" err="1">
                <a:latin typeface="Bahnschrift" panose="020B0502040204020203" pitchFamily="34" charset="0"/>
              </a:rPr>
              <a:t>th.getName</a:t>
            </a:r>
            <a:r>
              <a:rPr lang="en-IN" sz="1700" dirty="0">
                <a:latin typeface="Bahnschrift" panose="020B0502040204020203" pitchFamily="34" charset="0"/>
              </a:rPr>
              <a:t>() + "...");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</a:t>
            </a:r>
            <a:r>
              <a:rPr lang="en-IN" sz="1700" dirty="0" err="1">
                <a:latin typeface="Bahnschrift" panose="020B0502040204020203" pitchFamily="34" charset="0"/>
              </a:rPr>
              <a:t>th.start</a:t>
            </a:r>
            <a:r>
              <a:rPr lang="en-IN" sz="1700" dirty="0">
                <a:latin typeface="Bahnschrift" panose="020B0502040204020203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</a:t>
            </a:r>
            <a:r>
              <a:rPr lang="en-IN" sz="1700" dirty="0" err="1">
                <a:latin typeface="Bahnschrift" panose="020B0502040204020203" pitchFamily="34" charset="0"/>
              </a:rPr>
              <a:t>System.out.println</a:t>
            </a:r>
            <a:r>
              <a:rPr lang="en-IN" sz="1700" dirty="0">
                <a:latin typeface="Bahnschrift" panose="020B0502040204020203" pitchFamily="34" charset="0"/>
              </a:rPr>
              <a:t>("Suspending " + </a:t>
            </a:r>
            <a:r>
              <a:rPr lang="en-IN" sz="1700" dirty="0" err="1">
                <a:latin typeface="Bahnschrift" panose="020B0502040204020203" pitchFamily="34" charset="0"/>
              </a:rPr>
              <a:t>th.getName</a:t>
            </a:r>
            <a:r>
              <a:rPr lang="en-IN" sz="1700" dirty="0">
                <a:latin typeface="Bahnschrift" panose="020B0502040204020203" pitchFamily="34" charset="0"/>
              </a:rPr>
              <a:t>() + "...");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//Suspend the thread.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</a:t>
            </a:r>
            <a:r>
              <a:rPr lang="en-IN" sz="1700" dirty="0" err="1">
                <a:latin typeface="Bahnschrift" panose="020B0502040204020203" pitchFamily="34" charset="0"/>
              </a:rPr>
              <a:t>th.suspend</a:t>
            </a:r>
            <a:r>
              <a:rPr lang="en-IN" sz="1700" dirty="0">
                <a:latin typeface="Bahnschrift" panose="020B0502040204020203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</a:t>
            </a:r>
            <a:r>
              <a:rPr lang="en-IN" sz="1700" dirty="0" err="1">
                <a:latin typeface="Bahnschrift" panose="020B0502040204020203" pitchFamily="34" charset="0"/>
              </a:rPr>
              <a:t>System.out.println</a:t>
            </a:r>
            <a:r>
              <a:rPr lang="en-IN" sz="1700" dirty="0">
                <a:latin typeface="Bahnschrift" panose="020B0502040204020203" pitchFamily="34" charset="0"/>
              </a:rPr>
              <a:t>("Starting " + </a:t>
            </a:r>
            <a:r>
              <a:rPr lang="en-IN" sz="1700" dirty="0" err="1">
                <a:latin typeface="Bahnschrift" panose="020B0502040204020203" pitchFamily="34" charset="0"/>
              </a:rPr>
              <a:t>th.getName</a:t>
            </a:r>
            <a:r>
              <a:rPr lang="en-IN" sz="1700" dirty="0">
                <a:latin typeface="Bahnschrift" panose="020B0502040204020203" pitchFamily="34" charset="0"/>
              </a:rPr>
              <a:t>() + "...");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th1.start();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th1.join();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// Resume the thread.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    </a:t>
            </a:r>
            <a:r>
              <a:rPr lang="en-IN" sz="1700" dirty="0" err="1">
                <a:latin typeface="Bahnschrift" panose="020B0502040204020203" pitchFamily="34" charset="0"/>
              </a:rPr>
              <a:t>th.resume</a:t>
            </a:r>
            <a:r>
              <a:rPr lang="en-IN" sz="1700" dirty="0">
                <a:latin typeface="Bahnschrift" panose="020B0502040204020203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700" dirty="0" err="1">
                <a:latin typeface="Bahnschrift" panose="020B0502040204020203" pitchFamily="34" charset="0"/>
              </a:rPr>
              <a:t>System.out.println</a:t>
            </a:r>
            <a:r>
              <a:rPr lang="en-IN" sz="1700" dirty="0">
                <a:latin typeface="Bahnschrift" panose="020B0502040204020203" pitchFamily="34" charset="0"/>
              </a:rPr>
              <a:t>("Starting " + </a:t>
            </a:r>
            <a:r>
              <a:rPr lang="en-IN" sz="1700" dirty="0" err="1">
                <a:latin typeface="Bahnschrift" panose="020B0502040204020203" pitchFamily="34" charset="0"/>
              </a:rPr>
              <a:t>th.getName</a:t>
            </a:r>
            <a:r>
              <a:rPr lang="en-IN" sz="1700" dirty="0">
                <a:latin typeface="Bahnschrift" panose="020B0502040204020203" pitchFamily="34" charset="0"/>
              </a:rPr>
              <a:t>() + "...");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D280C-96FA-44F8-85C3-DFDBEE6D75DD}"/>
              </a:ext>
            </a:extLst>
          </p:cNvPr>
          <p:cNvSpPr txBox="1"/>
          <p:nvPr/>
        </p:nvSpPr>
        <p:spPr>
          <a:xfrm>
            <a:off x="106680" y="1325563"/>
            <a:ext cx="189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Continue….</a:t>
            </a:r>
            <a:endParaRPr lang="en-IN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CDD943-453F-40B1-97E7-08046F182175}"/>
              </a:ext>
            </a:extLst>
          </p:cNvPr>
          <p:cNvCxnSpPr>
            <a:cxnSpLocks/>
          </p:cNvCxnSpPr>
          <p:nvPr/>
        </p:nvCxnSpPr>
        <p:spPr>
          <a:xfrm>
            <a:off x="320040" y="2041843"/>
            <a:ext cx="1386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956530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suspending and resuming a thread.</a:t>
            </a:r>
          </a:p>
          <a:p>
            <a:pPr algn="just"/>
            <a:r>
              <a:rPr lang="en-US" dirty="0"/>
              <a:t>implement suspend() and resume().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2428"/>
            <a:ext cx="4338752" cy="481385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dirty="0"/>
              <a:t>Due to the </a:t>
            </a:r>
            <a:r>
              <a:rPr lang="en-US" b="1" dirty="0"/>
              <a:t>multi-threading</a:t>
            </a:r>
            <a:r>
              <a:rPr lang="en-US" dirty="0"/>
              <a:t> concept, we may need to block one particular thread while some other thread is executing.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a Thread</a:t>
            </a:r>
            <a:endParaRPr lang="en-IN" dirty="0"/>
          </a:p>
        </p:txBody>
      </p:sp>
      <p:pic>
        <p:nvPicPr>
          <p:cNvPr id="1026" name="Picture 2" descr="Thread suspend() metho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5" y="2521818"/>
            <a:ext cx="4312118" cy="2695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2428"/>
            <a:ext cx="4338752" cy="481385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dirty="0"/>
              <a:t>As we have seen in the life cycle diagram, there are several inbuilt methods provided to us by the thread class to change the state of a thread.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a Thread</a:t>
            </a:r>
            <a:endParaRPr lang="en-IN" dirty="0"/>
          </a:p>
        </p:txBody>
      </p:sp>
      <p:pic>
        <p:nvPicPr>
          <p:cNvPr id="1026" name="Picture 2" descr="Thread suspend() metho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5" y="2521818"/>
            <a:ext cx="4312118" cy="2695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2428"/>
            <a:ext cx="4338752" cy="4813854"/>
          </a:xfrm>
        </p:spPr>
        <p:txBody>
          <a:bodyPr anchor="ctr">
            <a:noAutofit/>
          </a:bodyPr>
          <a:lstStyle/>
          <a:p>
            <a:pPr algn="just"/>
            <a:r>
              <a:rPr lang="en-US" dirty="0"/>
              <a:t>One of them is the suspend() method. </a:t>
            </a:r>
          </a:p>
          <a:p>
            <a:pPr algn="just"/>
            <a:r>
              <a:rPr lang="en-US" dirty="0"/>
              <a:t>It is used to change the thread from a </a:t>
            </a:r>
            <a:r>
              <a:rPr lang="en-US" b="1" dirty="0"/>
              <a:t>Running state</a:t>
            </a:r>
            <a:r>
              <a:rPr lang="en-US" dirty="0"/>
              <a:t> to </a:t>
            </a:r>
            <a:r>
              <a:rPr lang="en-US" b="1" dirty="0"/>
              <a:t>Suspended/Blocked state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a Thread</a:t>
            </a:r>
            <a:endParaRPr lang="en-IN" dirty="0"/>
          </a:p>
        </p:txBody>
      </p:sp>
      <p:pic>
        <p:nvPicPr>
          <p:cNvPr id="1026" name="Picture 2" descr="Thread suspend() metho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5" y="2521818"/>
            <a:ext cx="4312118" cy="2695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19" y="1325563"/>
            <a:ext cx="4281713" cy="542575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public class Testing extends Thread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public void run()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try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   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=0;i&lt;7;i++)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  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     </a:t>
            </a:r>
            <a:r>
              <a:rPr lang="en-IN" sz="1600" dirty="0" err="1"/>
              <a:t>Thread.sleep</a:t>
            </a:r>
            <a:r>
              <a:rPr lang="en-IN" sz="1600" dirty="0"/>
              <a:t>(500);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this.getName</a:t>
            </a:r>
            <a:r>
              <a:rPr lang="en-IN" sz="1600" dirty="0"/>
              <a:t>() + ": " + 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   }     }      catch(</a:t>
            </a:r>
            <a:r>
              <a:rPr lang="en-IN" sz="1600" dirty="0" err="1"/>
              <a:t>InterruptedException</a:t>
            </a:r>
            <a:r>
              <a:rPr lang="en-IN" sz="1600" dirty="0"/>
              <a:t> e)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   </a:t>
            </a:r>
            <a:r>
              <a:rPr lang="en-IN" sz="1600" dirty="0" err="1"/>
              <a:t>e.printStackTrace</a:t>
            </a:r>
            <a:r>
              <a:rPr lang="en-IN" sz="1600" dirty="0"/>
              <a:t>();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    }   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/>
              <a:t> </a:t>
            </a:r>
          </a:p>
          <a:p>
            <a:pPr algn="just">
              <a:lnSpc>
                <a:spcPct val="100000"/>
              </a:lnSpc>
            </a:pP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8437" y="1325563"/>
            <a:ext cx="5025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52884"/>
            <a:ext cx="3695881" cy="52141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Testing srd1=new Testing();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Testing srd2=new Testing();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srd1.setName("First");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srd2.setName("Second");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srd1.start();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srd2.start();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Thread.sleep</a:t>
            </a:r>
            <a:r>
              <a:rPr lang="en-IN" sz="1600" dirty="0"/>
              <a:t>(1000);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3080" y="1452884"/>
            <a:ext cx="42285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Bahnschrift" panose="020B0502040204020203" pitchFamily="34" charset="0"/>
              </a:rPr>
              <a:t>Thread.sleep</a:t>
            </a:r>
            <a:r>
              <a:rPr lang="en-IN" sz="1600" dirty="0">
                <a:latin typeface="Bahnschrift" panose="020B0502040204020203" pitchFamily="34" charset="0"/>
              </a:rPr>
              <a:t>(1000);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srd1.resume();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</a:t>
            </a:r>
            <a:r>
              <a:rPr lang="en-IN" sz="1600" dirty="0" err="1">
                <a:latin typeface="Bahnschrift" panose="020B0502040204020203" pitchFamily="34" charset="0"/>
              </a:rPr>
              <a:t>System.out.println</a:t>
            </a:r>
            <a:r>
              <a:rPr lang="en-IN" sz="1600" dirty="0">
                <a:latin typeface="Bahnschrift" panose="020B0502040204020203" pitchFamily="34" charset="0"/>
              </a:rPr>
              <a:t>("Resuming thread First");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 </a:t>
            </a:r>
          </a:p>
          <a:p>
            <a:r>
              <a:rPr lang="en-IN" sz="1600" dirty="0" err="1">
                <a:latin typeface="Bahnschrift" panose="020B0502040204020203" pitchFamily="34" charset="0"/>
              </a:rPr>
              <a:t>Thread.sleep</a:t>
            </a:r>
            <a:r>
              <a:rPr lang="en-IN" sz="1600" dirty="0">
                <a:latin typeface="Bahnschrift" panose="020B0502040204020203" pitchFamily="34" charset="0"/>
              </a:rPr>
              <a:t>(1000);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srd2.suspend();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</a:t>
            </a:r>
            <a:r>
              <a:rPr lang="en-IN" sz="1600" dirty="0" err="1">
                <a:latin typeface="Bahnschrift" panose="020B0502040204020203" pitchFamily="34" charset="0"/>
              </a:rPr>
              <a:t>System.out.println</a:t>
            </a:r>
            <a:r>
              <a:rPr lang="en-IN" sz="1600" dirty="0">
                <a:latin typeface="Bahnschrift" panose="020B0502040204020203" pitchFamily="34" charset="0"/>
              </a:rPr>
              <a:t>("Suspending thread Second");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</a:t>
            </a:r>
            <a:r>
              <a:rPr lang="en-IN" sz="1600" dirty="0" err="1">
                <a:latin typeface="Bahnschrift" panose="020B0502040204020203" pitchFamily="34" charset="0"/>
              </a:rPr>
              <a:t>Thread.sleep</a:t>
            </a:r>
            <a:r>
              <a:rPr lang="en-IN" sz="1600" dirty="0">
                <a:latin typeface="Bahnschrift" panose="020B0502040204020203" pitchFamily="34" charset="0"/>
              </a:rPr>
              <a:t>(1000);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srd2.resume();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 </a:t>
            </a:r>
            <a:r>
              <a:rPr lang="en-IN" sz="1600" dirty="0" err="1">
                <a:latin typeface="Bahnschrift" panose="020B0502040204020203" pitchFamily="34" charset="0"/>
              </a:rPr>
              <a:t>System.out.println</a:t>
            </a:r>
            <a:r>
              <a:rPr lang="en-IN" sz="1600" dirty="0">
                <a:latin typeface="Bahnschrift" panose="020B0502040204020203" pitchFamily="34" charset="0"/>
              </a:rPr>
              <a:t>("Resuming thread Second");    }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catch(</a:t>
            </a:r>
            <a:r>
              <a:rPr lang="en-IN" sz="1600" dirty="0" err="1">
                <a:latin typeface="Bahnschrift" panose="020B0502040204020203" pitchFamily="34" charset="0"/>
              </a:rPr>
              <a:t>InterruptedException</a:t>
            </a:r>
            <a:r>
              <a:rPr lang="en-IN" sz="1600" dirty="0">
                <a:latin typeface="Bahnschrift" panose="020B0502040204020203" pitchFamily="34" charset="0"/>
              </a:rPr>
              <a:t> e)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{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  </a:t>
            </a:r>
            <a:r>
              <a:rPr lang="en-IN" sz="1600" dirty="0" err="1">
                <a:latin typeface="Bahnschrift" panose="020B0502040204020203" pitchFamily="34" charset="0"/>
              </a:rPr>
              <a:t>e.printStackTrace</a:t>
            </a:r>
            <a:r>
              <a:rPr lang="en-IN" sz="1600" dirty="0">
                <a:latin typeface="Bahnschrift" panose="020B0502040204020203" pitchFamily="34" charset="0"/>
              </a:rPr>
              <a:t>();  </a:t>
            </a:r>
          </a:p>
          <a:p>
            <a:r>
              <a:rPr lang="en-IN" sz="1600" dirty="0">
                <a:latin typeface="Bahnschrift" panose="020B0502040204020203" pitchFamily="34" charset="0"/>
              </a:rPr>
              <a:t>     }   }  }</a:t>
            </a:r>
          </a:p>
          <a:p>
            <a:endParaRPr lang="en-IN" sz="1600" dirty="0">
              <a:latin typeface="Bahnschrift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92B6E6-757C-4C5D-A49E-76C1088EA33F}"/>
              </a:ext>
            </a:extLst>
          </p:cNvPr>
          <p:cNvCxnSpPr/>
          <p:nvPr/>
        </p:nvCxnSpPr>
        <p:spPr>
          <a:xfrm flipV="1">
            <a:off x="3108960" y="1737360"/>
            <a:ext cx="1654120" cy="4465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6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42950"/>
            <a:ext cx="8632017" cy="50048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Suspend() method puts thread from running to waiting state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And thread can go </a:t>
            </a:r>
            <a:r>
              <a:rPr lang="en-US" b="1" dirty="0"/>
              <a:t>from waiting to runnable</a:t>
            </a:r>
            <a:r>
              <a:rPr lang="en-US" dirty="0"/>
              <a:t> state </a:t>
            </a:r>
            <a:r>
              <a:rPr lang="en-US" b="1" dirty="0"/>
              <a:t>only when resume() method is called</a:t>
            </a:r>
            <a:r>
              <a:rPr lang="en-US" dirty="0"/>
              <a:t> on thread. </a:t>
            </a:r>
          </a:p>
          <a:p>
            <a:pPr algn="just"/>
            <a:r>
              <a:rPr lang="en-US" dirty="0"/>
              <a:t>Suspend method is deprecated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Resuming a Thread</a:t>
            </a:r>
          </a:p>
        </p:txBody>
      </p:sp>
    </p:spTree>
    <p:extLst>
      <p:ext uri="{BB962C8B-B14F-4D97-AF65-F5344CB8AC3E}">
        <p14:creationId xmlns:p14="http://schemas.microsoft.com/office/powerpoint/2010/main" val="38357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42950"/>
            <a:ext cx="8632017" cy="50048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Resume()</a:t>
            </a:r>
            <a:r>
              <a:rPr lang="en-US" dirty="0"/>
              <a:t> method is </a:t>
            </a:r>
            <a:r>
              <a:rPr lang="en-US" b="1" dirty="0"/>
              <a:t>only used with suspend() </a:t>
            </a:r>
            <a:r>
              <a:rPr lang="en-US" dirty="0"/>
              <a:t>method that’s why it’s also deprecated method.</a:t>
            </a:r>
          </a:p>
          <a:p>
            <a:pPr algn="just"/>
            <a:r>
              <a:rPr lang="en-US" dirty="0"/>
              <a:t>Suspend() and remove() are </a:t>
            </a:r>
            <a:r>
              <a:rPr lang="en-US" b="1" dirty="0"/>
              <a:t>deprecated </a:t>
            </a:r>
            <a:r>
              <a:rPr lang="en-US" dirty="0"/>
              <a:t>methods because </a:t>
            </a:r>
            <a:r>
              <a:rPr lang="en-US" b="1" dirty="0"/>
              <a:t>if not used properly they might lead to deadlock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Resuming a Thread</a:t>
            </a:r>
          </a:p>
        </p:txBody>
      </p:sp>
    </p:spTree>
    <p:extLst>
      <p:ext uri="{BB962C8B-B14F-4D97-AF65-F5344CB8AC3E}">
        <p14:creationId xmlns:p14="http://schemas.microsoft.com/office/powerpoint/2010/main" val="268982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600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Suspending a Thread</vt:lpstr>
      <vt:lpstr>Suspending a Thread</vt:lpstr>
      <vt:lpstr>Suspending a Thread</vt:lpstr>
      <vt:lpstr>Example</vt:lpstr>
      <vt:lpstr>Example</vt:lpstr>
      <vt:lpstr>Resuming a Thread</vt:lpstr>
      <vt:lpstr>Resuming a Thread</vt:lpstr>
      <vt:lpstr>Resuming a Thread</vt:lpstr>
      <vt:lpstr>Resuming a Thread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143</cp:revision>
  <dcterms:created xsi:type="dcterms:W3CDTF">2021-05-13T17:45:44Z</dcterms:created>
  <dcterms:modified xsi:type="dcterms:W3CDTF">2021-07-20T05:23:02Z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356636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