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theme+xml" PartName="/ppt/theme/theme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261" r:id="rId3"/>
    <p:sldId id="285" r:id="rId4"/>
    <p:sldId id="288" r:id="rId5"/>
    <p:sldId id="289" r:id="rId6"/>
    <p:sldId id="290" r:id="rId7"/>
    <p:sldId id="297" r:id="rId8"/>
    <p:sldId id="298" r:id="rId9"/>
    <p:sldId id="291" r:id="rId10"/>
    <p:sldId id="292" r:id="rId11"/>
    <p:sldId id="293" r:id="rId12"/>
    <p:sldId id="294" r:id="rId13"/>
    <p:sldId id="295" r:id="rId14"/>
    <p:sldId id="299" r:id="rId15"/>
    <p:sldId id="296"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CB8E"/>
    <a:srgbClr val="24CA92"/>
    <a:srgbClr val="2190BC"/>
    <a:srgbClr val="D1F4E8"/>
    <a:srgbClr val="092E43"/>
    <a:srgbClr val="2C2C2C"/>
    <a:srgbClr val="353535"/>
    <a:srgbClr val="FFFFFF"/>
    <a:srgbClr val="29C5CA"/>
    <a:srgbClr val="017C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p:scale>
          <a:sx n="50" d="100"/>
          <a:sy n="50" d="100"/>
        </p:scale>
        <p:origin x="2376" y="581"/>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7/22/2021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5CBFA-C51C-42B2-8DBE-720A919DF98A}" type="datetimeFigureOut">
              <a:rPr lang="en-IN" smtClean="0"/>
              <a:t>22-07-2021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0183C-110E-4E22-8E21-FEB9DA5A9800}" type="slidenum">
              <a:rPr lang="en-IN" smtClean="0"/>
              <a:t>‹#›</a:t>
            </a:fld>
            <a:endParaRPr lang="en-IN"/>
          </a:p>
        </p:txBody>
      </p:sp>
    </p:spTree>
    <p:extLst>
      <p:ext uri="{BB962C8B-B14F-4D97-AF65-F5344CB8AC3E}">
        <p14:creationId xmlns:p14="http://schemas.microsoft.com/office/powerpoint/2010/main" val="236713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BBB26F-36AB-4353-993F-62CF999756E9}"/>
              </a:ext>
            </a:extLst>
          </p:cNvPr>
          <p:cNvSpPr/>
          <p:nvPr userDrawn="1"/>
        </p:nvSpPr>
        <p:spPr>
          <a:xfrm>
            <a:off x="0" y="0"/>
            <a:ext cx="9144000" cy="685745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26" name="Picture 25">
            <a:extLst>
              <a:ext uri="{FF2B5EF4-FFF2-40B4-BE49-F238E27FC236}">
                <a16:creationId xmlns:a16="http://schemas.microsoft.com/office/drawing/2014/main" id="{56F253B3-0491-4BA6-9B87-CD68D575C85D}"/>
              </a:ext>
            </a:extLst>
          </p:cNvPr>
          <p:cNvPicPr>
            <a:picLocks noChangeArrowheads="1" noChangeAspect="1"/>
          </p:cNvPicPr>
          <p:nvPr userDrawn="1"/>
        </p:nvPicPr>
        <p:blipFill>
          <a:blip r:embed="rId2">
            <a:extLst>
              <a:ext uri="{28A0092B-C50C-407E-A947-70E740481C1C}">
                <a14:useLocalDpi xmlns:a14="http://schemas.microsoft.com/office/drawing/2010/main" val="0"/>
              </a:ext>
            </a:extLst>
          </a:blip>
          <a:srcRect b="-7" r="41"/>
          <a:stretch>
            <a:fillRect/>
          </a:stretch>
        </p:blipFill>
        <p:spPr bwMode="auto">
          <a:xfrm>
            <a:off x="14258" y="1546468"/>
            <a:ext cx="7837786" cy="5311532"/>
          </a:xfrm>
          <a:custGeom>
            <a:avLst/>
            <a:gdLst>
              <a:gd fmla="*/ 0 w 7837786" name="connsiteX0"/>
              <a:gd fmla="*/ 0 h 5311532" name="connsiteY0"/>
              <a:gd fmla="*/ 7837786 w 7837786" name="connsiteX1"/>
              <a:gd fmla="*/ 0 h 5311532" name="connsiteY1"/>
              <a:gd fmla="*/ 7837786 w 7837786" name="connsiteX2"/>
              <a:gd fmla="*/ 5311532 h 5311532" name="connsiteY2"/>
              <a:gd fmla="*/ 0 w 7837786" name="connsiteX3"/>
              <a:gd fmla="*/ 5311532 h 5311532" name="connsiteY3"/>
            </a:gdLst>
            <a:ahLst/>
            <a:cxnLst>
              <a:cxn ang="0">
                <a:pos x="connsiteX0" y="connsiteY0"/>
              </a:cxn>
              <a:cxn ang="0">
                <a:pos x="connsiteX1" y="connsiteY1"/>
              </a:cxn>
              <a:cxn ang="0">
                <a:pos x="connsiteX2" y="connsiteY2"/>
              </a:cxn>
              <a:cxn ang="0">
                <a:pos x="connsiteX3" y="connsiteY3"/>
              </a:cxn>
            </a:cxnLst>
            <a:rect b="b" l="l" r="r" t="t"/>
            <a:pathLst>
              <a:path h="5311532" w="7837786">
                <a:moveTo>
                  <a:pt x="0" y="0"/>
                </a:moveTo>
                <a:lnTo>
                  <a:pt x="7837786" y="0"/>
                </a:lnTo>
                <a:lnTo>
                  <a:pt x="7837786" y="5311532"/>
                </a:lnTo>
                <a:lnTo>
                  <a:pt x="0" y="5311532"/>
                </a:lnTo>
                <a:close/>
              </a:path>
            </a:pathLst>
          </a:custGeom>
          <a:noFill/>
          <a:extLst>
            <a:ext uri="{909E8E84-426E-40DD-AFC4-6F175D3DCCD1}">
              <a14:hiddenFill xmlns:a14="http://schemas.microsoft.com/office/drawing/2010/main">
                <a:solidFill>
                  <a:srgbClr val="FFFFFF"/>
                </a:solidFill>
              </a14:hiddenFill>
            </a:ext>
          </a:extLst>
        </p:spPr>
      </p:pic>
      <p:grpSp>
        <p:nvGrpSpPr>
          <p:cNvPr hidden="1" id="18" name="Group 45">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5" y="2991370"/>
              <a:ext cx="6857455" cy="874715"/>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8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8" y="2991370"/>
              <a:ext cx="6857455" cy="874716"/>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7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grpSp>
      <p:sp>
        <p:nvSpPr>
          <p:cNvPr id="9" name="Freeform: Shape 8">
            <a:extLst>
              <a:ext uri="{FF2B5EF4-FFF2-40B4-BE49-F238E27FC236}">
                <a16:creationId xmlns:a16="http://schemas.microsoft.com/office/drawing/2014/main" id="{F32F4E99-68B4-440A-91FB-F0AC78AC3D87}"/>
              </a:ext>
            </a:extLst>
          </p:cNvPr>
          <p:cNvSpPr/>
          <p:nvPr userDrawn="1"/>
        </p:nvSpPr>
        <p:spPr>
          <a:xfrm>
            <a:off x="0" y="0"/>
            <a:ext cx="9143999" cy="3690929"/>
          </a:xfrm>
          <a:custGeom>
            <a:avLst/>
            <a:gdLst>
              <a:gd fmla="*/ 0 w 9144000" name="connsiteX0"/>
              <a:gd fmla="*/ 0 h 3704595" name="connsiteY0"/>
              <a:gd fmla="*/ 9144000 w 9144000" name="connsiteX1"/>
              <a:gd fmla="*/ 0 h 3704595" name="connsiteY1"/>
              <a:gd fmla="*/ 9144000 w 9144000" name="connsiteX2"/>
              <a:gd fmla="*/ 3704595 h 3704595" name="connsiteY2"/>
              <a:gd fmla="*/ 8983376 w 9144000" name="connsiteX3"/>
              <a:gd fmla="*/ 3589931 h 3704595" name="connsiteY3"/>
              <a:gd fmla="*/ 4191907 w 9144000" name="connsiteX4"/>
              <a:gd fmla="*/ 2322286 h 3704595" name="connsiteY4"/>
              <a:gd fmla="*/ 16852 w 9144000" name="connsiteX5"/>
              <a:gd fmla="*/ 3227218 h 3704595" name="connsiteY5"/>
              <a:gd fmla="*/ 0 w 9144000" name="connsiteX6"/>
              <a:gd fmla="*/ 3236231 h 3704595"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3704595" w="9144000">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0" name="Freeform: Shape 9">
            <a:extLst>
              <a:ext uri="{FF2B5EF4-FFF2-40B4-BE49-F238E27FC236}">
                <a16:creationId xmlns:a16="http://schemas.microsoft.com/office/drawing/2014/main" id="{5635F975-9D22-4A02-9B93-709E2910DC03}"/>
              </a:ext>
            </a:extLst>
          </p:cNvPr>
          <p:cNvSpPr/>
          <p:nvPr userDrawn="1"/>
        </p:nvSpPr>
        <p:spPr>
          <a:xfrm rot="21105158">
            <a:off x="-115121" y="1891480"/>
            <a:ext cx="9223687" cy="960239"/>
          </a:xfrm>
          <a:custGeom>
            <a:avLst/>
            <a:gdLst>
              <a:gd fmla="*/ 7117835 w 9280687" name="connsiteX0"/>
              <a:gd fmla="*/ 125922 h 1183170" name="connsiteY0"/>
              <a:gd fmla="*/ 9073490 w 9280687" name="connsiteX1"/>
              <a:gd fmla="*/ 581620 h 1183170" name="connsiteY1"/>
              <a:gd fmla="*/ 9280687 w 9280687" name="connsiteX2"/>
              <a:gd fmla="*/ 666400 h 1183170" name="connsiteY2"/>
              <a:gd fmla="*/ 9205783 w 9280687" name="connsiteX3"/>
              <a:gd fmla="*/ 1183170 h 1183170" name="connsiteY3"/>
              <a:gd fmla="*/ 9165483 w 9280687" name="connsiteX4"/>
              <a:gd fmla="*/ 1165010 h 1183170" name="connsiteY4"/>
              <a:gd fmla="*/ 4283728 w 9280687" name="connsiteX5"/>
              <a:gd fmla="*/ 365188 h 1183170" name="connsiteY5"/>
              <a:gd fmla="*/ 162127 w 9280687" name="connsiteX6"/>
              <a:gd fmla="*/ 898131 h 1183170" name="connsiteY6"/>
              <a:gd fmla="*/ 0 w 9280687" name="connsiteX7"/>
              <a:gd fmla="*/ 950170 h 1183170" name="connsiteY7"/>
              <a:gd fmla="*/ 17697 w 9280687" name="connsiteX8"/>
              <a:gd fmla="*/ 828077 h 1183170" name="connsiteY8"/>
              <a:gd fmla="*/ 98649 w 9280687" name="connsiteX9"/>
              <a:gd fmla="*/ 796677 h 1183170" name="connsiteY9"/>
              <a:gd fmla="*/ 4021814 w 9280687" name="connsiteX10"/>
              <a:gd fmla="*/ 35922 h 1183170" name="connsiteY10"/>
              <a:gd fmla="*/ 7117835 w 9280687" name="connsiteX11"/>
              <a:gd fmla="*/ 125922 h 1183170"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183170" w="9280687">
                <a:moveTo>
                  <a:pt x="7117835" y="125922"/>
                </a:moveTo>
                <a:cubicBezTo>
                  <a:pt x="7861832" y="225359"/>
                  <a:pt x="8525639" y="380764"/>
                  <a:pt x="9073490" y="581620"/>
                </a:cubicBezTo>
                <a:lnTo>
                  <a:pt x="9280687" y="666400"/>
                </a:lnTo>
                <a:lnTo>
                  <a:pt x="9205783" y="1183170"/>
                </a:lnTo>
                <a:lnTo>
                  <a:pt x="9165483" y="1165010"/>
                </a:lnTo>
                <a:cubicBezTo>
                  <a:pt x="7981696" y="675094"/>
                  <a:pt x="6233665" y="365188"/>
                  <a:pt x="4283728" y="365188"/>
                </a:cubicBezTo>
                <a:cubicBezTo>
                  <a:pt x="2716814" y="365188"/>
                  <a:pt x="1280276" y="565303"/>
                  <a:pt x="162127" y="898131"/>
                </a:cubicBezTo>
                <a:lnTo>
                  <a:pt x="0" y="950170"/>
                </a:lnTo>
                <a:lnTo>
                  <a:pt x="17697" y="828077"/>
                </a:lnTo>
                <a:lnTo>
                  <a:pt x="98649" y="796677"/>
                </a:lnTo>
                <a:cubicBezTo>
                  <a:pt x="1161353" y="409476"/>
                  <a:pt x="2522327" y="131965"/>
                  <a:pt x="4021814" y="35922"/>
                </a:cubicBezTo>
                <a:cubicBezTo>
                  <a:pt x="5132546" y="-35221"/>
                  <a:pt x="6187838" y="1626"/>
                  <a:pt x="7117835" y="125922"/>
                </a:cubicBezTo>
                <a:close/>
              </a:path>
            </a:pathLst>
          </a:custGeom>
          <a:gradFill>
            <a:gsLst>
              <a:gs pos="0">
                <a:srgbClr val="24CA92"/>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1" name="Freeform: Shape 10">
            <a:extLst>
              <a:ext uri="{FF2B5EF4-FFF2-40B4-BE49-F238E27FC236}">
                <a16:creationId xmlns:a16="http://schemas.microsoft.com/office/drawing/2014/main" id="{4D0A0BBA-FBDA-4D14-B650-78D431332D34}"/>
              </a:ext>
            </a:extLst>
          </p:cNvPr>
          <p:cNvSpPr/>
          <p:nvPr userDrawn="1"/>
        </p:nvSpPr>
        <p:spPr>
          <a:xfrm rot="21355703">
            <a:off x="-45151" y="2107503"/>
            <a:ext cx="9200885" cy="1258367"/>
          </a:xfrm>
          <a:custGeom>
            <a:avLst/>
            <a:gdLst>
              <a:gd fmla="*/ 6609653 w 9200885" name="connsiteX0"/>
              <a:gd fmla="*/ 47138 h 1113415" name="connsiteY0"/>
              <a:gd fmla="*/ 8863252 w 9200885" name="connsiteX1"/>
              <a:gd fmla="*/ 389400 h 1113415" name="connsiteY1"/>
              <a:gd fmla="*/ 9200885 w 9200885" name="connsiteX2"/>
              <a:gd fmla="*/ 482520 h 1113415" name="connsiteY2"/>
              <a:gd fmla="*/ 9155976 w 9200885" name="connsiteX3"/>
              <a:gd fmla="*/ 1113415 h 1113415" name="connsiteY3"/>
              <a:gd fmla="*/ 9122823 w 9200885" name="connsiteX4"/>
              <a:gd fmla="*/ 1102198 h 1113415" name="connsiteY4"/>
              <a:gd fmla="*/ 4303428 w 9200885" name="connsiteX5"/>
              <a:gd fmla="*/ 450385 h 1113415" name="connsiteY5"/>
              <a:gd fmla="*/ 394253 w 9200885" name="connsiteX6"/>
              <a:gd fmla="*/ 859171 h 1113415" name="connsiteY6"/>
              <a:gd fmla="*/ 0 w 9200885" name="connsiteX7"/>
              <a:gd fmla="*/ 956611 h 1113415" name="connsiteY7"/>
              <a:gd fmla="*/ 13469 w 9200885" name="connsiteX8"/>
              <a:gd fmla="*/ 767406 h 1113415" name="connsiteY8"/>
              <a:gd fmla="*/ 273245 w 9200885" name="connsiteX9"/>
              <a:gd fmla="*/ 685196 h 1113415" name="connsiteY9"/>
              <a:gd fmla="*/ 3996058 w 9200885" name="connsiteX10"/>
              <a:gd fmla="*/ 44303 h 1113415" name="connsiteY10"/>
              <a:gd fmla="*/ 6609653 w 9200885" name="connsiteX11"/>
              <a:gd fmla="*/ 47138 h 1113415"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113415" w="9200885">
                <a:moveTo>
                  <a:pt x="6609653" y="47138"/>
                </a:moveTo>
                <a:cubicBezTo>
                  <a:pt x="7430225" y="107551"/>
                  <a:pt x="8190798" y="224534"/>
                  <a:pt x="8863252" y="389400"/>
                </a:cubicBezTo>
                <a:lnTo>
                  <a:pt x="9200885" y="482520"/>
                </a:lnTo>
                <a:lnTo>
                  <a:pt x="9155976" y="1113415"/>
                </a:lnTo>
                <a:lnTo>
                  <a:pt x="9122823" y="1102198"/>
                </a:lnTo>
                <a:cubicBezTo>
                  <a:pt x="7813147" y="694997"/>
                  <a:pt x="6134111" y="450385"/>
                  <a:pt x="4303428" y="450385"/>
                </a:cubicBezTo>
                <a:cubicBezTo>
                  <a:pt x="2873207" y="450385"/>
                  <a:pt x="1535545" y="599684"/>
                  <a:pt x="394253" y="859171"/>
                </a:cubicBezTo>
                <a:lnTo>
                  <a:pt x="0" y="956611"/>
                </a:lnTo>
                <a:lnTo>
                  <a:pt x="13469" y="767406"/>
                </a:lnTo>
                <a:lnTo>
                  <a:pt x="273245" y="685196"/>
                </a:lnTo>
                <a:cubicBezTo>
                  <a:pt x="1357040" y="363945"/>
                  <a:pt x="2627382" y="136431"/>
                  <a:pt x="3996058" y="44303"/>
                </a:cubicBezTo>
                <a:cubicBezTo>
                  <a:pt x="4908509" y="-17116"/>
                  <a:pt x="5789080" y="-13274"/>
                  <a:pt x="6609653" y="47138"/>
                </a:cubicBezTo>
                <a:close/>
              </a:path>
            </a:pathLst>
          </a:custGeom>
          <a:gradFill>
            <a:gsLst>
              <a:gs pos="100000">
                <a:schemeClr val="accent1">
                  <a:lumMod val="5000"/>
                  <a:lumOff val="95000"/>
                </a:schemeClr>
              </a:gs>
              <a:gs pos="99000">
                <a:srgbClr val="2190BC"/>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2" name="Freeform: Shape 11">
            <a:extLst>
              <a:ext uri="{FF2B5EF4-FFF2-40B4-BE49-F238E27FC236}">
                <a16:creationId xmlns:a16="http://schemas.microsoft.com/office/drawing/2014/main" id="{82B581B3-FD97-4E7C-B776-8C7DC373B8D1}"/>
              </a:ext>
            </a:extLst>
          </p:cNvPr>
          <p:cNvSpPr/>
          <p:nvPr userDrawn="1"/>
        </p:nvSpPr>
        <p:spPr>
          <a:xfrm rot="21355703">
            <a:off x="-16681" y="2429132"/>
            <a:ext cx="9169155" cy="1398953"/>
          </a:xfrm>
          <a:custGeom>
            <a:avLst/>
            <a:gdLst>
              <a:gd fmla="*/ 5794348 w 9169155" name="connsiteX0"/>
              <a:gd fmla="*/ 47138 h 1398953" name="connsiteY0"/>
              <a:gd fmla="*/ 9109159 w 9169155" name="connsiteX1"/>
              <a:gd fmla="*/ 717310 h 1398953" name="connsiteY1"/>
              <a:gd fmla="*/ 9169155 w 9169155" name="connsiteX2"/>
              <a:gd fmla="*/ 743109 h 1398953" name="connsiteY2"/>
              <a:gd fmla="*/ 9122470 w 9169155" name="connsiteX3"/>
              <a:gd fmla="*/ 1398953 h 1398953" name="connsiteY3"/>
              <a:gd fmla="*/ 8780907 w 9169155" name="connsiteX4"/>
              <a:gd fmla="*/ 1262360 h 1398953" name="connsiteY4"/>
              <a:gd fmla="*/ 3488123 w 9169155" name="connsiteX5"/>
              <a:gd fmla="*/ 450385 h 1398953" name="connsiteY5"/>
              <a:gd fmla="*/ 79793 w 9169155" name="connsiteX6"/>
              <a:gd fmla="*/ 754823 h 1398953" name="connsiteY6"/>
              <a:gd fmla="*/ 0 w 9169155" name="connsiteX7"/>
              <a:gd fmla="*/ 771447 h 1398953" name="connsiteY7"/>
              <a:gd fmla="*/ 16951 w 9169155" name="connsiteX8"/>
              <a:gd fmla="*/ 533313 h 1398953" name="connsiteY8"/>
              <a:gd fmla="*/ 430535 w 9169155" name="connsiteX9"/>
              <a:gd fmla="*/ 433765 h 1398953" name="connsiteY9"/>
              <a:gd fmla="*/ 3180753 w 9169155" name="connsiteX10"/>
              <a:gd fmla="*/ 44303 h 1398953" name="connsiteY10"/>
              <a:gd fmla="*/ 5794348 w 9169155" name="connsiteX11"/>
              <a:gd fmla="*/ 47138 h 1398953"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398953" w="9169155">
                <a:moveTo>
                  <a:pt x="5794348" y="47138"/>
                </a:moveTo>
                <a:cubicBezTo>
                  <a:pt x="7083818" y="142072"/>
                  <a:pt x="8225127" y="376702"/>
                  <a:pt x="9109159" y="717310"/>
                </a:cubicBezTo>
                <a:lnTo>
                  <a:pt x="9169155" y="743109"/>
                </a:lnTo>
                <a:lnTo>
                  <a:pt x="9122470" y="1398953"/>
                </a:lnTo>
                <a:lnTo>
                  <a:pt x="8780907" y="1262360"/>
                </a:lnTo>
                <a:cubicBezTo>
                  <a:pt x="7415231" y="759972"/>
                  <a:pt x="5547641" y="450385"/>
                  <a:pt x="3488123" y="450385"/>
                </a:cubicBezTo>
                <a:cubicBezTo>
                  <a:pt x="2262220" y="450385"/>
                  <a:pt x="1104318" y="560074"/>
                  <a:pt x="79793" y="754823"/>
                </a:cubicBezTo>
                <a:lnTo>
                  <a:pt x="0" y="771447"/>
                </a:lnTo>
                <a:lnTo>
                  <a:pt x="16951" y="533313"/>
                </a:lnTo>
                <a:lnTo>
                  <a:pt x="430535" y="433765"/>
                </a:lnTo>
                <a:cubicBezTo>
                  <a:pt x="1275672" y="244988"/>
                  <a:pt x="2203127" y="110108"/>
                  <a:pt x="3180753" y="44303"/>
                </a:cubicBezTo>
                <a:cubicBezTo>
                  <a:pt x="4093204" y="-17116"/>
                  <a:pt x="4973776" y="-13274"/>
                  <a:pt x="5794348" y="47138"/>
                </a:cubicBezTo>
                <a:close/>
              </a:path>
            </a:pathLst>
          </a:custGeom>
          <a:gradFill>
            <a:gsLst>
              <a:gs pos="0">
                <a:schemeClr val="tx1">
                  <a:lumMod val="95000"/>
                  <a:lumOff val="5000"/>
                </a:schemeClr>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3" name="Freeform: Shape 12">
            <a:extLst>
              <a:ext uri="{FF2B5EF4-FFF2-40B4-BE49-F238E27FC236}">
                <a16:creationId xmlns:a16="http://schemas.microsoft.com/office/drawing/2014/main" id="{9F5E8873-D83F-4C08-9068-07CC77B0EC70}"/>
              </a:ext>
            </a:extLst>
          </p:cNvPr>
          <p:cNvSpPr/>
          <p:nvPr userDrawn="1"/>
        </p:nvSpPr>
        <p:spPr>
          <a:xfrm rot="21355703">
            <a:off x="-2699" y="2606199"/>
            <a:ext cx="9146481" cy="1652513"/>
          </a:xfrm>
          <a:custGeom>
            <a:avLst/>
            <a:gdLst>
              <a:gd fmla="*/ 5304048 w 9146481" name="connsiteX0"/>
              <a:gd fmla="*/ 47138 h 1652513" name="connsiteY0"/>
              <a:gd fmla="*/ 9003437 w 9146481" name="connsiteX1"/>
              <a:gd fmla="*/ 913405 h 1652513" name="connsiteY1"/>
              <a:gd fmla="*/ 9146481 w 9146481" name="connsiteX2"/>
              <a:gd fmla="*/ 991895 h 1652513" name="connsiteY2"/>
              <a:gd fmla="*/ 9099457 w 9146481" name="connsiteX3"/>
              <a:gd fmla="*/ 1652513 h 1652513" name="connsiteY3"/>
              <a:gd fmla="*/ 9050932 w 9146481" name="connsiteX4"/>
              <a:gd fmla="*/ 1624567 h 1652513" name="connsiteY4"/>
              <a:gd fmla="*/ 3041522 w 9146481" name="connsiteX5"/>
              <a:gd fmla="*/ 450385 h 1652513" name="connsiteY5"/>
              <a:gd fmla="*/ 210937 w 9146481" name="connsiteX6"/>
              <a:gd fmla="*/ 664651 h 1652513" name="connsiteY6"/>
              <a:gd fmla="*/ 0 w 9146481" name="connsiteX7"/>
              <a:gd fmla="*/ 701716 h 1652513" name="connsiteY7"/>
              <a:gd fmla="*/ 18669 w 9146481" name="connsiteX8"/>
              <a:gd fmla="*/ 439457 h 1652513" name="connsiteY8"/>
              <a:gd fmla="*/ 41869 w 9146481" name="connsiteX9"/>
              <a:gd fmla="*/ 433765 h 1652513" name="connsiteY9"/>
              <a:gd fmla="*/ 2739976 w 9146481" name="connsiteX10"/>
              <a:gd fmla="*/ 44302 h 1652513" name="connsiteY10"/>
              <a:gd fmla="*/ 5304048 w 9146481" name="connsiteX11"/>
              <a:gd fmla="*/ 47138 h 1652513"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652513" w="9146481">
                <a:moveTo>
                  <a:pt x="5304048" y="47138"/>
                </a:moveTo>
                <a:cubicBezTo>
                  <a:pt x="6799093" y="159333"/>
                  <a:pt x="8091122" y="466640"/>
                  <a:pt x="9003437" y="913405"/>
                </a:cubicBezTo>
                <a:lnTo>
                  <a:pt x="9146481" y="991895"/>
                </a:lnTo>
                <a:lnTo>
                  <a:pt x="9099457" y="1652513"/>
                </a:lnTo>
                <a:lnTo>
                  <a:pt x="9050932" y="1624567"/>
                </a:lnTo>
                <a:cubicBezTo>
                  <a:pt x="7699233" y="912854"/>
                  <a:pt x="5511015" y="450385"/>
                  <a:pt x="3041522" y="450385"/>
                </a:cubicBezTo>
                <a:cubicBezTo>
                  <a:pt x="2039293" y="450385"/>
                  <a:pt x="1083393" y="526558"/>
                  <a:pt x="210937" y="664651"/>
                </a:cubicBezTo>
                <a:lnTo>
                  <a:pt x="0" y="701716"/>
                </a:lnTo>
                <a:lnTo>
                  <a:pt x="18669" y="439457"/>
                </a:lnTo>
                <a:lnTo>
                  <a:pt x="41869" y="433765"/>
                </a:lnTo>
                <a:cubicBezTo>
                  <a:pt x="870993" y="244988"/>
                  <a:pt x="1780874" y="110107"/>
                  <a:pt x="2739976" y="44302"/>
                </a:cubicBezTo>
                <a:cubicBezTo>
                  <a:pt x="3635138" y="-17116"/>
                  <a:pt x="4499024" y="-13274"/>
                  <a:pt x="5304048" y="47138"/>
                </a:cubicBezTo>
                <a:close/>
              </a:path>
            </a:pathLst>
          </a:custGeom>
          <a:gradFill>
            <a:gsLst>
              <a:gs pos="53000">
                <a:srgbClr val="BEEFDF"/>
              </a:gs>
              <a:gs pos="0">
                <a:srgbClr val="24CA92"/>
              </a:gs>
              <a:gs pos="34000">
                <a:srgbClr val="5ED8AF"/>
              </a:gs>
              <a:gs pos="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4" name="Freeform: Shape 13">
            <a:extLst>
              <a:ext uri="{FF2B5EF4-FFF2-40B4-BE49-F238E27FC236}">
                <a16:creationId xmlns:a16="http://schemas.microsoft.com/office/drawing/2014/main" id="{2C31DCB5-A2E3-4FAC-B7CD-8972360366D9}"/>
              </a:ext>
            </a:extLst>
          </p:cNvPr>
          <p:cNvSpPr/>
          <p:nvPr userDrawn="1"/>
        </p:nvSpPr>
        <p:spPr>
          <a:xfrm rot="5400000">
            <a:off x="4076972" y="1790428"/>
            <a:ext cx="6857455" cy="3276599"/>
          </a:xfrm>
          <a:custGeom>
            <a:avLst/>
            <a:gdLst>
              <a:gd fmla="*/ 0 w 9144000" name="connsiteX0"/>
              <a:gd fmla="*/ 0 h 3704595" name="connsiteY0"/>
              <a:gd fmla="*/ 9144000 w 9144000" name="connsiteX1"/>
              <a:gd fmla="*/ 0 h 3704595" name="connsiteY1"/>
              <a:gd fmla="*/ 9144000 w 9144000" name="connsiteX2"/>
              <a:gd fmla="*/ 3704595 h 3704595" name="connsiteY2"/>
              <a:gd fmla="*/ 8983376 w 9144000" name="connsiteX3"/>
              <a:gd fmla="*/ 3589931 h 3704595" name="connsiteY3"/>
              <a:gd fmla="*/ 4191907 w 9144000" name="connsiteX4"/>
              <a:gd fmla="*/ 2322286 h 3704595" name="connsiteY4"/>
              <a:gd fmla="*/ 16852 w 9144000" name="connsiteX5"/>
              <a:gd fmla="*/ 3227218 h 3704595" name="connsiteY5"/>
              <a:gd fmla="*/ 0 w 9144000" name="connsiteX6"/>
              <a:gd fmla="*/ 3236231 h 3704595"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3704595" w="9144000">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5" name="Rectangle: Rounded Corners 4">
            <a:extLst>
              <a:ext uri="{FF2B5EF4-FFF2-40B4-BE49-F238E27FC236}">
                <a16:creationId xmlns:a16="http://schemas.microsoft.com/office/drawing/2014/main" id="{960CA3A4-661C-4DEE-9101-664E531A1731}"/>
              </a:ext>
            </a:extLst>
          </p:cNvPr>
          <p:cNvSpPr/>
          <p:nvPr userDrawn="1"/>
        </p:nvSpPr>
        <p:spPr>
          <a:xfrm>
            <a:off x="163701" y="233557"/>
            <a:ext cx="2419803" cy="629057"/>
          </a:xfrm>
          <a:prstGeom prst="roundRect">
            <a:avLst>
              <a:gd fmla="val 6911" name="adj"/>
            </a:avLst>
          </a:prstGeom>
          <a:solidFill>
            <a:srgbClr val="092E43"/>
          </a:solidFill>
          <a:ln>
            <a:solidFill>
              <a:schemeClr val="bg1"/>
            </a:solidFill>
          </a:ln>
          <a:effectLst>
            <a:glow rad="101600">
              <a:schemeClr val="accent1">
                <a:satMod val="175000"/>
                <a:alpha val="40000"/>
              </a:schemeClr>
            </a:glow>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dirty="0" lang="en-US" sz="4400">
                <a:latin charset="0" panose="020B0502040204020203" pitchFamily="34" typeface="Bahnschrift SemiBold"/>
              </a:rPr>
              <a:t>ECAP615</a:t>
            </a:r>
          </a:p>
        </p:txBody>
      </p:sp>
      <p:sp>
        <p:nvSpPr>
          <p:cNvPr id="29" name="Rectangle: Rounded Corners 28">
            <a:extLst>
              <a:ext uri="{FF2B5EF4-FFF2-40B4-BE49-F238E27FC236}">
                <a16:creationId xmlns:a16="http://schemas.microsoft.com/office/drawing/2014/main" id="{1F73FC2C-78D8-4F25-A1AF-BB364D32B46F}"/>
              </a:ext>
            </a:extLst>
          </p:cNvPr>
          <p:cNvSpPr/>
          <p:nvPr userDrawn="1"/>
        </p:nvSpPr>
        <p:spPr>
          <a:xfrm>
            <a:off x="163701" y="949943"/>
            <a:ext cx="4597612" cy="698539"/>
          </a:xfrm>
          <a:prstGeom prst="roundRect">
            <a:avLst>
              <a:gd fmla="val 6911" name="adj"/>
            </a:avLst>
          </a:prstGeom>
          <a:solidFill>
            <a:schemeClr val="bg1">
              <a:alpha val="76000"/>
            </a:schemeClr>
          </a:solidFill>
          <a:ln>
            <a:solidFill>
              <a:srgbClr val="092E43"/>
            </a:solidFill>
          </a:ln>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lvl="0"/>
            <a:r>
              <a:rPr dirty="0" lang="en-US" sz="3600">
                <a:solidFill>
                  <a:srgbClr val="092E43"/>
                </a:solidFill>
                <a:latin charset="0" panose="020B0502040204020203" pitchFamily="34" typeface="Bahnschrift SemiBold"/>
              </a:rPr>
              <a:t>Programming in Java</a:t>
            </a:r>
          </a:p>
        </p:txBody>
      </p:sp>
      <p:sp>
        <p:nvSpPr>
          <p:cNvPr id="6" name="TextBox 5">
            <a:extLst>
              <a:ext uri="{FF2B5EF4-FFF2-40B4-BE49-F238E27FC236}">
                <a16:creationId xmlns:a16="http://schemas.microsoft.com/office/drawing/2014/main" id="{0CB5999A-8717-4E4E-9AE5-F3006B6E41B8}"/>
              </a:ext>
            </a:extLst>
          </p:cNvPr>
          <p:cNvSpPr txBox="1"/>
          <p:nvPr userDrawn="1"/>
        </p:nvSpPr>
        <p:spPr>
          <a:xfrm>
            <a:off x="6915505" y="5636216"/>
            <a:ext cx="2228495" cy="461665"/>
          </a:xfrm>
          <a:prstGeom prst="rect">
            <a:avLst/>
          </a:prstGeom>
          <a:noFill/>
        </p:spPr>
        <p:txBody>
          <a:bodyPr rtlCol="0" wrap="square">
            <a:spAutoFit/>
          </a:bodyPr>
          <a:lstStyle/>
          <a:p>
            <a:pPr algn="r"/>
            <a:r>
              <a:rPr dirty="0" lang="en-US" sz="2400">
                <a:latin charset="0" panose="020B0502040204020203" pitchFamily="34" typeface="Bahnschrift SemiBold"/>
              </a:rPr>
              <a:t>Harjinder Kaur</a:t>
            </a:r>
          </a:p>
        </p:txBody>
      </p:sp>
      <p:sp>
        <p:nvSpPr>
          <p:cNvPr id="31" name="TextBox 30">
            <a:extLst>
              <a:ext uri="{FF2B5EF4-FFF2-40B4-BE49-F238E27FC236}">
                <a16:creationId xmlns:a16="http://schemas.microsoft.com/office/drawing/2014/main" id="{D57F825F-CF67-4A4B-BC18-3B73F3A865F0}"/>
              </a:ext>
            </a:extLst>
          </p:cNvPr>
          <p:cNvSpPr txBox="1"/>
          <p:nvPr userDrawn="1"/>
        </p:nvSpPr>
        <p:spPr>
          <a:xfrm>
            <a:off x="6544640" y="6111653"/>
            <a:ext cx="2599360" cy="400110"/>
          </a:xfrm>
          <a:prstGeom prst="rect">
            <a:avLst/>
          </a:prstGeom>
          <a:noFill/>
        </p:spPr>
        <p:txBody>
          <a:bodyPr rtlCol="0" wrap="square">
            <a:spAutoFit/>
          </a:bodyPr>
          <a:lstStyle/>
          <a:p>
            <a:pPr algn="r"/>
            <a:r>
              <a:rPr dirty="0" lang="en-US" sz="2000">
                <a:latin charset="0" panose="020B0502040204020203" pitchFamily="34" typeface="Bahnschrift SemiBold"/>
              </a:rPr>
              <a:t>Assistant Professor</a:t>
            </a:r>
          </a:p>
        </p:txBody>
      </p:sp>
      <p:sp>
        <p:nvSpPr>
          <p:cNvPr id="8" name="Rectangle 7">
            <a:extLst>
              <a:ext uri="{FF2B5EF4-FFF2-40B4-BE49-F238E27FC236}">
                <a16:creationId xmlns:a16="http://schemas.microsoft.com/office/drawing/2014/main" id="{2B3AF2A3-52FB-4DC4-9AA3-31CF66E9B067}"/>
              </a:ext>
            </a:extLst>
          </p:cNvPr>
          <p:cNvSpPr/>
          <p:nvPr userDrawn="1"/>
        </p:nvSpPr>
        <p:spPr>
          <a:xfrm>
            <a:off x="6796829" y="6056456"/>
            <a:ext cx="2331451" cy="66624"/>
          </a:xfrm>
          <a:prstGeom prst="rect">
            <a:avLst/>
          </a:prstGeom>
          <a:gradFill flip="none" rotWithShape="1">
            <a:gsLst>
              <a:gs pos="100000">
                <a:schemeClr val="accent1">
                  <a:lumMod val="5000"/>
                  <a:lumOff val="95000"/>
                </a:schemeClr>
              </a:gs>
              <a:gs pos="0">
                <a:srgbClr val="2C2C2C"/>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4" name="Rectangle 33">
            <a:extLst>
              <a:ext uri="{FF2B5EF4-FFF2-40B4-BE49-F238E27FC236}">
                <a16:creationId xmlns:a16="http://schemas.microsoft.com/office/drawing/2014/main" id="{34ADF17D-5B32-4DA7-A1AA-5652C5375815}"/>
              </a:ext>
            </a:extLst>
          </p:cNvPr>
          <p:cNvSpPr/>
          <p:nvPr userDrawn="1"/>
        </p:nvSpPr>
        <p:spPr>
          <a:xfrm>
            <a:off x="6796829" y="6495107"/>
            <a:ext cx="2331451" cy="66624"/>
          </a:xfrm>
          <a:prstGeom prst="rect">
            <a:avLst/>
          </a:prstGeom>
          <a:gradFill flip="none" rotWithShape="1">
            <a:gsLst>
              <a:gs pos="100000">
                <a:schemeClr val="accent1">
                  <a:lumMod val="5000"/>
                  <a:lumOff val="95000"/>
                </a:schemeClr>
              </a:gs>
              <a:gs pos="0">
                <a:srgbClr val="2C2C2C"/>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nvGrpSpPr>
          <p:cNvPr id="23" name="Group 22">
            <a:extLst>
              <a:ext uri="{FF2B5EF4-FFF2-40B4-BE49-F238E27FC236}">
                <a16:creationId xmlns:a16="http://schemas.microsoft.com/office/drawing/2014/main" id="{E5EDBA53-1760-4BD9-8BAD-11DF3743DFE5}"/>
              </a:ext>
            </a:extLst>
          </p:cNvPr>
          <p:cNvGrpSpPr/>
          <p:nvPr userDrawn="1"/>
        </p:nvGrpSpPr>
        <p:grpSpPr>
          <a:xfrm>
            <a:off x="4702817" y="-7877"/>
            <a:ext cx="2884019" cy="6937583"/>
            <a:chOff x="4702817" y="-7877"/>
            <a:chExt cx="2884019" cy="6937583"/>
          </a:xfrm>
        </p:grpSpPr>
        <p:sp>
          <p:nvSpPr>
            <p:cNvPr id="15" name="Freeform: Shape 14">
              <a:extLst>
                <a:ext uri="{FF2B5EF4-FFF2-40B4-BE49-F238E27FC236}">
                  <a16:creationId xmlns:a16="http://schemas.microsoft.com/office/drawing/2014/main" id="{93A3589B-FD0E-4C96-9661-10B154C21E1E}"/>
                </a:ext>
              </a:extLst>
            </p:cNvPr>
            <p:cNvSpPr/>
            <p:nvPr userDrawn="1"/>
          </p:nvSpPr>
          <p:spPr>
            <a:xfrm flipH="1" rot="5873456">
              <a:off x="3446679" y="2789549"/>
              <a:ext cx="6937583" cy="1342731"/>
            </a:xfrm>
            <a:custGeom>
              <a:avLst/>
              <a:gdLst>
                <a:gd fmla="*/ 6879256 w 6937583" name="connsiteX0"/>
                <a:gd fmla="*/ 1342731 h 1342731" name="connsiteY0"/>
                <a:gd fmla="*/ 6937583 w 6937583" name="connsiteX1"/>
                <a:gd fmla="*/ 756270 h 1342731" name="connsiteY1"/>
                <a:gd fmla="*/ 6776242 w 6937583" name="connsiteX2"/>
                <a:gd fmla="*/ 660056 h 1342731" name="connsiteY2"/>
                <a:gd fmla="*/ 5253407 w 6937583" name="connsiteX3"/>
                <a:gd fmla="*/ 142904 h 1342731" name="connsiteY3"/>
                <a:gd fmla="*/ 2842590 w 6937583" name="connsiteX4"/>
                <a:gd fmla="*/ 40766 h 1342731" name="connsiteY4"/>
                <a:gd fmla="*/ 108649 w 6937583" name="connsiteX5"/>
                <a:gd fmla="*/ 745329 h 1342731" name="connsiteY5"/>
                <a:gd fmla="*/ 23118 w 6937583" name="connsiteX6"/>
                <a:gd fmla="*/ 787644 h 1342731" name="connsiteY6"/>
                <a:gd fmla="*/ 0 w 6937583" name="connsiteX7"/>
                <a:gd fmla="*/ 954439 h 1342731" name="connsiteY7"/>
                <a:gd fmla="*/ 174961 w 6937583" name="connsiteX8"/>
                <a:gd fmla="*/ 884819 h 1342731" name="connsiteY8"/>
                <a:gd fmla="*/ 3046538 w 6937583" name="connsiteX9"/>
                <a:gd fmla="*/ 414437 h 1342731" name="connsiteY9"/>
                <a:gd fmla="*/ 6847875 w 6937583" name="connsiteX10"/>
                <a:gd fmla="*/ 1322122 h 1342731"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342731" w="6937583">
                  <a:moveTo>
                    <a:pt x="6879256" y="1342731"/>
                  </a:moveTo>
                  <a:lnTo>
                    <a:pt x="6937583" y="756270"/>
                  </a:lnTo>
                  <a:lnTo>
                    <a:pt x="6776242" y="660056"/>
                  </a:lnTo>
                  <a:cubicBezTo>
                    <a:pt x="6349640" y="432113"/>
                    <a:pt x="5832745" y="255751"/>
                    <a:pt x="5253407" y="142904"/>
                  </a:cubicBezTo>
                  <a:cubicBezTo>
                    <a:pt x="4529235" y="1845"/>
                    <a:pt x="3707497" y="-39971"/>
                    <a:pt x="2842590" y="40766"/>
                  </a:cubicBezTo>
                  <a:cubicBezTo>
                    <a:pt x="1820918" y="136137"/>
                    <a:pt x="881825" y="389181"/>
                    <a:pt x="108649" y="745329"/>
                  </a:cubicBezTo>
                  <a:lnTo>
                    <a:pt x="23118" y="787644"/>
                  </a:lnTo>
                  <a:lnTo>
                    <a:pt x="0" y="954439"/>
                  </a:lnTo>
                  <a:lnTo>
                    <a:pt x="174961" y="884819"/>
                  </a:lnTo>
                  <a:cubicBezTo>
                    <a:pt x="989040" y="588312"/>
                    <a:pt x="1978925" y="414437"/>
                    <a:pt x="3046538" y="414437"/>
                  </a:cubicBezTo>
                  <a:cubicBezTo>
                    <a:pt x="4564920" y="414437"/>
                    <a:pt x="5926081" y="766137"/>
                    <a:pt x="6847875" y="1322122"/>
                  </a:cubicBezTo>
                  <a:close/>
                </a:path>
              </a:pathLst>
            </a:custGeom>
            <a:gradFill>
              <a:gsLst>
                <a:gs pos="0">
                  <a:srgbClr val="24CA92"/>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6" name="Freeform: Shape 15">
              <a:extLst>
                <a:ext uri="{FF2B5EF4-FFF2-40B4-BE49-F238E27FC236}">
                  <a16:creationId xmlns:a16="http://schemas.microsoft.com/office/drawing/2014/main" id="{30FC4704-3201-4A9E-ABF7-A9E2D2C9DCEC}"/>
                </a:ext>
              </a:extLst>
            </p:cNvPr>
            <p:cNvSpPr/>
            <p:nvPr userDrawn="1"/>
          </p:nvSpPr>
          <p:spPr>
            <a:xfrm flipH="1" rot="5644297">
              <a:off x="3030930" y="2720825"/>
              <a:ext cx="6885388" cy="1464384"/>
            </a:xfrm>
            <a:custGeom>
              <a:avLst/>
              <a:gdLst>
                <a:gd fmla="*/ 6850410 w 6885388" name="connsiteX0"/>
                <a:gd fmla="*/ 1464384 h 1464384" name="connsiteY0"/>
                <a:gd fmla="*/ 6885388 w 6885388" name="connsiteX1"/>
                <a:gd fmla="*/ 634619 h 1464384" name="connsiteY1"/>
                <a:gd fmla="*/ 6622419 w 6885388" name="connsiteX2"/>
                <a:gd fmla="*/ 512146 h 1464384" name="connsiteY2"/>
                <a:gd fmla="*/ 4867180 w 6885388" name="connsiteX3"/>
                <a:gd fmla="*/ 61997 h 1464384" name="connsiteY3"/>
                <a:gd fmla="*/ 2831555 w 6885388" name="connsiteX4"/>
                <a:gd fmla="*/ 58268 h 1464384" name="connsiteY4"/>
                <a:gd fmla="*/ 255228 w 6885388" name="connsiteX5"/>
                <a:gd fmla="*/ 748625 h 1464384" name="connsiteY5"/>
                <a:gd fmla="*/ 20025 w 6885388" name="connsiteX6"/>
                <a:gd fmla="*/ 859638 h 1464384" name="connsiteY6"/>
                <a:gd fmla="*/ 0 w 6885388" name="connsiteX7"/>
                <a:gd fmla="*/ 1140954 h 1464384" name="connsiteY7"/>
                <a:gd fmla="*/ 26253 w 6885388" name="connsiteX8"/>
                <a:gd fmla="*/ 1129998 h 1464384" name="connsiteY8"/>
                <a:gd fmla="*/ 3070954 w 6885388" name="connsiteX9"/>
                <a:gd fmla="*/ 592355 h 1464384" name="connsiteY9"/>
                <a:gd fmla="*/ 6824588 w 6885388" name="connsiteX10"/>
                <a:gd fmla="*/ 1449631 h 146438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464384" w="6885388">
                  <a:moveTo>
                    <a:pt x="6850410" y="1464384"/>
                  </a:moveTo>
                  <a:lnTo>
                    <a:pt x="6885388" y="634619"/>
                  </a:lnTo>
                  <a:lnTo>
                    <a:pt x="6622419" y="512146"/>
                  </a:lnTo>
                  <a:cubicBezTo>
                    <a:pt x="6098671" y="295311"/>
                    <a:pt x="5506291" y="141453"/>
                    <a:pt x="4867180" y="61997"/>
                  </a:cubicBezTo>
                  <a:cubicBezTo>
                    <a:pt x="4228069" y="-17458"/>
                    <a:pt x="3542227" y="-22511"/>
                    <a:pt x="2831555" y="58268"/>
                  </a:cubicBezTo>
                  <a:cubicBezTo>
                    <a:pt x="1898799" y="164290"/>
                    <a:pt x="1024681" y="406642"/>
                    <a:pt x="255228" y="748625"/>
                  </a:cubicBezTo>
                  <a:lnTo>
                    <a:pt x="20025" y="859638"/>
                  </a:lnTo>
                  <a:lnTo>
                    <a:pt x="0" y="1140954"/>
                  </a:lnTo>
                  <a:lnTo>
                    <a:pt x="26253" y="1129998"/>
                  </a:lnTo>
                  <a:cubicBezTo>
                    <a:pt x="915160" y="788716"/>
                    <a:pt x="1957012" y="592355"/>
                    <a:pt x="3070954" y="592355"/>
                  </a:cubicBezTo>
                  <a:cubicBezTo>
                    <a:pt x="4496800" y="592354"/>
                    <a:pt x="5804534" y="914073"/>
                    <a:pt x="6824588" y="1449631"/>
                  </a:cubicBezTo>
                  <a:close/>
                </a:path>
              </a:pathLst>
            </a:custGeom>
            <a:gradFill>
              <a:gsLst>
                <a:gs pos="100000">
                  <a:schemeClr val="accent1">
                    <a:lumMod val="5000"/>
                    <a:lumOff val="95000"/>
                  </a:schemeClr>
                </a:gs>
                <a:gs pos="99000">
                  <a:srgbClr val="2190BC"/>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7" name="Freeform: Shape 16">
              <a:extLst>
                <a:ext uri="{FF2B5EF4-FFF2-40B4-BE49-F238E27FC236}">
                  <a16:creationId xmlns:a16="http://schemas.microsoft.com/office/drawing/2014/main" id="{9D8A78AD-0B29-4984-894A-A3C2470281C9}"/>
                </a:ext>
              </a:extLst>
            </p:cNvPr>
            <p:cNvSpPr/>
            <p:nvPr userDrawn="1"/>
          </p:nvSpPr>
          <p:spPr>
            <a:xfrm flipH="1" rot="5644297">
              <a:off x="2590707" y="2625942"/>
              <a:ext cx="6854129" cy="1627986"/>
            </a:xfrm>
            <a:custGeom>
              <a:avLst/>
              <a:gdLst>
                <a:gd fmla="*/ 6817768 w 6854129" name="connsiteX0"/>
                <a:gd fmla="*/ 1627986 h 1627986" name="connsiteY0"/>
                <a:gd fmla="*/ 6854129 w 6854129" name="connsiteX1"/>
                <a:gd fmla="*/ 864769 h 1627986" name="connsiteY1"/>
                <a:gd fmla="*/ 6807400 w 6854129" name="connsiteX2"/>
                <a:gd fmla="*/ 834746 h 1627986" name="connsiteY2"/>
                <a:gd fmla="*/ 4225626 w 6854129" name="connsiteX3"/>
                <a:gd fmla="*/ 54855 h 1627986" name="connsiteY3"/>
                <a:gd fmla="*/ 2190001 w 6854129" name="connsiteX4"/>
                <a:gd fmla="*/ 51556 h 1627986" name="connsiteY4"/>
                <a:gd fmla="*/ 47966 w 6854129" name="connsiteX5"/>
                <a:gd fmla="*/ 504780 h 1627986" name="connsiteY5"/>
                <a:gd fmla="*/ 21689 w 6854129" name="connsiteX6"/>
                <a:gd fmla="*/ 514230 h 1627986" name="connsiteY6"/>
                <a:gd fmla="*/ 0 w 6854129" name="connsiteX7"/>
                <a:gd fmla="*/ 818919 h 1627986" name="connsiteY7"/>
                <a:gd fmla="*/ 78792 w 6854129" name="connsiteX8"/>
                <a:gd fmla="*/ 798109 h 1627986" name="connsiteY8"/>
                <a:gd fmla="*/ 2429400 w 6854129" name="connsiteX9"/>
                <a:gd fmla="*/ 524121 h 1627986" name="connsiteY9"/>
                <a:gd fmla="*/ 6551738 w 6854129" name="connsiteX10"/>
                <a:gd fmla="*/ 1469030 h 1627986"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627986" w="6854129">
                  <a:moveTo>
                    <a:pt x="6817768" y="1627986"/>
                  </a:moveTo>
                  <a:lnTo>
                    <a:pt x="6854129" y="864769"/>
                  </a:lnTo>
                  <a:lnTo>
                    <a:pt x="6807400" y="834746"/>
                  </a:lnTo>
                  <a:cubicBezTo>
                    <a:pt x="6118863" y="438375"/>
                    <a:pt x="5229943" y="165331"/>
                    <a:pt x="4225626" y="54855"/>
                  </a:cubicBezTo>
                  <a:cubicBezTo>
                    <a:pt x="3586515" y="-15447"/>
                    <a:pt x="2900673" y="-19918"/>
                    <a:pt x="2190001" y="51556"/>
                  </a:cubicBezTo>
                  <a:cubicBezTo>
                    <a:pt x="1428567" y="128135"/>
                    <a:pt x="706209" y="285097"/>
                    <a:pt x="47966" y="504780"/>
                  </a:cubicBezTo>
                  <a:lnTo>
                    <a:pt x="21689" y="514230"/>
                  </a:lnTo>
                  <a:lnTo>
                    <a:pt x="0" y="818919"/>
                  </a:lnTo>
                  <a:lnTo>
                    <a:pt x="78792" y="798109"/>
                  </a:lnTo>
                  <a:cubicBezTo>
                    <a:pt x="799037" y="621851"/>
                    <a:pt x="1593943" y="524120"/>
                    <a:pt x="2429400" y="524121"/>
                  </a:cubicBezTo>
                  <a:cubicBezTo>
                    <a:pt x="4033476" y="524121"/>
                    <a:pt x="5488067" y="884393"/>
                    <a:pt x="6551738" y="1469030"/>
                  </a:cubicBezTo>
                  <a:close/>
                </a:path>
              </a:pathLst>
            </a:custGeom>
            <a:gradFill>
              <a:gsLst>
                <a:gs pos="0">
                  <a:schemeClr val="tx1">
                    <a:lumMod val="95000"/>
                    <a:lumOff val="5000"/>
                  </a:schemeClr>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21" name="Freeform: Shape 20">
              <a:extLst>
                <a:ext uri="{FF2B5EF4-FFF2-40B4-BE49-F238E27FC236}">
                  <a16:creationId xmlns:a16="http://schemas.microsoft.com/office/drawing/2014/main" id="{3755F720-D690-4341-9D8E-56FF569E0A44}"/>
                </a:ext>
              </a:extLst>
            </p:cNvPr>
            <p:cNvSpPr/>
            <p:nvPr userDrawn="1"/>
          </p:nvSpPr>
          <p:spPr>
            <a:xfrm flipH="1" rot="5644297">
              <a:off x="2248465" y="2473999"/>
              <a:ext cx="6831762" cy="1923058"/>
            </a:xfrm>
            <a:custGeom>
              <a:avLst/>
              <a:gdLst>
                <a:gd fmla="*/ 6795137 w 6831762" name="connsiteX0"/>
                <a:gd fmla="*/ 1923058 h 1923058" name="connsiteY0"/>
                <a:gd fmla="*/ 6831762 w 6831762" name="connsiteX1"/>
                <a:gd fmla="*/ 1154285 h 1923058" name="connsiteY1"/>
                <a:gd fmla="*/ 6720350 w 6831762" name="connsiteX2"/>
                <a:gd fmla="*/ 1062945 h 1923058" name="connsiteY2"/>
                <a:gd fmla="*/ 3839043 w 6831762" name="connsiteX3"/>
                <a:gd fmla="*/ 54855 h 1923058" name="connsiteY3"/>
                <a:gd fmla="*/ 1841990 w 6831762" name="connsiteX4"/>
                <a:gd fmla="*/ 51555 h 1923058" name="connsiteY4"/>
                <a:gd fmla="*/ 236280 w 6831762" name="connsiteX5"/>
                <a:gd fmla="*/ 352053 h 1923058" name="connsiteY5"/>
                <a:gd fmla="*/ 23468 w 6831762" name="connsiteX6"/>
                <a:gd fmla="*/ 417617 h 1923058" name="connsiteY6"/>
                <a:gd fmla="*/ 0 w 6831762" name="connsiteX7"/>
                <a:gd fmla="*/ 747301 h 1923058" name="connsiteY7"/>
                <a:gd fmla="*/ 393597 w 6831762" name="connsiteX8"/>
                <a:gd fmla="*/ 666710 h 1923058" name="connsiteY8"/>
                <a:gd fmla="*/ 2076852 w 6831762" name="connsiteX9"/>
                <a:gd fmla="*/ 524121 h 1923058" name="connsiteY9"/>
                <a:gd fmla="*/ 6757342 w 6831762" name="connsiteX10"/>
                <a:gd fmla="*/ 1890536 h 1923058"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923058" w="6831762">
                  <a:moveTo>
                    <a:pt x="6795137" y="1923058"/>
                  </a:moveTo>
                  <a:lnTo>
                    <a:pt x="6831762" y="1154285"/>
                  </a:lnTo>
                  <a:lnTo>
                    <a:pt x="6720350" y="1062945"/>
                  </a:lnTo>
                  <a:cubicBezTo>
                    <a:pt x="6009785" y="543037"/>
                    <a:pt x="5003475" y="185418"/>
                    <a:pt x="3839043" y="54855"/>
                  </a:cubicBezTo>
                  <a:cubicBezTo>
                    <a:pt x="3212042" y="-15447"/>
                    <a:pt x="2539196" y="-19918"/>
                    <a:pt x="1841990" y="51555"/>
                  </a:cubicBezTo>
                  <a:cubicBezTo>
                    <a:pt x="1281735" y="108989"/>
                    <a:pt x="743045" y="211639"/>
                    <a:pt x="236280" y="352053"/>
                  </a:cubicBezTo>
                  <a:lnTo>
                    <a:pt x="23468" y="417617"/>
                  </a:lnTo>
                  <a:lnTo>
                    <a:pt x="0" y="747301"/>
                  </a:lnTo>
                  <a:lnTo>
                    <a:pt x="393597" y="666710"/>
                  </a:lnTo>
                  <a:cubicBezTo>
                    <a:pt x="926255" y="573983"/>
                    <a:pt x="1491405" y="524121"/>
                    <a:pt x="2076852" y="524121"/>
                  </a:cubicBezTo>
                  <a:cubicBezTo>
                    <a:pt x="4000242" y="524121"/>
                    <a:pt x="5704558" y="1062304"/>
                    <a:pt x="6757342" y="1890536"/>
                  </a:cubicBezTo>
                  <a:close/>
                </a:path>
              </a:pathLst>
            </a:custGeom>
            <a:gradFill>
              <a:gsLst>
                <a:gs pos="53000">
                  <a:srgbClr val="BEEFDF"/>
                </a:gs>
                <a:gs pos="0">
                  <a:srgbClr val="24CA92"/>
                </a:gs>
                <a:gs pos="34000">
                  <a:srgbClr val="5ED8AF"/>
                </a:gs>
                <a:gs pos="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gr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190BC"/>
              </a:gs>
              <a:gs pos="41000">
                <a:srgbClr val="2190BC"/>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219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bg1"/>
            </a:gs>
            <a:gs pos="100000">
              <a:srgbClr val="2190B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71C566E7-15C2-47D1-BCD0-6048C4B61AEB}"/>
              </a:ext>
            </a:extLst>
          </p:cNvPr>
          <p:cNvSpPr/>
          <p:nvPr userDrawn="1"/>
        </p:nvSpPr>
        <p:spPr>
          <a:xfrm>
            <a:off x="1785257" y="2514600"/>
            <a:ext cx="5573486" cy="1828800"/>
          </a:xfrm>
          <a:prstGeom prst="horizontalScroll">
            <a:avLst/>
          </a:prstGeom>
          <a:gradFill>
            <a:gsLst>
              <a:gs pos="0">
                <a:schemeClr val="accent1">
                  <a:lumMod val="5000"/>
                  <a:lumOff val="95000"/>
                </a:schemeClr>
              </a:gs>
              <a:gs pos="100000">
                <a:srgbClr val="2190BC"/>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7/22/2021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092E43"/>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7/22/2021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47122"/>
            <a:ext cx="8550994" cy="5004884"/>
          </a:xfrm>
        </p:spPr>
        <p:txBody>
          <a:bodyPr/>
          <a:lstStyle/>
          <a:p>
            <a:pPr algn="just"/>
            <a:r>
              <a:rPr lang="en-US" dirty="0"/>
              <a:t>A thread is automatically destroyed when the run() method has completed. </a:t>
            </a:r>
          </a:p>
          <a:p>
            <a:pPr algn="just"/>
            <a:r>
              <a:rPr lang="en-US" dirty="0"/>
              <a:t>But it might be required to stop a thread before it has completed its life</a:t>
            </a:r>
            <a:r>
              <a:rPr lang="en-US" u="sng" dirty="0"/>
              <a:t> </a:t>
            </a:r>
            <a:r>
              <a:rPr lang="en-US" dirty="0"/>
              <a:t>cycle.</a:t>
            </a:r>
          </a:p>
          <a:p>
            <a:pPr algn="just"/>
            <a:r>
              <a:rPr lang="en-US" dirty="0"/>
              <a:t>Modern ways to suspend/stop a thread are by using a </a:t>
            </a:r>
            <a:r>
              <a:rPr lang="en-US" dirty="0" err="1">
                <a:solidFill>
                  <a:srgbClr val="FF0000"/>
                </a:solidFill>
              </a:rPr>
              <a:t>boolean</a:t>
            </a:r>
            <a:r>
              <a:rPr lang="en-US" dirty="0">
                <a:solidFill>
                  <a:srgbClr val="FF0000"/>
                </a:solidFill>
              </a:rPr>
              <a:t> flag </a:t>
            </a:r>
            <a:r>
              <a:rPr lang="en-US" dirty="0"/>
              <a:t>and </a:t>
            </a:r>
            <a:r>
              <a:rPr lang="en-US" dirty="0" err="1">
                <a:solidFill>
                  <a:srgbClr val="FF0000"/>
                </a:solidFill>
              </a:rPr>
              <a:t>Thread.interrupt</a:t>
            </a:r>
            <a:r>
              <a:rPr lang="en-US" dirty="0">
                <a:solidFill>
                  <a:srgbClr val="FF0000"/>
                </a:solidFill>
              </a:rPr>
              <a:t>() method.</a:t>
            </a:r>
          </a:p>
          <a:p>
            <a:pPr algn="just"/>
            <a:endParaRPr lang="en-IN" dirty="0"/>
          </a:p>
        </p:txBody>
      </p:sp>
      <p:sp>
        <p:nvSpPr>
          <p:cNvPr id="3" name="Title 2"/>
          <p:cNvSpPr>
            <a:spLocks noGrp="1"/>
          </p:cNvSpPr>
          <p:nvPr>
            <p:ph type="title"/>
          </p:nvPr>
        </p:nvSpPr>
        <p:spPr/>
        <p:txBody>
          <a:bodyPr/>
          <a:lstStyle/>
          <a:p>
            <a:r>
              <a:rPr lang="en-US" dirty="0"/>
              <a:t>Stopping a Thread</a:t>
            </a:r>
            <a:endParaRPr lang="en-IN" dirty="0"/>
          </a:p>
        </p:txBody>
      </p:sp>
    </p:spTree>
    <p:extLst>
      <p:ext uri="{BB962C8B-B14F-4D97-AF65-F5344CB8AC3E}">
        <p14:creationId xmlns:p14="http://schemas.microsoft.com/office/powerpoint/2010/main" val="418392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465" y="1440239"/>
            <a:ext cx="3922320" cy="5351645"/>
          </a:xfrm>
        </p:spPr>
        <p:txBody>
          <a:bodyPr>
            <a:normAutofit fontScale="25000" lnSpcReduction="20000"/>
          </a:bodyPr>
          <a:lstStyle/>
          <a:p>
            <a:pPr marL="0" indent="0">
              <a:buNone/>
            </a:pPr>
            <a:r>
              <a:rPr lang="en-US" sz="6400" dirty="0"/>
              <a:t>class </a:t>
            </a:r>
            <a:r>
              <a:rPr lang="en-US" sz="6400" dirty="0" err="1"/>
              <a:t>MyThread</a:t>
            </a:r>
            <a:r>
              <a:rPr lang="en-US" sz="6400" dirty="0"/>
              <a:t> implements Runnable {</a:t>
            </a:r>
          </a:p>
          <a:p>
            <a:pPr marL="0" indent="0">
              <a:buNone/>
            </a:pPr>
            <a:r>
              <a:rPr lang="en-US" sz="6400" dirty="0"/>
              <a:t>      // to stop the thread</a:t>
            </a:r>
          </a:p>
          <a:p>
            <a:pPr marL="0" indent="0">
              <a:buNone/>
            </a:pPr>
            <a:r>
              <a:rPr lang="en-US" sz="6400" dirty="0"/>
              <a:t>    private </a:t>
            </a:r>
            <a:r>
              <a:rPr lang="en-US" sz="6400" dirty="0" err="1"/>
              <a:t>boolean</a:t>
            </a:r>
            <a:r>
              <a:rPr lang="en-US" sz="6400" dirty="0"/>
              <a:t> exit;</a:t>
            </a:r>
          </a:p>
          <a:p>
            <a:pPr marL="0" indent="0">
              <a:buNone/>
            </a:pPr>
            <a:r>
              <a:rPr lang="en-US" sz="6400" dirty="0"/>
              <a:t>      private String name;</a:t>
            </a:r>
          </a:p>
          <a:p>
            <a:pPr marL="0" indent="0">
              <a:buNone/>
            </a:pPr>
            <a:r>
              <a:rPr lang="en-US" sz="6400" dirty="0"/>
              <a:t>    Thread t;</a:t>
            </a:r>
          </a:p>
          <a:p>
            <a:pPr marL="0" indent="0">
              <a:buNone/>
            </a:pPr>
            <a:r>
              <a:rPr lang="en-US" sz="6400" dirty="0"/>
              <a:t>      </a:t>
            </a:r>
            <a:r>
              <a:rPr lang="en-US" sz="6400" dirty="0" err="1"/>
              <a:t>MyThread</a:t>
            </a:r>
            <a:r>
              <a:rPr lang="en-US" sz="6400" dirty="0"/>
              <a:t>(String </a:t>
            </a:r>
            <a:r>
              <a:rPr lang="en-US" sz="6400" dirty="0" err="1"/>
              <a:t>threadname</a:t>
            </a:r>
            <a:r>
              <a:rPr lang="en-US" sz="6400" dirty="0"/>
              <a:t>)</a:t>
            </a:r>
          </a:p>
          <a:p>
            <a:pPr marL="0" indent="0">
              <a:buNone/>
            </a:pPr>
            <a:r>
              <a:rPr lang="en-US" sz="6400" dirty="0"/>
              <a:t>    {        name = </a:t>
            </a:r>
            <a:r>
              <a:rPr lang="en-US" sz="6400" dirty="0" err="1"/>
              <a:t>threadname</a:t>
            </a:r>
            <a:r>
              <a:rPr lang="en-US" sz="6400" dirty="0"/>
              <a:t>;</a:t>
            </a:r>
          </a:p>
          <a:p>
            <a:pPr marL="0" indent="0">
              <a:buNone/>
            </a:pPr>
            <a:r>
              <a:rPr lang="en-US" sz="6400" dirty="0"/>
              <a:t>        t = new Thread(this, name);</a:t>
            </a:r>
          </a:p>
          <a:p>
            <a:pPr marL="0" indent="0">
              <a:buNone/>
            </a:pPr>
            <a:r>
              <a:rPr lang="en-US" sz="6400" dirty="0"/>
              <a:t>    </a:t>
            </a:r>
            <a:r>
              <a:rPr lang="en-US" sz="6400" dirty="0" err="1"/>
              <a:t>System.out.println</a:t>
            </a:r>
            <a:r>
              <a:rPr lang="en-US" sz="6400" dirty="0"/>
              <a:t>("New thread: " + t);</a:t>
            </a:r>
          </a:p>
          <a:p>
            <a:pPr marL="0" indent="0">
              <a:buNone/>
            </a:pPr>
            <a:r>
              <a:rPr lang="en-US" sz="6400" dirty="0"/>
              <a:t>        exit = false;</a:t>
            </a:r>
          </a:p>
          <a:p>
            <a:pPr marL="0" indent="0">
              <a:buNone/>
            </a:pPr>
            <a:r>
              <a:rPr lang="en-US" sz="6400" dirty="0"/>
              <a:t>        </a:t>
            </a:r>
            <a:r>
              <a:rPr lang="en-US" sz="6400" dirty="0" err="1"/>
              <a:t>t.start</a:t>
            </a:r>
            <a:r>
              <a:rPr lang="en-US" sz="6400" dirty="0"/>
              <a:t>(); // Starting the thread</a:t>
            </a:r>
          </a:p>
          <a:p>
            <a:pPr marL="0" indent="0">
              <a:buNone/>
            </a:pPr>
            <a:r>
              <a:rPr lang="en-US" sz="6400" dirty="0"/>
              <a:t>    }</a:t>
            </a:r>
          </a:p>
          <a:p>
            <a:pPr marL="0" indent="0">
              <a:buNone/>
            </a:pPr>
            <a:r>
              <a:rPr lang="en-US" dirty="0"/>
              <a:t> </a:t>
            </a:r>
            <a:endParaRPr lang="en-IN" dirty="0"/>
          </a:p>
        </p:txBody>
      </p:sp>
      <p:sp>
        <p:nvSpPr>
          <p:cNvPr id="3" name="Title 2"/>
          <p:cNvSpPr>
            <a:spLocks noGrp="1"/>
          </p:cNvSpPr>
          <p:nvPr>
            <p:ph type="title"/>
          </p:nvPr>
        </p:nvSpPr>
        <p:spPr/>
        <p:txBody>
          <a:bodyPr/>
          <a:lstStyle/>
          <a:p>
            <a:r>
              <a:rPr lang="en-IN" b="1" dirty="0"/>
              <a:t>Using a boolean flag</a:t>
            </a:r>
            <a:endParaRPr lang="en-IN" dirty="0"/>
          </a:p>
        </p:txBody>
      </p:sp>
      <p:sp>
        <p:nvSpPr>
          <p:cNvPr id="6" name="Rectangle 5"/>
          <p:cNvSpPr/>
          <p:nvPr/>
        </p:nvSpPr>
        <p:spPr>
          <a:xfrm>
            <a:off x="4281713" y="1440239"/>
            <a:ext cx="4772822" cy="5509200"/>
          </a:xfrm>
          <a:prstGeom prst="rect">
            <a:avLst/>
          </a:prstGeom>
        </p:spPr>
        <p:txBody>
          <a:bodyPr wrap="square">
            <a:spAutoFit/>
          </a:bodyPr>
          <a:lstStyle/>
          <a:p>
            <a:r>
              <a:rPr lang="en-IN" sz="1600" dirty="0">
                <a:latin typeface="Bahnschrift" panose="020B0502040204020203" pitchFamily="34" charset="0"/>
              </a:rPr>
              <a:t>// execution of thread starts from run() method</a:t>
            </a:r>
          </a:p>
          <a:p>
            <a:r>
              <a:rPr lang="en-IN" sz="1600" dirty="0">
                <a:latin typeface="Bahnschrift" panose="020B0502040204020203" pitchFamily="34" charset="0"/>
              </a:rPr>
              <a:t>    public void run()</a:t>
            </a:r>
          </a:p>
          <a:p>
            <a:r>
              <a:rPr lang="en-IN" sz="1600" dirty="0">
                <a:latin typeface="Bahnschrift" panose="020B0502040204020203" pitchFamily="34" charset="0"/>
              </a:rPr>
              <a:t>    {</a:t>
            </a:r>
          </a:p>
          <a:p>
            <a:r>
              <a:rPr lang="en-IN" sz="1600" dirty="0">
                <a:latin typeface="Bahnschrift" panose="020B0502040204020203" pitchFamily="34" charset="0"/>
              </a:rPr>
              <a:t>        </a:t>
            </a:r>
            <a:r>
              <a:rPr lang="en-IN" sz="1600" dirty="0" err="1">
                <a:latin typeface="Bahnschrift" panose="020B0502040204020203" pitchFamily="34" charset="0"/>
              </a:rPr>
              <a:t>int</a:t>
            </a:r>
            <a:r>
              <a:rPr lang="en-IN" sz="1600" dirty="0">
                <a:latin typeface="Bahnschrift" panose="020B0502040204020203" pitchFamily="34" charset="0"/>
              </a:rPr>
              <a:t> </a:t>
            </a:r>
            <a:r>
              <a:rPr lang="en-IN" sz="1600" dirty="0" err="1">
                <a:latin typeface="Bahnschrift" panose="020B0502040204020203" pitchFamily="34" charset="0"/>
              </a:rPr>
              <a:t>i</a:t>
            </a:r>
            <a:r>
              <a:rPr lang="en-IN" sz="1600" dirty="0">
                <a:latin typeface="Bahnschrift" panose="020B0502040204020203" pitchFamily="34" charset="0"/>
              </a:rPr>
              <a:t> = 0;</a:t>
            </a:r>
          </a:p>
          <a:p>
            <a:r>
              <a:rPr lang="en-IN" sz="1600" dirty="0">
                <a:latin typeface="Bahnschrift" panose="020B0502040204020203" pitchFamily="34" charset="0"/>
              </a:rPr>
              <a:t>        while (!exit) {</a:t>
            </a:r>
          </a:p>
          <a:p>
            <a:r>
              <a:rPr lang="en-IN" sz="1600" dirty="0">
                <a:latin typeface="Bahnschrift" panose="020B0502040204020203" pitchFamily="34" charset="0"/>
              </a:rPr>
              <a:t>            </a:t>
            </a:r>
            <a:r>
              <a:rPr lang="en-IN" sz="1600" dirty="0" err="1">
                <a:latin typeface="Bahnschrift" panose="020B0502040204020203" pitchFamily="34" charset="0"/>
              </a:rPr>
              <a:t>System.out.println</a:t>
            </a:r>
            <a:r>
              <a:rPr lang="en-IN" sz="1600" dirty="0">
                <a:latin typeface="Bahnschrift" panose="020B0502040204020203" pitchFamily="34" charset="0"/>
              </a:rPr>
              <a:t>(name + ": " + </a:t>
            </a:r>
            <a:r>
              <a:rPr lang="en-IN" sz="1600" dirty="0" err="1">
                <a:latin typeface="Bahnschrift" panose="020B0502040204020203" pitchFamily="34" charset="0"/>
              </a:rPr>
              <a:t>i</a:t>
            </a:r>
            <a:r>
              <a:rPr lang="en-IN" sz="1600" dirty="0">
                <a:latin typeface="Bahnschrift" panose="020B0502040204020203" pitchFamily="34" charset="0"/>
              </a:rPr>
              <a:t>);</a:t>
            </a:r>
          </a:p>
          <a:p>
            <a:r>
              <a:rPr lang="en-IN" sz="1600" dirty="0">
                <a:latin typeface="Bahnschrift" panose="020B0502040204020203" pitchFamily="34" charset="0"/>
              </a:rPr>
              <a:t>            </a:t>
            </a:r>
            <a:r>
              <a:rPr lang="en-IN" sz="1600" dirty="0" err="1">
                <a:latin typeface="Bahnschrift" panose="020B0502040204020203" pitchFamily="34" charset="0"/>
              </a:rPr>
              <a:t>i</a:t>
            </a:r>
            <a:r>
              <a:rPr lang="en-IN" sz="1600" dirty="0">
                <a:latin typeface="Bahnschrift" panose="020B0502040204020203" pitchFamily="34" charset="0"/>
              </a:rPr>
              <a:t>++;</a:t>
            </a:r>
          </a:p>
          <a:p>
            <a:r>
              <a:rPr lang="en-IN" sz="1600" dirty="0">
                <a:latin typeface="Bahnschrift" panose="020B0502040204020203" pitchFamily="34" charset="0"/>
              </a:rPr>
              <a:t>            try {</a:t>
            </a:r>
          </a:p>
          <a:p>
            <a:r>
              <a:rPr lang="en-IN" sz="1600" dirty="0">
                <a:latin typeface="Bahnschrift" panose="020B0502040204020203" pitchFamily="34" charset="0"/>
              </a:rPr>
              <a:t>                </a:t>
            </a:r>
            <a:r>
              <a:rPr lang="en-IN" sz="1600" dirty="0" err="1">
                <a:latin typeface="Bahnschrift" panose="020B0502040204020203" pitchFamily="34" charset="0"/>
              </a:rPr>
              <a:t>Thread.sleep</a:t>
            </a:r>
            <a:r>
              <a:rPr lang="en-IN" sz="1600" dirty="0">
                <a:latin typeface="Bahnschrift" panose="020B0502040204020203" pitchFamily="34" charset="0"/>
              </a:rPr>
              <a:t>(100);</a:t>
            </a:r>
          </a:p>
          <a:p>
            <a:r>
              <a:rPr lang="en-IN" sz="1600" dirty="0">
                <a:latin typeface="Bahnschrift" panose="020B0502040204020203" pitchFamily="34" charset="0"/>
              </a:rPr>
              <a:t>            }</a:t>
            </a:r>
          </a:p>
          <a:p>
            <a:r>
              <a:rPr lang="en-IN" sz="1600" dirty="0">
                <a:latin typeface="Bahnschrift" panose="020B0502040204020203" pitchFamily="34" charset="0"/>
              </a:rPr>
              <a:t>            catch (</a:t>
            </a:r>
            <a:r>
              <a:rPr lang="en-IN" sz="1600" dirty="0" err="1">
                <a:latin typeface="Bahnschrift" panose="020B0502040204020203" pitchFamily="34" charset="0"/>
              </a:rPr>
              <a:t>InterruptedException</a:t>
            </a:r>
            <a:r>
              <a:rPr lang="en-IN" sz="1600" dirty="0">
                <a:latin typeface="Bahnschrift" panose="020B0502040204020203" pitchFamily="34" charset="0"/>
              </a:rPr>
              <a:t> e) {</a:t>
            </a:r>
          </a:p>
          <a:p>
            <a:r>
              <a:rPr lang="en-IN" sz="1600" dirty="0">
                <a:latin typeface="Bahnschrift" panose="020B0502040204020203" pitchFamily="34" charset="0"/>
              </a:rPr>
              <a:t>                </a:t>
            </a:r>
            <a:r>
              <a:rPr lang="en-IN" sz="1600" dirty="0" err="1">
                <a:latin typeface="Bahnschrift" panose="020B0502040204020203" pitchFamily="34" charset="0"/>
              </a:rPr>
              <a:t>System.out.println</a:t>
            </a:r>
            <a:r>
              <a:rPr lang="en-IN" sz="1600" dirty="0">
                <a:latin typeface="Bahnschrift" panose="020B0502040204020203" pitchFamily="34" charset="0"/>
              </a:rPr>
              <a:t>("Caught:" + e);</a:t>
            </a:r>
          </a:p>
          <a:p>
            <a:r>
              <a:rPr lang="en-IN" sz="1600" dirty="0">
                <a:latin typeface="Bahnschrift" panose="020B0502040204020203" pitchFamily="34" charset="0"/>
              </a:rPr>
              <a:t>            }</a:t>
            </a:r>
          </a:p>
          <a:p>
            <a:r>
              <a:rPr lang="en-IN" sz="1600" dirty="0">
                <a:latin typeface="Bahnschrift" panose="020B0502040204020203" pitchFamily="34" charset="0"/>
              </a:rPr>
              <a:t>        }</a:t>
            </a:r>
          </a:p>
          <a:p>
            <a:r>
              <a:rPr lang="en-IN" sz="1600" dirty="0">
                <a:latin typeface="Bahnschrift" panose="020B0502040204020203" pitchFamily="34" charset="0"/>
              </a:rPr>
              <a:t>        </a:t>
            </a:r>
            <a:r>
              <a:rPr lang="en-IN" sz="1600" dirty="0" err="1">
                <a:latin typeface="Bahnschrift" panose="020B0502040204020203" pitchFamily="34" charset="0"/>
              </a:rPr>
              <a:t>System.out.println</a:t>
            </a:r>
            <a:r>
              <a:rPr lang="en-IN" sz="1600" dirty="0">
                <a:latin typeface="Bahnschrift" panose="020B0502040204020203" pitchFamily="34" charset="0"/>
              </a:rPr>
              <a:t>(name + " Stopped.");</a:t>
            </a:r>
          </a:p>
          <a:p>
            <a:r>
              <a:rPr lang="en-IN" sz="1600" dirty="0">
                <a:latin typeface="Bahnschrift" panose="020B0502040204020203" pitchFamily="34" charset="0"/>
              </a:rPr>
              <a:t>    }</a:t>
            </a:r>
          </a:p>
          <a:p>
            <a:r>
              <a:rPr lang="en-IN" sz="1600" dirty="0">
                <a:latin typeface="Bahnschrift" panose="020B0502040204020203" pitchFamily="34" charset="0"/>
              </a:rPr>
              <a:t>      // for stopping the thread</a:t>
            </a:r>
          </a:p>
          <a:p>
            <a:r>
              <a:rPr lang="en-IN" sz="1600" dirty="0">
                <a:latin typeface="Bahnschrift" panose="020B0502040204020203" pitchFamily="34" charset="0"/>
              </a:rPr>
              <a:t>    public void stop()</a:t>
            </a:r>
          </a:p>
          <a:p>
            <a:r>
              <a:rPr lang="en-IN" sz="1600" dirty="0">
                <a:latin typeface="Bahnschrift" panose="020B0502040204020203" pitchFamily="34" charset="0"/>
              </a:rPr>
              <a:t>    {</a:t>
            </a:r>
          </a:p>
          <a:p>
            <a:r>
              <a:rPr lang="en-IN" sz="1600" dirty="0">
                <a:latin typeface="Bahnschrift" panose="020B0502040204020203" pitchFamily="34" charset="0"/>
              </a:rPr>
              <a:t>        exit = true;</a:t>
            </a:r>
          </a:p>
          <a:p>
            <a:r>
              <a:rPr lang="en-IN" sz="1600" dirty="0">
                <a:latin typeface="Bahnschrift" panose="020B0502040204020203" pitchFamily="34" charset="0"/>
              </a:rPr>
              <a:t>    }</a:t>
            </a:r>
          </a:p>
          <a:p>
            <a:r>
              <a:rPr lang="en-IN" sz="1600" dirty="0">
                <a:latin typeface="Bahnschrift" panose="020B0502040204020203" pitchFamily="34" charset="0"/>
              </a:rPr>
              <a:t>}</a:t>
            </a:r>
          </a:p>
        </p:txBody>
      </p:sp>
      <p:cxnSp>
        <p:nvCxnSpPr>
          <p:cNvPr id="5" name="Straight Arrow Connector 4">
            <a:extLst>
              <a:ext uri="{FF2B5EF4-FFF2-40B4-BE49-F238E27FC236}">
                <a16:creationId xmlns:a16="http://schemas.microsoft.com/office/drawing/2014/main" id="{D3A6165F-483D-4D85-B62E-68F59EA0EA81}"/>
              </a:ext>
            </a:extLst>
          </p:cNvPr>
          <p:cNvCxnSpPr/>
          <p:nvPr/>
        </p:nvCxnSpPr>
        <p:spPr>
          <a:xfrm flipV="1">
            <a:off x="3738623" y="1759352"/>
            <a:ext cx="543090" cy="4572000"/>
          </a:xfrm>
          <a:prstGeom prst="straightConnector1">
            <a:avLst/>
          </a:prstGeom>
          <a:ln w="28575">
            <a:solidFill>
              <a:srgbClr val="FF0000"/>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CA5FA55-7D04-4526-B458-7DBA3DE6E272}"/>
              </a:ext>
            </a:extLst>
          </p:cNvPr>
          <p:cNvGrpSpPr/>
          <p:nvPr/>
        </p:nvGrpSpPr>
        <p:grpSpPr>
          <a:xfrm>
            <a:off x="7040880" y="5862935"/>
            <a:ext cx="1737360" cy="461665"/>
            <a:chOff x="7040880" y="5862935"/>
            <a:chExt cx="1737360" cy="461665"/>
          </a:xfrm>
        </p:grpSpPr>
        <p:sp>
          <p:nvSpPr>
            <p:cNvPr id="8" name="TextBox 7">
              <a:extLst>
                <a:ext uri="{FF2B5EF4-FFF2-40B4-BE49-F238E27FC236}">
                  <a16:creationId xmlns:a16="http://schemas.microsoft.com/office/drawing/2014/main" id="{4B3AC9C2-E6C0-4F93-90C2-8BFC01E286C0}"/>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9" name="Straight Arrow Connector 8">
              <a:extLst>
                <a:ext uri="{FF2B5EF4-FFF2-40B4-BE49-F238E27FC236}">
                  <a16:creationId xmlns:a16="http://schemas.microsoft.com/office/drawing/2014/main" id="{D8DB61BA-2BD7-4C54-A390-3ABE250E5186}"/>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381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25562"/>
            <a:ext cx="9144000" cy="5262808"/>
          </a:xfrm>
        </p:spPr>
        <p:txBody>
          <a:bodyPr numCol="2">
            <a:noAutofit/>
          </a:bodyPr>
          <a:lstStyle/>
          <a:p>
            <a:pPr marL="0" indent="0">
              <a:buNone/>
            </a:pPr>
            <a:r>
              <a:rPr lang="en-US" sz="1600" dirty="0"/>
              <a:t>// Main class</a:t>
            </a:r>
          </a:p>
          <a:p>
            <a:pPr marL="0" indent="0">
              <a:buNone/>
            </a:pPr>
            <a:r>
              <a:rPr lang="en-US" sz="1600" dirty="0"/>
              <a:t>public class Main {</a:t>
            </a:r>
          </a:p>
          <a:p>
            <a:pPr marL="0" indent="0">
              <a:buNone/>
            </a:pPr>
            <a:r>
              <a:rPr lang="en-US" sz="1600" dirty="0"/>
              <a:t>    public static void main(String </a:t>
            </a:r>
            <a:r>
              <a:rPr lang="en-US" sz="1600" dirty="0" err="1"/>
              <a:t>args</a:t>
            </a:r>
            <a:r>
              <a:rPr lang="en-US" sz="1600" dirty="0"/>
              <a:t>[])</a:t>
            </a:r>
          </a:p>
          <a:p>
            <a:pPr marL="0" indent="0">
              <a:buNone/>
            </a:pPr>
            <a:r>
              <a:rPr lang="en-US" sz="1600" dirty="0"/>
              <a:t>    {</a:t>
            </a:r>
          </a:p>
          <a:p>
            <a:pPr marL="0" indent="0">
              <a:buNone/>
            </a:pPr>
            <a:r>
              <a:rPr lang="en-US" sz="1600" dirty="0"/>
              <a:t>        // creating two objects t1 &amp; t2 of </a:t>
            </a:r>
            <a:r>
              <a:rPr lang="en-US" sz="1600" dirty="0" err="1"/>
              <a:t>MyThread</a:t>
            </a:r>
            <a:r>
              <a:rPr lang="en-US" sz="1600" dirty="0"/>
              <a:t> </a:t>
            </a:r>
          </a:p>
          <a:p>
            <a:pPr marL="0" indent="0">
              <a:buNone/>
            </a:pPr>
            <a:r>
              <a:rPr lang="en-US" sz="1600" dirty="0"/>
              <a:t>        </a:t>
            </a:r>
            <a:r>
              <a:rPr lang="en-US" sz="1600" dirty="0" err="1"/>
              <a:t>MyThread</a:t>
            </a:r>
            <a:r>
              <a:rPr lang="en-US" sz="1600" dirty="0"/>
              <a:t> t1 = new </a:t>
            </a:r>
            <a:r>
              <a:rPr lang="en-US" sz="1600" dirty="0" err="1"/>
              <a:t>MyThread</a:t>
            </a:r>
            <a:r>
              <a:rPr lang="en-US" sz="1600" dirty="0"/>
              <a:t>("First  thread");</a:t>
            </a:r>
          </a:p>
          <a:p>
            <a:pPr marL="0" indent="0">
              <a:buNone/>
            </a:pPr>
            <a:r>
              <a:rPr lang="en-US" sz="1600" dirty="0"/>
              <a:t>        </a:t>
            </a:r>
            <a:r>
              <a:rPr lang="en-US" sz="1600" dirty="0" err="1"/>
              <a:t>MyThread</a:t>
            </a:r>
            <a:r>
              <a:rPr lang="en-US" sz="1600" dirty="0"/>
              <a:t> t2 = new </a:t>
            </a:r>
            <a:r>
              <a:rPr lang="en-US" sz="1600" dirty="0" err="1"/>
              <a:t>MyThread</a:t>
            </a:r>
            <a:r>
              <a:rPr lang="en-US" sz="1600" dirty="0"/>
              <a:t>("Second thread"); </a:t>
            </a:r>
          </a:p>
          <a:p>
            <a:pPr marL="0" indent="0">
              <a:buNone/>
            </a:pPr>
            <a:r>
              <a:rPr lang="en-US" sz="1600" dirty="0"/>
              <a:t>        try {</a:t>
            </a:r>
          </a:p>
          <a:p>
            <a:pPr marL="0" indent="0">
              <a:buNone/>
            </a:pPr>
            <a:r>
              <a:rPr lang="en-US" sz="1600" dirty="0"/>
              <a:t>            </a:t>
            </a:r>
            <a:r>
              <a:rPr lang="en-US" sz="1600" dirty="0" err="1"/>
              <a:t>Thread.sleep</a:t>
            </a:r>
            <a:r>
              <a:rPr lang="en-US" sz="1600" dirty="0"/>
              <a:t>(500);</a:t>
            </a:r>
          </a:p>
          <a:p>
            <a:pPr marL="0" indent="0">
              <a:buNone/>
            </a:pPr>
            <a:r>
              <a:rPr lang="en-US" sz="1600" dirty="0"/>
              <a:t>            t1.stop(); // stopping thread t1</a:t>
            </a:r>
          </a:p>
          <a:p>
            <a:pPr marL="0" indent="0">
              <a:buNone/>
            </a:pPr>
            <a:r>
              <a:rPr lang="en-US" sz="1600" dirty="0"/>
              <a:t>            t2.stop(); // stopping thread t2</a:t>
            </a:r>
          </a:p>
          <a:p>
            <a:pPr marL="0" indent="0">
              <a:buNone/>
            </a:pPr>
            <a:r>
              <a:rPr lang="en-US" sz="1600" dirty="0"/>
              <a:t>            </a:t>
            </a:r>
            <a:r>
              <a:rPr lang="en-US" sz="1600" dirty="0" err="1"/>
              <a:t>Thread.sleep</a:t>
            </a:r>
            <a:r>
              <a:rPr lang="en-US" sz="1600" dirty="0"/>
              <a:t>(500);</a:t>
            </a:r>
          </a:p>
          <a:p>
            <a:pPr marL="0" indent="0">
              <a:buNone/>
            </a:pPr>
            <a:r>
              <a:rPr lang="en-US" sz="1600" dirty="0"/>
              <a:t>                          } </a:t>
            </a:r>
          </a:p>
          <a:p>
            <a:pPr marL="0" indent="0">
              <a:buNone/>
            </a:pPr>
            <a:r>
              <a:rPr lang="en-US" sz="1600" dirty="0"/>
              <a:t>            catch (</a:t>
            </a:r>
            <a:r>
              <a:rPr lang="en-US" sz="1600" dirty="0" err="1"/>
              <a:t>InterruptedException</a:t>
            </a:r>
            <a:r>
              <a:rPr lang="en-US" sz="1600" dirty="0"/>
              <a:t> e) {</a:t>
            </a:r>
          </a:p>
          <a:p>
            <a:pPr marL="0" indent="0">
              <a:buNone/>
            </a:pPr>
            <a:r>
              <a:rPr lang="en-US" sz="1600" dirty="0"/>
              <a:t>           </a:t>
            </a:r>
            <a:r>
              <a:rPr lang="en-US" sz="1600" dirty="0" err="1"/>
              <a:t>System.out.println</a:t>
            </a:r>
            <a:r>
              <a:rPr lang="en-US" sz="1600" dirty="0"/>
              <a:t>("Caught:" + e);</a:t>
            </a:r>
          </a:p>
          <a:p>
            <a:pPr marL="0" indent="0">
              <a:buNone/>
            </a:pPr>
            <a:r>
              <a:rPr lang="en-US" sz="1600" dirty="0"/>
              <a:t>                               }</a:t>
            </a:r>
          </a:p>
          <a:p>
            <a:pPr marL="0" indent="0">
              <a:buNone/>
            </a:pPr>
            <a:r>
              <a:rPr lang="en-US" sz="1600" dirty="0"/>
              <a:t>             </a:t>
            </a:r>
            <a:r>
              <a:rPr lang="en-US" sz="1600" dirty="0" err="1"/>
              <a:t>System.out.println</a:t>
            </a:r>
            <a:r>
              <a:rPr lang="en-US" sz="1600" dirty="0"/>
              <a:t>("Exiting the main     	Thread");</a:t>
            </a:r>
          </a:p>
          <a:p>
            <a:pPr marL="0" indent="0">
              <a:buNone/>
            </a:pPr>
            <a:r>
              <a:rPr lang="en-US" sz="1600" dirty="0"/>
              <a:t>                              }</a:t>
            </a:r>
          </a:p>
          <a:p>
            <a:pPr marL="0" indent="0">
              <a:buNone/>
            </a:pPr>
            <a:r>
              <a:rPr lang="en-US" sz="1600" dirty="0"/>
              <a:t>                               }</a:t>
            </a:r>
          </a:p>
        </p:txBody>
      </p:sp>
      <p:sp>
        <p:nvSpPr>
          <p:cNvPr id="3" name="Title 2"/>
          <p:cNvSpPr>
            <a:spLocks noGrp="1"/>
          </p:cNvSpPr>
          <p:nvPr>
            <p:ph type="title"/>
          </p:nvPr>
        </p:nvSpPr>
        <p:spPr/>
        <p:txBody>
          <a:bodyPr/>
          <a:lstStyle/>
          <a:p>
            <a:r>
              <a:rPr lang="en-IN" b="1" dirty="0"/>
              <a:t>Using a </a:t>
            </a:r>
            <a:r>
              <a:rPr lang="en-IN" b="1" dirty="0" err="1"/>
              <a:t>boolean</a:t>
            </a:r>
            <a:r>
              <a:rPr lang="en-IN" b="1" dirty="0"/>
              <a:t> flag</a:t>
            </a:r>
            <a:endParaRPr lang="en-IN" dirty="0"/>
          </a:p>
        </p:txBody>
      </p:sp>
      <p:cxnSp>
        <p:nvCxnSpPr>
          <p:cNvPr id="7" name="Straight Arrow Connector 6">
            <a:extLst>
              <a:ext uri="{FF2B5EF4-FFF2-40B4-BE49-F238E27FC236}">
                <a16:creationId xmlns:a16="http://schemas.microsoft.com/office/drawing/2014/main" id="{423A2AC9-5B84-4CA3-A6CF-5CBCDEB5B68D}"/>
              </a:ext>
            </a:extLst>
          </p:cNvPr>
          <p:cNvCxnSpPr/>
          <p:nvPr/>
        </p:nvCxnSpPr>
        <p:spPr>
          <a:xfrm flipV="1">
            <a:off x="4300455" y="1670966"/>
            <a:ext cx="543090" cy="4572000"/>
          </a:xfrm>
          <a:prstGeom prst="straightConnector1">
            <a:avLst/>
          </a:prstGeom>
          <a:ln w="28575">
            <a:solidFill>
              <a:srgbClr val="FF0000"/>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9C00BDE-995C-44A2-90EC-3AAC5DF8CF12}"/>
              </a:ext>
            </a:extLst>
          </p:cNvPr>
          <p:cNvGrpSpPr/>
          <p:nvPr/>
        </p:nvGrpSpPr>
        <p:grpSpPr>
          <a:xfrm>
            <a:off x="7040880" y="5862935"/>
            <a:ext cx="1737360" cy="461665"/>
            <a:chOff x="7040880" y="5862935"/>
            <a:chExt cx="1737360" cy="461665"/>
          </a:xfrm>
        </p:grpSpPr>
        <p:sp>
          <p:nvSpPr>
            <p:cNvPr id="6" name="TextBox 5">
              <a:extLst>
                <a:ext uri="{FF2B5EF4-FFF2-40B4-BE49-F238E27FC236}">
                  <a16:creationId xmlns:a16="http://schemas.microsoft.com/office/drawing/2014/main" id="{F158E9E5-6E0F-4FE9-A18E-7805FDE6706E}"/>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8" name="Straight Arrow Connector 7">
              <a:extLst>
                <a:ext uri="{FF2B5EF4-FFF2-40B4-BE49-F238E27FC236}">
                  <a16:creationId xmlns:a16="http://schemas.microsoft.com/office/drawing/2014/main" id="{61FDF387-D4F2-47D5-B7E0-6D07FD502531}"/>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4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6091" y="1438063"/>
            <a:ext cx="7478972" cy="5265961"/>
          </a:xfrm>
        </p:spPr>
        <p:txBody>
          <a:bodyPr numCol="2">
            <a:noAutofit/>
          </a:bodyPr>
          <a:lstStyle/>
          <a:p>
            <a:pPr marL="0" indent="0">
              <a:buNone/>
            </a:pPr>
            <a:r>
              <a:rPr lang="en-US" sz="1800" dirty="0"/>
              <a:t>class </a:t>
            </a:r>
            <a:r>
              <a:rPr lang="en-US" sz="1800" dirty="0" err="1"/>
              <a:t>MyThread</a:t>
            </a:r>
            <a:r>
              <a:rPr lang="en-US" sz="1800" dirty="0"/>
              <a:t> implements Runnable {</a:t>
            </a:r>
          </a:p>
          <a:p>
            <a:pPr marL="0" indent="0">
              <a:buNone/>
            </a:pPr>
            <a:r>
              <a:rPr lang="en-US" sz="1800" dirty="0"/>
              <a:t>     Thread t;</a:t>
            </a:r>
          </a:p>
          <a:p>
            <a:pPr marL="0" indent="0">
              <a:buNone/>
            </a:pPr>
            <a:r>
              <a:rPr lang="en-US" sz="1800" dirty="0"/>
              <a:t>    </a:t>
            </a:r>
            <a:r>
              <a:rPr lang="en-US" sz="1800" dirty="0" err="1"/>
              <a:t>MyThread</a:t>
            </a:r>
            <a:r>
              <a:rPr lang="en-US" sz="1800" dirty="0"/>
              <a:t>()</a:t>
            </a:r>
          </a:p>
          <a:p>
            <a:pPr marL="0" indent="0">
              <a:buNone/>
            </a:pPr>
            <a:r>
              <a:rPr lang="en-US" sz="1800" dirty="0"/>
              <a:t>    {</a:t>
            </a:r>
          </a:p>
          <a:p>
            <a:pPr marL="0" indent="0">
              <a:buNone/>
            </a:pPr>
            <a:r>
              <a:rPr lang="en-US" sz="1800" dirty="0"/>
              <a:t>        t = new Thread(this);</a:t>
            </a:r>
          </a:p>
          <a:p>
            <a:pPr marL="0" indent="0">
              <a:buNone/>
            </a:pPr>
            <a:r>
              <a:rPr lang="en-US" sz="1800" dirty="0"/>
              <a:t>        </a:t>
            </a:r>
            <a:r>
              <a:rPr lang="en-US" sz="1800" dirty="0" err="1"/>
              <a:t>System.out.println</a:t>
            </a:r>
            <a:r>
              <a:rPr lang="en-US" sz="1800" dirty="0"/>
              <a:t>("New thread: " + t);</a:t>
            </a:r>
          </a:p>
          <a:p>
            <a:pPr marL="0" indent="0">
              <a:buNone/>
            </a:pPr>
            <a:r>
              <a:rPr lang="en-US" sz="1800" dirty="0"/>
              <a:t>        </a:t>
            </a:r>
            <a:r>
              <a:rPr lang="en-US" sz="1800" dirty="0" err="1"/>
              <a:t>t.start</a:t>
            </a:r>
            <a:r>
              <a:rPr lang="en-US" sz="1800" dirty="0"/>
              <a:t>(); // Starting the thread</a:t>
            </a:r>
          </a:p>
          <a:p>
            <a:pPr marL="0" indent="0">
              <a:buNone/>
            </a:pPr>
            <a:r>
              <a:rPr lang="en-US" sz="1800" dirty="0"/>
              <a:t>    }</a:t>
            </a:r>
          </a:p>
          <a:p>
            <a:pPr marL="0" indent="0">
              <a:buNone/>
            </a:pPr>
            <a:r>
              <a:rPr lang="en-US" sz="1800" dirty="0"/>
              <a:t>        // execution of thread starts    	from run() method</a:t>
            </a:r>
          </a:p>
          <a:p>
            <a:pPr marL="0" indent="0">
              <a:buNone/>
            </a:pPr>
            <a:r>
              <a:rPr lang="en-US" sz="1800" dirty="0"/>
              <a:t>           public void run()</a:t>
            </a:r>
          </a:p>
          <a:p>
            <a:pPr marL="0" indent="0">
              <a:buNone/>
            </a:pPr>
            <a:r>
              <a:rPr lang="en-US" sz="1800" dirty="0"/>
              <a:t>           {</a:t>
            </a:r>
          </a:p>
          <a:p>
            <a:pPr marL="0" indent="0">
              <a:buNone/>
            </a:pPr>
            <a:r>
              <a:rPr lang="en-US" sz="1800" dirty="0"/>
              <a:t>        while (!</a:t>
            </a:r>
            <a:r>
              <a:rPr lang="en-US" sz="1800" dirty="0" err="1"/>
              <a:t>Thread.interrupted</a:t>
            </a:r>
            <a:r>
              <a:rPr lang="en-US" sz="1800" dirty="0"/>
              <a:t>()) {</a:t>
            </a:r>
          </a:p>
        </p:txBody>
      </p:sp>
      <p:sp>
        <p:nvSpPr>
          <p:cNvPr id="3" name="Title 2"/>
          <p:cNvSpPr>
            <a:spLocks noGrp="1"/>
          </p:cNvSpPr>
          <p:nvPr>
            <p:ph type="title"/>
          </p:nvPr>
        </p:nvSpPr>
        <p:spPr/>
        <p:txBody>
          <a:bodyPr/>
          <a:lstStyle/>
          <a:p>
            <a:r>
              <a:rPr lang="en-IN" b="1" dirty="0"/>
              <a:t>Using Thread.interrupt() method</a:t>
            </a:r>
            <a:endParaRPr lang="en-IN" dirty="0"/>
          </a:p>
        </p:txBody>
      </p:sp>
      <p:grpSp>
        <p:nvGrpSpPr>
          <p:cNvPr id="6" name="Group 5">
            <a:extLst>
              <a:ext uri="{FF2B5EF4-FFF2-40B4-BE49-F238E27FC236}">
                <a16:creationId xmlns:a16="http://schemas.microsoft.com/office/drawing/2014/main" id="{0145E6C0-3EDC-47AC-B030-B6296D651A53}"/>
              </a:ext>
            </a:extLst>
          </p:cNvPr>
          <p:cNvGrpSpPr/>
          <p:nvPr/>
        </p:nvGrpSpPr>
        <p:grpSpPr>
          <a:xfrm>
            <a:off x="7040880" y="5862935"/>
            <a:ext cx="1737360" cy="461665"/>
            <a:chOff x="7040880" y="5862935"/>
            <a:chExt cx="1737360" cy="461665"/>
          </a:xfrm>
        </p:grpSpPr>
        <p:sp>
          <p:nvSpPr>
            <p:cNvPr id="7" name="TextBox 6">
              <a:extLst>
                <a:ext uri="{FF2B5EF4-FFF2-40B4-BE49-F238E27FC236}">
                  <a16:creationId xmlns:a16="http://schemas.microsoft.com/office/drawing/2014/main" id="{B2021735-E38E-4C64-96E9-18F9188998DF}"/>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8" name="Straight Arrow Connector 7">
              <a:extLst>
                <a:ext uri="{FF2B5EF4-FFF2-40B4-BE49-F238E27FC236}">
                  <a16:creationId xmlns:a16="http://schemas.microsoft.com/office/drawing/2014/main" id="{3A587178-E609-4BD5-A838-E28A5CE381DF}"/>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218A3DF0-6042-43DB-9044-3CF5CEED1D78}"/>
              </a:ext>
            </a:extLst>
          </p:cNvPr>
          <p:cNvCxnSpPr>
            <a:cxnSpLocks/>
          </p:cNvCxnSpPr>
          <p:nvPr/>
        </p:nvCxnSpPr>
        <p:spPr>
          <a:xfrm flipV="1">
            <a:off x="4465320" y="1670966"/>
            <a:ext cx="378225" cy="4653634"/>
          </a:xfrm>
          <a:prstGeom prst="straightConnector1">
            <a:avLst/>
          </a:prstGeom>
          <a:ln w="28575">
            <a:solidFill>
              <a:srgbClr val="FF0000"/>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71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Using Thread.interrupt() method</a:t>
            </a:r>
            <a:endParaRPr lang="en-IN" dirty="0"/>
          </a:p>
        </p:txBody>
      </p:sp>
      <p:sp>
        <p:nvSpPr>
          <p:cNvPr id="5" name="Rectangle 4"/>
          <p:cNvSpPr/>
          <p:nvPr/>
        </p:nvSpPr>
        <p:spPr>
          <a:xfrm>
            <a:off x="2055946" y="1470399"/>
            <a:ext cx="4523923" cy="5056000"/>
          </a:xfrm>
          <a:prstGeom prst="rect">
            <a:avLst/>
          </a:prstGeom>
        </p:spPr>
        <p:txBody>
          <a:bodyPr vert="horz" lIns="91440" tIns="45720" rIns="91440" bIns="45720" rtlCol="0">
            <a:noAutofit/>
          </a:bodyPr>
          <a:lstStyle/>
          <a:p>
            <a:pPr defTabSz="914400">
              <a:spcBef>
                <a:spcPts val="1000"/>
              </a:spcBef>
            </a:pPr>
            <a:r>
              <a:rPr lang="en-US" dirty="0">
                <a:latin typeface="Bahnschrift" panose="020B0502040204020203" pitchFamily="34" charset="0"/>
              </a:rPr>
              <a:t> </a:t>
            </a:r>
            <a:r>
              <a:rPr lang="en-US" dirty="0" err="1">
                <a:latin typeface="Bahnschrift" panose="020B0502040204020203" pitchFamily="34" charset="0"/>
              </a:rPr>
              <a:t>System.out.println</a:t>
            </a:r>
            <a:r>
              <a:rPr lang="en-US" dirty="0">
                <a:latin typeface="Bahnschrift" panose="020B0502040204020203" pitchFamily="34" charset="0"/>
              </a:rPr>
              <a:t>("Thread is running");</a:t>
            </a:r>
          </a:p>
          <a:p>
            <a:pPr defTabSz="914400">
              <a:spcBef>
                <a:spcPts val="1000"/>
              </a:spcBef>
            </a:pPr>
            <a:r>
              <a:rPr lang="en-US" dirty="0">
                <a:latin typeface="Bahnschrift" panose="020B0502040204020203" pitchFamily="34" charset="0"/>
              </a:rPr>
              <a:t>        }</a:t>
            </a:r>
          </a:p>
          <a:p>
            <a:pPr defTabSz="914400">
              <a:spcBef>
                <a:spcPts val="1000"/>
              </a:spcBef>
            </a:pPr>
            <a:r>
              <a:rPr lang="en-US" dirty="0">
                <a:latin typeface="Bahnschrift" panose="020B0502040204020203" pitchFamily="34" charset="0"/>
              </a:rPr>
              <a:t>        </a:t>
            </a:r>
            <a:r>
              <a:rPr lang="en-US" dirty="0" err="1">
                <a:latin typeface="Bahnschrift" panose="020B0502040204020203" pitchFamily="34" charset="0"/>
              </a:rPr>
              <a:t>System.out.println</a:t>
            </a:r>
            <a:r>
              <a:rPr lang="en-US" dirty="0">
                <a:latin typeface="Bahnschrift" panose="020B0502040204020203" pitchFamily="34" charset="0"/>
              </a:rPr>
              <a:t>("Thread has stopped.");</a:t>
            </a:r>
          </a:p>
          <a:p>
            <a:pPr defTabSz="914400">
              <a:spcBef>
                <a:spcPts val="1000"/>
              </a:spcBef>
            </a:pPr>
            <a:r>
              <a:rPr lang="en-US" dirty="0">
                <a:latin typeface="Bahnschrift" panose="020B0502040204020203" pitchFamily="34" charset="0"/>
              </a:rPr>
              <a:t>    } } </a:t>
            </a:r>
          </a:p>
          <a:p>
            <a:pPr defTabSz="914400">
              <a:spcBef>
                <a:spcPts val="1000"/>
              </a:spcBef>
            </a:pPr>
            <a:r>
              <a:rPr lang="en-US" dirty="0">
                <a:latin typeface="Bahnschrift" panose="020B0502040204020203" pitchFamily="34" charset="0"/>
              </a:rPr>
              <a:t>// Main class</a:t>
            </a:r>
          </a:p>
          <a:p>
            <a:pPr defTabSz="914400">
              <a:spcBef>
                <a:spcPts val="1000"/>
              </a:spcBef>
            </a:pPr>
            <a:r>
              <a:rPr lang="en-US" dirty="0">
                <a:latin typeface="Bahnschrift" panose="020B0502040204020203" pitchFamily="34" charset="0"/>
              </a:rPr>
              <a:t>public class Main {</a:t>
            </a:r>
          </a:p>
          <a:p>
            <a:pPr defTabSz="914400">
              <a:spcBef>
                <a:spcPts val="1000"/>
              </a:spcBef>
            </a:pPr>
            <a:r>
              <a:rPr lang="en-US" dirty="0">
                <a:latin typeface="Bahnschrift" panose="020B0502040204020203" pitchFamily="34" charset="0"/>
              </a:rPr>
              <a:t>    public static void main(String </a:t>
            </a:r>
            <a:r>
              <a:rPr lang="en-US" dirty="0" err="1">
                <a:latin typeface="Bahnschrift" panose="020B0502040204020203" pitchFamily="34" charset="0"/>
              </a:rPr>
              <a:t>args</a:t>
            </a:r>
            <a:r>
              <a:rPr lang="en-US" dirty="0">
                <a:latin typeface="Bahnschrift" panose="020B0502040204020203" pitchFamily="34" charset="0"/>
              </a:rPr>
              <a:t>[])</a:t>
            </a:r>
          </a:p>
          <a:p>
            <a:pPr defTabSz="914400">
              <a:spcBef>
                <a:spcPts val="1000"/>
              </a:spcBef>
            </a:pPr>
            <a:r>
              <a:rPr lang="en-US" dirty="0">
                <a:latin typeface="Bahnschrift" panose="020B0502040204020203" pitchFamily="34" charset="0"/>
              </a:rPr>
              <a:t>    {</a:t>
            </a:r>
          </a:p>
          <a:p>
            <a:pPr defTabSz="914400">
              <a:spcBef>
                <a:spcPts val="1000"/>
              </a:spcBef>
            </a:pPr>
            <a:r>
              <a:rPr lang="en-US" dirty="0">
                <a:latin typeface="Bahnschrift" panose="020B0502040204020203" pitchFamily="34" charset="0"/>
              </a:rPr>
              <a:t>        // creating objects t1 of </a:t>
            </a:r>
            <a:r>
              <a:rPr lang="en-US" dirty="0" err="1">
                <a:latin typeface="Bahnschrift" panose="020B0502040204020203" pitchFamily="34" charset="0"/>
              </a:rPr>
              <a:t>MyThread</a:t>
            </a:r>
            <a:endParaRPr lang="en-US" dirty="0">
              <a:latin typeface="Bahnschrift" panose="020B0502040204020203" pitchFamily="34" charset="0"/>
            </a:endParaRPr>
          </a:p>
          <a:p>
            <a:pPr defTabSz="914400">
              <a:spcBef>
                <a:spcPts val="1000"/>
              </a:spcBef>
            </a:pPr>
            <a:r>
              <a:rPr lang="en-US" dirty="0">
                <a:latin typeface="Bahnschrift" panose="020B0502040204020203" pitchFamily="34" charset="0"/>
              </a:rPr>
              <a:t>        </a:t>
            </a:r>
            <a:r>
              <a:rPr lang="en-US" dirty="0" err="1">
                <a:latin typeface="Bahnschrift" panose="020B0502040204020203" pitchFamily="34" charset="0"/>
              </a:rPr>
              <a:t>MyThread</a:t>
            </a:r>
            <a:r>
              <a:rPr lang="en-US" dirty="0">
                <a:latin typeface="Bahnschrift" panose="020B0502040204020203" pitchFamily="34" charset="0"/>
              </a:rPr>
              <a:t> t1 = new </a:t>
            </a:r>
            <a:r>
              <a:rPr lang="en-US" dirty="0" err="1">
                <a:latin typeface="Bahnschrift" panose="020B0502040204020203" pitchFamily="34" charset="0"/>
              </a:rPr>
              <a:t>MyThread</a:t>
            </a:r>
            <a:r>
              <a:rPr lang="en-US" dirty="0">
                <a:latin typeface="Bahnschrift" panose="020B0502040204020203" pitchFamily="34" charset="0"/>
              </a:rPr>
              <a:t>();</a:t>
            </a:r>
          </a:p>
          <a:p>
            <a:pPr defTabSz="914400">
              <a:spcBef>
                <a:spcPts val="1000"/>
              </a:spcBef>
            </a:pPr>
            <a:r>
              <a:rPr lang="en-US" dirty="0">
                <a:latin typeface="Bahnschrift" panose="020B0502040204020203" pitchFamily="34" charset="0"/>
              </a:rPr>
              <a:t>          try {</a:t>
            </a:r>
          </a:p>
          <a:p>
            <a:pPr defTabSz="914400">
              <a:spcBef>
                <a:spcPts val="1000"/>
              </a:spcBef>
            </a:pPr>
            <a:r>
              <a:rPr lang="en-US" dirty="0">
                <a:latin typeface="Bahnschrift" panose="020B0502040204020203" pitchFamily="34" charset="0"/>
              </a:rPr>
              <a:t>            </a:t>
            </a:r>
            <a:r>
              <a:rPr lang="en-US" dirty="0" err="1">
                <a:latin typeface="Bahnschrift" panose="020B0502040204020203" pitchFamily="34" charset="0"/>
              </a:rPr>
              <a:t>Thread.sleep</a:t>
            </a:r>
            <a:r>
              <a:rPr lang="en-US" dirty="0">
                <a:latin typeface="Bahnschrift" panose="020B0502040204020203" pitchFamily="34" charset="0"/>
              </a:rPr>
              <a:t>(1);</a:t>
            </a:r>
          </a:p>
          <a:p>
            <a:pPr defTabSz="914400">
              <a:spcBef>
                <a:spcPts val="1000"/>
              </a:spcBef>
            </a:pPr>
            <a:r>
              <a:rPr lang="en-US" dirty="0">
                <a:latin typeface="Bahnschrift" panose="020B0502040204020203" pitchFamily="34" charset="0"/>
              </a:rPr>
              <a:t>  </a:t>
            </a:r>
            <a:endParaRPr lang="en-IN" dirty="0">
              <a:latin typeface="Bahnschrift" panose="020B0502040204020203" pitchFamily="34" charset="0"/>
            </a:endParaRPr>
          </a:p>
        </p:txBody>
      </p:sp>
      <p:grpSp>
        <p:nvGrpSpPr>
          <p:cNvPr id="6" name="Group 5">
            <a:extLst>
              <a:ext uri="{FF2B5EF4-FFF2-40B4-BE49-F238E27FC236}">
                <a16:creationId xmlns:a16="http://schemas.microsoft.com/office/drawing/2014/main" id="{0145E6C0-3EDC-47AC-B030-B6296D651A53}"/>
              </a:ext>
            </a:extLst>
          </p:cNvPr>
          <p:cNvGrpSpPr/>
          <p:nvPr/>
        </p:nvGrpSpPr>
        <p:grpSpPr>
          <a:xfrm>
            <a:off x="318586" y="1466720"/>
            <a:ext cx="1737360" cy="461665"/>
            <a:chOff x="7040880" y="5862935"/>
            <a:chExt cx="1737360" cy="461665"/>
          </a:xfrm>
        </p:grpSpPr>
        <p:sp>
          <p:nvSpPr>
            <p:cNvPr id="7" name="TextBox 6">
              <a:extLst>
                <a:ext uri="{FF2B5EF4-FFF2-40B4-BE49-F238E27FC236}">
                  <a16:creationId xmlns:a16="http://schemas.microsoft.com/office/drawing/2014/main" id="{B2021735-E38E-4C64-96E9-18F9188998DF}"/>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8" name="Straight Arrow Connector 7">
              <a:extLst>
                <a:ext uri="{FF2B5EF4-FFF2-40B4-BE49-F238E27FC236}">
                  <a16:creationId xmlns:a16="http://schemas.microsoft.com/office/drawing/2014/main" id="{3A587178-E609-4BD5-A838-E28A5CE381DF}"/>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ECB62A7-031B-4DC0-AE30-0F724861F230}"/>
              </a:ext>
            </a:extLst>
          </p:cNvPr>
          <p:cNvGrpSpPr/>
          <p:nvPr/>
        </p:nvGrpSpPr>
        <p:grpSpPr>
          <a:xfrm>
            <a:off x="7040880" y="5862935"/>
            <a:ext cx="1737360" cy="461665"/>
            <a:chOff x="7040880" y="5862935"/>
            <a:chExt cx="1737360" cy="461665"/>
          </a:xfrm>
        </p:grpSpPr>
        <p:sp>
          <p:nvSpPr>
            <p:cNvPr id="14" name="TextBox 13">
              <a:extLst>
                <a:ext uri="{FF2B5EF4-FFF2-40B4-BE49-F238E27FC236}">
                  <a16:creationId xmlns:a16="http://schemas.microsoft.com/office/drawing/2014/main" id="{D7529B8F-6073-4C24-B65C-8B400F21BE37}"/>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15" name="Straight Arrow Connector 14">
              <a:extLst>
                <a:ext uri="{FF2B5EF4-FFF2-40B4-BE49-F238E27FC236}">
                  <a16:creationId xmlns:a16="http://schemas.microsoft.com/office/drawing/2014/main" id="{CD8E2A22-0916-49B4-A257-5D1C0FADE290}"/>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877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Using Thread.interrupt() method</a:t>
            </a:r>
            <a:endParaRPr lang="en-IN" dirty="0"/>
          </a:p>
        </p:txBody>
      </p:sp>
      <p:sp>
        <p:nvSpPr>
          <p:cNvPr id="5" name="Rectangle 4"/>
          <p:cNvSpPr/>
          <p:nvPr/>
        </p:nvSpPr>
        <p:spPr>
          <a:xfrm>
            <a:off x="2019751" y="1434206"/>
            <a:ext cx="4523923" cy="4371062"/>
          </a:xfrm>
          <a:prstGeom prst="rect">
            <a:avLst/>
          </a:prstGeom>
        </p:spPr>
        <p:txBody>
          <a:bodyPr vert="horz" lIns="91440" tIns="45720" rIns="91440" bIns="45720" rtlCol="0">
            <a:noAutofit/>
          </a:bodyPr>
          <a:lstStyle/>
          <a:p>
            <a:pPr defTabSz="914400">
              <a:spcBef>
                <a:spcPts val="1000"/>
              </a:spcBef>
            </a:pPr>
            <a:r>
              <a:rPr lang="en-US" sz="2000" dirty="0">
                <a:latin typeface="Bahnschrift" panose="020B0502040204020203" pitchFamily="34" charset="0"/>
              </a:rPr>
              <a:t>// t1 is an object of </a:t>
            </a:r>
            <a:r>
              <a:rPr lang="en-US" sz="2000" dirty="0" err="1">
                <a:latin typeface="Bahnschrift" panose="020B0502040204020203" pitchFamily="34" charset="0"/>
              </a:rPr>
              <a:t>MyThread</a:t>
            </a:r>
            <a:endParaRPr lang="en-US" sz="2000" dirty="0">
              <a:latin typeface="Bahnschrift" panose="020B0502040204020203" pitchFamily="34" charset="0"/>
            </a:endParaRPr>
          </a:p>
          <a:p>
            <a:pPr defTabSz="914400">
              <a:spcBef>
                <a:spcPts val="1000"/>
              </a:spcBef>
            </a:pPr>
            <a:r>
              <a:rPr lang="en-US" sz="2000" dirty="0">
                <a:latin typeface="Bahnschrift" panose="020B0502040204020203" pitchFamily="34" charset="0"/>
              </a:rPr>
              <a:t>            // which has an object t</a:t>
            </a:r>
          </a:p>
          <a:p>
            <a:pPr defTabSz="914400">
              <a:spcBef>
                <a:spcPts val="1000"/>
              </a:spcBef>
            </a:pPr>
            <a:r>
              <a:rPr lang="en-US" sz="2000" dirty="0">
                <a:latin typeface="Bahnschrift" panose="020B0502040204020203" pitchFamily="34" charset="0"/>
              </a:rPr>
              <a:t>            // which is of type Thread</a:t>
            </a:r>
          </a:p>
          <a:p>
            <a:pPr defTabSz="914400">
              <a:spcBef>
                <a:spcPts val="1000"/>
              </a:spcBef>
            </a:pPr>
            <a:r>
              <a:rPr lang="en-US" sz="2000" dirty="0">
                <a:latin typeface="Bahnschrift" panose="020B0502040204020203" pitchFamily="34" charset="0"/>
              </a:rPr>
              <a:t>            t1.t.interrupt();</a:t>
            </a:r>
          </a:p>
          <a:p>
            <a:pPr defTabSz="914400">
              <a:spcBef>
                <a:spcPts val="1000"/>
              </a:spcBef>
            </a:pPr>
            <a:r>
              <a:rPr lang="en-US" sz="2000" dirty="0">
                <a:latin typeface="Bahnschrift" panose="020B0502040204020203" pitchFamily="34" charset="0"/>
              </a:rPr>
              <a:t>           </a:t>
            </a:r>
            <a:r>
              <a:rPr lang="en-US" sz="2000" dirty="0" err="1">
                <a:latin typeface="Bahnschrift" panose="020B0502040204020203" pitchFamily="34" charset="0"/>
              </a:rPr>
              <a:t>Thread.sleep</a:t>
            </a:r>
            <a:r>
              <a:rPr lang="en-US" sz="2000" dirty="0">
                <a:latin typeface="Bahnschrift" panose="020B0502040204020203" pitchFamily="34" charset="0"/>
              </a:rPr>
              <a:t>(5);</a:t>
            </a:r>
          </a:p>
          <a:p>
            <a:pPr defTabSz="914400">
              <a:spcBef>
                <a:spcPts val="1000"/>
              </a:spcBef>
            </a:pPr>
            <a:r>
              <a:rPr lang="en-US" sz="2000" dirty="0">
                <a:latin typeface="Bahnschrift" panose="020B0502040204020203" pitchFamily="34" charset="0"/>
              </a:rPr>
              <a:t>        }</a:t>
            </a:r>
          </a:p>
          <a:p>
            <a:pPr defTabSz="914400">
              <a:spcBef>
                <a:spcPts val="1000"/>
              </a:spcBef>
            </a:pPr>
            <a:r>
              <a:rPr lang="en-US" sz="2000" dirty="0">
                <a:latin typeface="Bahnschrift" panose="020B0502040204020203" pitchFamily="34" charset="0"/>
              </a:rPr>
              <a:t>        catch (</a:t>
            </a:r>
            <a:r>
              <a:rPr lang="en-US" sz="2000" dirty="0" err="1">
                <a:latin typeface="Bahnschrift" panose="020B0502040204020203" pitchFamily="34" charset="0"/>
              </a:rPr>
              <a:t>InterruptedException</a:t>
            </a:r>
            <a:r>
              <a:rPr lang="en-US" sz="2000" dirty="0">
                <a:latin typeface="Bahnschrift" panose="020B0502040204020203" pitchFamily="34" charset="0"/>
              </a:rPr>
              <a:t> e) {</a:t>
            </a:r>
          </a:p>
          <a:p>
            <a:pPr defTabSz="914400">
              <a:spcBef>
                <a:spcPts val="1000"/>
              </a:spcBef>
            </a:pPr>
            <a:r>
              <a:rPr lang="en-US" sz="2000" dirty="0">
                <a:latin typeface="Bahnschrift" panose="020B0502040204020203" pitchFamily="34" charset="0"/>
              </a:rPr>
              <a:t>            </a:t>
            </a:r>
            <a:r>
              <a:rPr lang="en-US" sz="2000" dirty="0" err="1">
                <a:latin typeface="Bahnschrift" panose="020B0502040204020203" pitchFamily="34" charset="0"/>
              </a:rPr>
              <a:t>System.out.println</a:t>
            </a:r>
            <a:r>
              <a:rPr lang="en-US" sz="2000" dirty="0">
                <a:latin typeface="Bahnschrift" panose="020B0502040204020203" pitchFamily="34" charset="0"/>
              </a:rPr>
              <a:t>("Caught:" + e);</a:t>
            </a:r>
          </a:p>
          <a:p>
            <a:pPr defTabSz="914400">
              <a:spcBef>
                <a:spcPts val="1000"/>
              </a:spcBef>
            </a:pPr>
            <a:r>
              <a:rPr lang="en-US" sz="2000" dirty="0">
                <a:latin typeface="Bahnschrift" panose="020B0502040204020203" pitchFamily="34" charset="0"/>
              </a:rPr>
              <a:t>        }</a:t>
            </a:r>
          </a:p>
          <a:p>
            <a:pPr defTabSz="914400">
              <a:spcBef>
                <a:spcPts val="1000"/>
              </a:spcBef>
            </a:pPr>
            <a:r>
              <a:rPr lang="en-US" sz="2000" dirty="0">
                <a:latin typeface="Bahnschrift" panose="020B0502040204020203" pitchFamily="34" charset="0"/>
              </a:rPr>
              <a:t>        </a:t>
            </a:r>
            <a:r>
              <a:rPr lang="en-US" sz="2000" dirty="0" err="1">
                <a:latin typeface="Bahnschrift" panose="020B0502040204020203" pitchFamily="34" charset="0"/>
              </a:rPr>
              <a:t>System.out.println</a:t>
            </a:r>
            <a:r>
              <a:rPr lang="en-US" sz="2000" dirty="0">
                <a:latin typeface="Bahnschrift" panose="020B0502040204020203" pitchFamily="34" charset="0"/>
              </a:rPr>
              <a:t>("Exiting the main Thread");</a:t>
            </a:r>
          </a:p>
          <a:p>
            <a:pPr defTabSz="914400">
              <a:spcBef>
                <a:spcPts val="1000"/>
              </a:spcBef>
            </a:pPr>
            <a:r>
              <a:rPr lang="en-US" sz="2000" dirty="0">
                <a:latin typeface="Bahnschrift" panose="020B0502040204020203" pitchFamily="34" charset="0"/>
              </a:rPr>
              <a:t>    } }</a:t>
            </a:r>
            <a:endParaRPr lang="en-IN" sz="2000" dirty="0">
              <a:latin typeface="Bahnschrift" panose="020B0502040204020203" pitchFamily="34" charset="0"/>
            </a:endParaRPr>
          </a:p>
        </p:txBody>
      </p:sp>
      <p:grpSp>
        <p:nvGrpSpPr>
          <p:cNvPr id="4" name="Group 3">
            <a:extLst>
              <a:ext uri="{FF2B5EF4-FFF2-40B4-BE49-F238E27FC236}">
                <a16:creationId xmlns:a16="http://schemas.microsoft.com/office/drawing/2014/main" id="{3E380BF8-11E5-4CD8-BE36-7024A9362F86}"/>
              </a:ext>
            </a:extLst>
          </p:cNvPr>
          <p:cNvGrpSpPr/>
          <p:nvPr/>
        </p:nvGrpSpPr>
        <p:grpSpPr>
          <a:xfrm>
            <a:off x="318586" y="1466720"/>
            <a:ext cx="1737360" cy="461665"/>
            <a:chOff x="7040880" y="5862935"/>
            <a:chExt cx="1737360" cy="461665"/>
          </a:xfrm>
        </p:grpSpPr>
        <p:sp>
          <p:nvSpPr>
            <p:cNvPr id="6" name="TextBox 5">
              <a:extLst>
                <a:ext uri="{FF2B5EF4-FFF2-40B4-BE49-F238E27FC236}">
                  <a16:creationId xmlns:a16="http://schemas.microsoft.com/office/drawing/2014/main" id="{A51F1905-E8E0-4997-B058-A5811D1B1FD4}"/>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7" name="Straight Arrow Connector 6">
              <a:extLst>
                <a:ext uri="{FF2B5EF4-FFF2-40B4-BE49-F238E27FC236}">
                  <a16:creationId xmlns:a16="http://schemas.microsoft.com/office/drawing/2014/main" id="{158B6E3F-7E03-4B6C-BF52-E334A7D7839F}"/>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8391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989350" y="2818150"/>
            <a:ext cx="7876858" cy="3698763"/>
          </a:xfrm>
        </p:spPr>
        <p:txBody>
          <a:bodyPr>
            <a:normAutofit/>
          </a:bodyPr>
          <a:lstStyle/>
          <a:p>
            <a:pPr algn="just"/>
            <a:r>
              <a:rPr lang="en-US" dirty="0"/>
              <a:t>learn the basic concept Deadlock.</a:t>
            </a:r>
          </a:p>
          <a:p>
            <a:pPr algn="just"/>
            <a:r>
              <a:rPr lang="en-US" dirty="0"/>
              <a:t>understand the various methods of stopping a thread.</a:t>
            </a:r>
          </a:p>
          <a:p>
            <a:pPr algn="just"/>
            <a:r>
              <a:rPr lang="en-US" dirty="0"/>
              <a:t>implementation of deadlock situation and its solution.</a:t>
            </a:r>
          </a:p>
        </p:txBody>
      </p:sp>
    </p:spTree>
    <p:extLst>
      <p:ext uri="{BB962C8B-B14F-4D97-AF65-F5344CB8AC3E}">
        <p14:creationId xmlns:p14="http://schemas.microsoft.com/office/powerpoint/2010/main" val="249739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47444"/>
            <a:ext cx="8693074" cy="5025610"/>
          </a:xfrm>
        </p:spPr>
        <p:txBody>
          <a:bodyPr>
            <a:normAutofit fontScale="92500"/>
          </a:bodyPr>
          <a:lstStyle/>
          <a:p>
            <a:pPr algn="just">
              <a:lnSpc>
                <a:spcPct val="170000"/>
              </a:lnSpc>
            </a:pPr>
            <a:r>
              <a:rPr lang="en-US" dirty="0"/>
              <a:t>Deadlock describes a situation where two or more threads are blocked forever, waiting for each other. </a:t>
            </a:r>
          </a:p>
          <a:p>
            <a:pPr algn="just">
              <a:lnSpc>
                <a:spcPct val="170000"/>
              </a:lnSpc>
            </a:pPr>
            <a:r>
              <a:rPr lang="en-US" dirty="0"/>
              <a:t>A Java multithreaded program may suffer from the deadlock condition because the </a:t>
            </a:r>
            <a:r>
              <a:rPr lang="en-US" b="1" dirty="0"/>
              <a:t>synchronized</a:t>
            </a:r>
            <a:r>
              <a:rPr lang="en-US" dirty="0"/>
              <a:t> keyword causes the executing thread to block while waiting for the lock, or monitor, associated with the specified object. </a:t>
            </a:r>
          </a:p>
        </p:txBody>
      </p:sp>
      <p:sp>
        <p:nvSpPr>
          <p:cNvPr id="3" name="Title 2"/>
          <p:cNvSpPr>
            <a:spLocks noGrp="1"/>
          </p:cNvSpPr>
          <p:nvPr>
            <p:ph type="title"/>
          </p:nvPr>
        </p:nvSpPr>
        <p:spPr/>
        <p:txBody>
          <a:bodyPr/>
          <a:lstStyle/>
          <a:p>
            <a:r>
              <a:rPr lang="en-IN" dirty="0"/>
              <a:t>Deadlock</a:t>
            </a:r>
          </a:p>
        </p:txBody>
      </p:sp>
    </p:spTree>
    <p:extLst>
      <p:ext uri="{BB962C8B-B14F-4D97-AF65-F5344CB8AC3E}">
        <p14:creationId xmlns:p14="http://schemas.microsoft.com/office/powerpoint/2010/main" val="411754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523973"/>
            <a:ext cx="8632017" cy="5004884"/>
          </a:xfrm>
        </p:spPr>
        <p:txBody>
          <a:bodyPr>
            <a:normAutofit fontScale="85000" lnSpcReduction="10000"/>
          </a:bodyPr>
          <a:lstStyle/>
          <a:p>
            <a:pPr algn="just"/>
            <a:r>
              <a:rPr lang="en-US" dirty="0">
                <a:solidFill>
                  <a:srgbClr val="FF0000"/>
                </a:solidFill>
              </a:rPr>
              <a:t>synchronized </a:t>
            </a:r>
            <a:r>
              <a:rPr lang="en-US" dirty="0"/>
              <a:t>keyword is used to make the class or method thread-safe which means only one thread can have lock of synchronized method and use it, other threads have to wait till the lock releases and anyone of them acquire that lock. </a:t>
            </a:r>
          </a:p>
          <a:p>
            <a:pPr algn="just"/>
            <a:r>
              <a:rPr lang="en-US" dirty="0"/>
              <a:t>It is important to use if our program is running in multi-threaded environment where two or more threads execute simultaneously. </a:t>
            </a:r>
          </a:p>
          <a:p>
            <a:pPr algn="just"/>
            <a:r>
              <a:rPr lang="en-US" dirty="0"/>
              <a:t>But sometimes it also causes a problem which is called </a:t>
            </a:r>
            <a:r>
              <a:rPr lang="en-US" b="1" dirty="0"/>
              <a:t>Deadlock</a:t>
            </a:r>
            <a:r>
              <a:rPr lang="en-US" dirty="0"/>
              <a:t>.</a:t>
            </a:r>
            <a:endParaRPr lang="en-IN" dirty="0"/>
          </a:p>
        </p:txBody>
      </p:sp>
      <p:sp>
        <p:nvSpPr>
          <p:cNvPr id="3" name="Title 2"/>
          <p:cNvSpPr>
            <a:spLocks noGrp="1"/>
          </p:cNvSpPr>
          <p:nvPr>
            <p:ph type="title"/>
          </p:nvPr>
        </p:nvSpPr>
        <p:spPr/>
        <p:txBody>
          <a:bodyPr/>
          <a:lstStyle/>
          <a:p>
            <a:r>
              <a:rPr lang="en-US" dirty="0"/>
              <a:t>Deadlock</a:t>
            </a:r>
            <a:endParaRPr lang="en-IN" dirty="0"/>
          </a:p>
        </p:txBody>
      </p:sp>
    </p:spTree>
    <p:extLst>
      <p:ext uri="{BB962C8B-B14F-4D97-AF65-F5344CB8AC3E}">
        <p14:creationId xmlns:p14="http://schemas.microsoft.com/office/powerpoint/2010/main" val="47819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endParaRPr lang="en-IN" dirty="0"/>
          </a:p>
        </p:txBody>
      </p:sp>
      <p:pic>
        <p:nvPicPr>
          <p:cNvPr id="2050" name="Picture 2" descr="Lightbox"/>
          <p:cNvPicPr>
            <a:picLocks noGrp="1" noChangeAspect="1" noChangeArrowheads="1"/>
          </p:cNvPicPr>
          <p:nvPr>
            <p:ph idx="1"/>
          </p:nvPr>
        </p:nvPicPr>
        <p:blipFill>
          <a:blip r:embed="rId2">
            <a:grayscl/>
            <a:extLst>
              <a:ext uri="{28A0092B-C50C-407E-A947-70E740481C1C}">
                <a14:useLocalDpi xmlns:a14="http://schemas.microsoft.com/office/drawing/2010/main" val="0"/>
              </a:ext>
            </a:extLst>
          </a:blip>
          <a:srcRect/>
          <a:stretch>
            <a:fillRect/>
          </a:stretch>
        </p:blipFill>
        <p:spPr bwMode="auto">
          <a:xfrm>
            <a:off x="338363" y="1998278"/>
            <a:ext cx="8131247" cy="4043325"/>
          </a:xfrm>
          <a:prstGeom prst="rect">
            <a:avLst/>
          </a:prstGeom>
          <a:blipFill>
            <a:blip r:embed="rId3">
              <a:grayscl/>
            </a:blip>
            <a:tile tx="0" ty="0" sx="100000" sy="100000" flip="none" algn="tl"/>
          </a:blipFill>
        </p:spPr>
      </p:pic>
    </p:spTree>
    <p:extLst>
      <p:ext uri="{BB962C8B-B14F-4D97-AF65-F5344CB8AC3E}">
        <p14:creationId xmlns:p14="http://schemas.microsoft.com/office/powerpoint/2010/main" val="10524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5109" y="1401417"/>
            <a:ext cx="8203131" cy="5456583"/>
          </a:xfrm>
        </p:spPr>
        <p:txBody>
          <a:bodyPr numCol="2">
            <a:noAutofit/>
          </a:bodyPr>
          <a:lstStyle/>
          <a:p>
            <a:pPr marL="0" indent="0">
              <a:buNone/>
            </a:pPr>
            <a:r>
              <a:rPr lang="en-IN" sz="1800" dirty="0"/>
              <a:t>public class Deadlock {</a:t>
            </a:r>
          </a:p>
          <a:p>
            <a:pPr marL="0" indent="0">
              <a:buNone/>
            </a:pPr>
            <a:r>
              <a:rPr lang="en-IN" sz="1800" dirty="0"/>
              <a:t>   public static Object Lock1 = new Object();</a:t>
            </a:r>
          </a:p>
          <a:p>
            <a:pPr marL="0" indent="0">
              <a:buNone/>
            </a:pPr>
            <a:r>
              <a:rPr lang="en-IN" sz="1800" dirty="0"/>
              <a:t>   public static Object Lock2 = new Object();</a:t>
            </a:r>
          </a:p>
          <a:p>
            <a:pPr marL="0" indent="0">
              <a:buNone/>
            </a:pPr>
            <a:r>
              <a:rPr lang="en-IN" sz="1800" dirty="0"/>
              <a:t>   public static void main</a:t>
            </a:r>
          </a:p>
          <a:p>
            <a:pPr marL="0" indent="0">
              <a:buNone/>
            </a:pPr>
            <a:r>
              <a:rPr lang="en-IN" sz="1800" dirty="0"/>
              <a:t>(String </a:t>
            </a:r>
            <a:r>
              <a:rPr lang="en-IN" sz="1800" dirty="0" err="1"/>
              <a:t>args</a:t>
            </a:r>
            <a:r>
              <a:rPr lang="en-IN" sz="1800" dirty="0"/>
              <a:t>[]) {</a:t>
            </a:r>
          </a:p>
          <a:p>
            <a:pPr marL="0" indent="0">
              <a:buNone/>
            </a:pPr>
            <a:r>
              <a:rPr lang="en-IN" sz="1800" dirty="0"/>
              <a:t>      </a:t>
            </a:r>
            <a:r>
              <a:rPr lang="en-IN" sz="1800" dirty="0" err="1"/>
              <a:t>ThreadD</a:t>
            </a:r>
            <a:r>
              <a:rPr lang="en-IN" sz="1800" dirty="0"/>
              <a:t> T1 = new </a:t>
            </a:r>
            <a:r>
              <a:rPr lang="en-IN" sz="1800" dirty="0" err="1"/>
              <a:t>ThreadD</a:t>
            </a:r>
            <a:r>
              <a:rPr lang="en-IN" sz="1800" dirty="0"/>
              <a:t>();</a:t>
            </a:r>
          </a:p>
          <a:p>
            <a:pPr marL="0" indent="0">
              <a:buNone/>
            </a:pPr>
            <a:r>
              <a:rPr lang="en-IN" sz="1800" dirty="0"/>
              <a:t>      ThreadD2 T2 = new ThreadD2();</a:t>
            </a:r>
          </a:p>
          <a:p>
            <a:pPr marL="0" indent="0">
              <a:buNone/>
            </a:pPr>
            <a:r>
              <a:rPr lang="en-IN" sz="1800" dirty="0"/>
              <a:t>      T1.start();</a:t>
            </a:r>
          </a:p>
          <a:p>
            <a:pPr marL="0" indent="0">
              <a:buNone/>
            </a:pPr>
            <a:r>
              <a:rPr lang="en-IN" sz="1800" dirty="0"/>
              <a:t>      T2.start();</a:t>
            </a:r>
          </a:p>
          <a:p>
            <a:pPr marL="0" indent="0">
              <a:buNone/>
            </a:pPr>
            <a:r>
              <a:rPr lang="en-IN" sz="1800" dirty="0"/>
              <a:t>   } } }</a:t>
            </a:r>
          </a:p>
          <a:p>
            <a:pPr marL="0" indent="0">
              <a:buNone/>
            </a:pPr>
            <a:r>
              <a:rPr lang="en-IN" sz="1800" dirty="0"/>
              <a:t>private static class </a:t>
            </a:r>
            <a:r>
              <a:rPr lang="en-IN" sz="1800" dirty="0" err="1"/>
              <a:t>ThreadD</a:t>
            </a:r>
            <a:r>
              <a:rPr lang="en-IN" sz="1800" dirty="0"/>
              <a:t> extends Thread {</a:t>
            </a:r>
          </a:p>
          <a:p>
            <a:pPr marL="0" indent="0">
              <a:buNone/>
            </a:pPr>
            <a:r>
              <a:rPr lang="en-IN" sz="1800" dirty="0"/>
              <a:t>      public void run() {</a:t>
            </a:r>
          </a:p>
          <a:p>
            <a:pPr marL="0" indent="0">
              <a:buNone/>
            </a:pPr>
            <a:r>
              <a:rPr lang="en-IN" sz="1800" dirty="0"/>
              <a:t>         synchronized (Lock1) {</a:t>
            </a:r>
          </a:p>
          <a:p>
            <a:pPr marL="0" indent="0">
              <a:buNone/>
            </a:pPr>
            <a:r>
              <a:rPr lang="en-IN" sz="1800" dirty="0"/>
              <a:t> </a:t>
            </a:r>
            <a:r>
              <a:rPr lang="en-IN" sz="1800" dirty="0" err="1"/>
              <a:t>System.out.println</a:t>
            </a:r>
            <a:r>
              <a:rPr lang="en-IN" sz="1800" dirty="0"/>
              <a:t>("Thread 1: Holding lock 1...");</a:t>
            </a:r>
          </a:p>
        </p:txBody>
      </p:sp>
      <p:sp>
        <p:nvSpPr>
          <p:cNvPr id="3" name="Title 2"/>
          <p:cNvSpPr>
            <a:spLocks noGrp="1"/>
          </p:cNvSpPr>
          <p:nvPr>
            <p:ph type="title"/>
          </p:nvPr>
        </p:nvSpPr>
        <p:spPr/>
        <p:txBody>
          <a:bodyPr/>
          <a:lstStyle/>
          <a:p>
            <a:r>
              <a:rPr lang="en-US" dirty="0"/>
              <a:t>Program Implementing Deadlock</a:t>
            </a:r>
            <a:endParaRPr lang="en-IN" dirty="0"/>
          </a:p>
        </p:txBody>
      </p:sp>
      <p:cxnSp>
        <p:nvCxnSpPr>
          <p:cNvPr id="7" name="Straight Arrow Connector 6">
            <a:extLst>
              <a:ext uri="{FF2B5EF4-FFF2-40B4-BE49-F238E27FC236}">
                <a16:creationId xmlns:a16="http://schemas.microsoft.com/office/drawing/2014/main" id="{FFFEF571-1C45-4AE6-A5EE-6EA69D9F2852}"/>
              </a:ext>
            </a:extLst>
          </p:cNvPr>
          <p:cNvCxnSpPr/>
          <p:nvPr/>
        </p:nvCxnSpPr>
        <p:spPr>
          <a:xfrm flipV="1">
            <a:off x="4175760" y="1798320"/>
            <a:ext cx="533400" cy="4526280"/>
          </a:xfrm>
          <a:prstGeom prst="straightConnector1">
            <a:avLst/>
          </a:prstGeom>
          <a:ln w="3810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58ADD40-1471-4F51-9258-DEECE7B26685}"/>
              </a:ext>
            </a:extLst>
          </p:cNvPr>
          <p:cNvGrpSpPr/>
          <p:nvPr/>
        </p:nvGrpSpPr>
        <p:grpSpPr>
          <a:xfrm>
            <a:off x="7040880" y="5862935"/>
            <a:ext cx="1737360" cy="461665"/>
            <a:chOff x="7040880" y="5862935"/>
            <a:chExt cx="1737360" cy="461665"/>
          </a:xfrm>
        </p:grpSpPr>
        <p:sp>
          <p:nvSpPr>
            <p:cNvPr id="8" name="TextBox 7">
              <a:extLst>
                <a:ext uri="{FF2B5EF4-FFF2-40B4-BE49-F238E27FC236}">
                  <a16:creationId xmlns:a16="http://schemas.microsoft.com/office/drawing/2014/main" id="{85600C21-2C18-4F85-AADD-FBF911C0BBAB}"/>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10" name="Straight Arrow Connector 9">
              <a:extLst>
                <a:ext uri="{FF2B5EF4-FFF2-40B4-BE49-F238E27FC236}">
                  <a16:creationId xmlns:a16="http://schemas.microsoft.com/office/drawing/2014/main" id="{9742703F-7CC8-4DBF-9DF6-09BF333E993C}"/>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695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 Implementing Deadlock</a:t>
            </a:r>
            <a:endParaRPr lang="en-IN" dirty="0"/>
          </a:p>
        </p:txBody>
      </p:sp>
      <p:sp>
        <p:nvSpPr>
          <p:cNvPr id="4" name="Rectangle 3"/>
          <p:cNvSpPr/>
          <p:nvPr/>
        </p:nvSpPr>
        <p:spPr>
          <a:xfrm>
            <a:off x="710703" y="1643519"/>
            <a:ext cx="8109206" cy="4988775"/>
          </a:xfrm>
          <a:prstGeom prst="rect">
            <a:avLst/>
          </a:prstGeom>
        </p:spPr>
        <p:txBody>
          <a:bodyPr vert="horz" lIns="91440" tIns="45720" rIns="91440" bIns="45720" numCol="2" rtlCol="0">
            <a:normAutofit/>
          </a:bodyPr>
          <a:lstStyle/>
          <a:p>
            <a:pPr defTabSz="914400">
              <a:lnSpc>
                <a:spcPct val="150000"/>
              </a:lnSpc>
              <a:spcBef>
                <a:spcPts val="1000"/>
              </a:spcBef>
            </a:pPr>
            <a:r>
              <a:rPr lang="en-IN" dirty="0">
                <a:latin typeface="Bahnschrift" panose="020B0502040204020203" pitchFamily="34" charset="0"/>
              </a:rPr>
              <a:t>try { </a:t>
            </a:r>
            <a:r>
              <a:rPr lang="en-IN" dirty="0" err="1">
                <a:latin typeface="Bahnschrift" panose="020B0502040204020203" pitchFamily="34" charset="0"/>
              </a:rPr>
              <a:t>Thread.sleep</a:t>
            </a:r>
            <a:r>
              <a:rPr lang="en-IN" dirty="0">
                <a:latin typeface="Bahnschrift" panose="020B0502040204020203" pitchFamily="34" charset="0"/>
              </a:rPr>
              <a:t>(10); }</a:t>
            </a:r>
          </a:p>
          <a:p>
            <a:pPr defTabSz="914400">
              <a:lnSpc>
                <a:spcPct val="150000"/>
              </a:lnSpc>
              <a:spcBef>
                <a:spcPts val="1000"/>
              </a:spcBef>
            </a:pPr>
            <a:r>
              <a:rPr lang="en-IN" dirty="0">
                <a:latin typeface="Bahnschrift" panose="020B0502040204020203" pitchFamily="34" charset="0"/>
              </a:rPr>
              <a:t>catch (</a:t>
            </a:r>
            <a:r>
              <a:rPr lang="en-IN" dirty="0" err="1">
                <a:latin typeface="Bahnschrift" panose="020B0502040204020203" pitchFamily="34" charset="0"/>
              </a:rPr>
              <a:t>InterruptedException</a:t>
            </a:r>
            <a:r>
              <a:rPr lang="en-IN" dirty="0">
                <a:latin typeface="Bahnschrift" panose="020B0502040204020203" pitchFamily="34" charset="0"/>
              </a:rPr>
              <a:t> e) {}</a:t>
            </a:r>
          </a:p>
          <a:p>
            <a:pPr defTabSz="914400">
              <a:lnSpc>
                <a:spcPct val="150000"/>
              </a:lnSpc>
              <a:spcBef>
                <a:spcPts val="1000"/>
              </a:spcBef>
            </a:pPr>
            <a:r>
              <a:rPr lang="en-IN" dirty="0" err="1">
                <a:latin typeface="Bahnschrift" panose="020B0502040204020203" pitchFamily="34" charset="0"/>
              </a:rPr>
              <a:t>System.out.println</a:t>
            </a:r>
            <a:r>
              <a:rPr lang="en-IN" dirty="0">
                <a:latin typeface="Bahnschrift" panose="020B0502040204020203" pitchFamily="34" charset="0"/>
              </a:rPr>
              <a:t>("Thread 1: Waiting       for lock 2...");</a:t>
            </a:r>
          </a:p>
          <a:p>
            <a:pPr defTabSz="914400">
              <a:lnSpc>
                <a:spcPct val="150000"/>
              </a:lnSpc>
              <a:spcBef>
                <a:spcPts val="1000"/>
              </a:spcBef>
            </a:pPr>
            <a:r>
              <a:rPr lang="en-IN" dirty="0">
                <a:latin typeface="Bahnschrift" panose="020B0502040204020203" pitchFamily="34" charset="0"/>
              </a:rPr>
              <a:t>synchronized (Lock2) {</a:t>
            </a:r>
          </a:p>
          <a:p>
            <a:pPr defTabSz="914400">
              <a:lnSpc>
                <a:spcPct val="150000"/>
              </a:lnSpc>
              <a:spcBef>
                <a:spcPts val="1000"/>
              </a:spcBef>
            </a:pPr>
            <a:r>
              <a:rPr lang="en-IN" dirty="0">
                <a:latin typeface="Bahnschrift" panose="020B0502040204020203" pitchFamily="34" charset="0"/>
              </a:rPr>
              <a:t>               </a:t>
            </a:r>
            <a:r>
              <a:rPr lang="en-IN" dirty="0" err="1">
                <a:latin typeface="Bahnschrift" panose="020B0502040204020203" pitchFamily="34" charset="0"/>
              </a:rPr>
              <a:t>System.out.println</a:t>
            </a:r>
            <a:r>
              <a:rPr lang="en-IN" dirty="0">
                <a:latin typeface="Bahnschrift" panose="020B0502040204020203" pitchFamily="34" charset="0"/>
              </a:rPr>
              <a:t>("Thread 1: Holding lock 1 &amp; 2...");</a:t>
            </a:r>
          </a:p>
          <a:p>
            <a:pPr defTabSz="914400">
              <a:lnSpc>
                <a:spcPct val="150000"/>
              </a:lnSpc>
              <a:spcBef>
                <a:spcPts val="1000"/>
              </a:spcBef>
            </a:pPr>
            <a:r>
              <a:rPr lang="en-IN" dirty="0">
                <a:latin typeface="Bahnschrift" panose="020B0502040204020203" pitchFamily="34" charset="0"/>
              </a:rPr>
              <a:t>            }</a:t>
            </a:r>
          </a:p>
          <a:p>
            <a:pPr defTabSz="914400">
              <a:lnSpc>
                <a:spcPct val="150000"/>
              </a:lnSpc>
              <a:spcBef>
                <a:spcPts val="1000"/>
              </a:spcBef>
            </a:pPr>
            <a:r>
              <a:rPr lang="en-IN" dirty="0">
                <a:latin typeface="Bahnschrift" panose="020B0502040204020203" pitchFamily="34" charset="0"/>
              </a:rPr>
              <a:t>       </a:t>
            </a:r>
          </a:p>
          <a:p>
            <a:pPr defTabSz="914400">
              <a:lnSpc>
                <a:spcPct val="150000"/>
              </a:lnSpc>
              <a:spcBef>
                <a:spcPts val="1000"/>
              </a:spcBef>
            </a:pPr>
            <a:r>
              <a:rPr lang="en-IN" dirty="0">
                <a:latin typeface="Bahnschrift" panose="020B0502040204020203" pitchFamily="34" charset="0"/>
              </a:rPr>
              <a:t>           }</a:t>
            </a:r>
          </a:p>
          <a:p>
            <a:pPr defTabSz="914400">
              <a:lnSpc>
                <a:spcPct val="150000"/>
              </a:lnSpc>
              <a:spcBef>
                <a:spcPts val="1000"/>
              </a:spcBef>
            </a:pPr>
            <a:r>
              <a:rPr lang="en-IN" dirty="0">
                <a:latin typeface="Bahnschrift" panose="020B0502040204020203" pitchFamily="34" charset="0"/>
              </a:rPr>
              <a:t>              }    }</a:t>
            </a:r>
          </a:p>
          <a:p>
            <a:pPr defTabSz="914400">
              <a:lnSpc>
                <a:spcPct val="150000"/>
              </a:lnSpc>
              <a:spcBef>
                <a:spcPts val="1000"/>
              </a:spcBef>
            </a:pPr>
            <a:r>
              <a:rPr lang="en-IN" dirty="0">
                <a:latin typeface="Bahnschrift" panose="020B0502040204020203" pitchFamily="34" charset="0"/>
              </a:rPr>
              <a:t>       private static class ThreadD2   	extends Thread {</a:t>
            </a:r>
          </a:p>
          <a:p>
            <a:pPr defTabSz="914400">
              <a:lnSpc>
                <a:spcPct val="150000"/>
              </a:lnSpc>
              <a:spcBef>
                <a:spcPts val="1000"/>
              </a:spcBef>
            </a:pPr>
            <a:r>
              <a:rPr lang="en-IN" dirty="0">
                <a:latin typeface="Bahnschrift" panose="020B0502040204020203" pitchFamily="34" charset="0"/>
              </a:rPr>
              <a:t>       public void run() {</a:t>
            </a:r>
          </a:p>
          <a:p>
            <a:pPr defTabSz="914400">
              <a:lnSpc>
                <a:spcPct val="150000"/>
              </a:lnSpc>
              <a:spcBef>
                <a:spcPts val="1000"/>
              </a:spcBef>
            </a:pPr>
            <a:r>
              <a:rPr lang="en-IN" dirty="0">
                <a:latin typeface="Bahnschrift" panose="020B0502040204020203" pitchFamily="34" charset="0"/>
              </a:rPr>
              <a:t>         synchronized (Lock2) {</a:t>
            </a:r>
          </a:p>
          <a:p>
            <a:pPr defTabSz="914400">
              <a:lnSpc>
                <a:spcPct val="150000"/>
              </a:lnSpc>
              <a:spcBef>
                <a:spcPts val="1000"/>
              </a:spcBef>
            </a:pPr>
            <a:r>
              <a:rPr lang="en-IN" dirty="0">
                <a:latin typeface="Bahnschrift" panose="020B0502040204020203" pitchFamily="34" charset="0"/>
              </a:rPr>
              <a:t>            </a:t>
            </a:r>
            <a:r>
              <a:rPr lang="en-IN" dirty="0" err="1">
                <a:latin typeface="Bahnschrift" panose="020B0502040204020203" pitchFamily="34" charset="0"/>
              </a:rPr>
              <a:t>System.out.println</a:t>
            </a:r>
            <a:r>
              <a:rPr lang="en-IN" dirty="0">
                <a:latin typeface="Bahnschrift" panose="020B0502040204020203" pitchFamily="34" charset="0"/>
              </a:rPr>
              <a:t>("Thread 2:    	Holding lock 2...");</a:t>
            </a:r>
          </a:p>
          <a:p>
            <a:pPr defTabSz="914400">
              <a:lnSpc>
                <a:spcPct val="150000"/>
              </a:lnSpc>
              <a:spcBef>
                <a:spcPts val="1000"/>
              </a:spcBef>
            </a:pPr>
            <a:endParaRPr lang="en-IN" dirty="0">
              <a:latin typeface="Bahnschrift" panose="020B0502040204020203" pitchFamily="34" charset="0"/>
            </a:endParaRPr>
          </a:p>
        </p:txBody>
      </p:sp>
      <p:grpSp>
        <p:nvGrpSpPr>
          <p:cNvPr id="8" name="Group 7">
            <a:extLst>
              <a:ext uri="{FF2B5EF4-FFF2-40B4-BE49-F238E27FC236}">
                <a16:creationId xmlns:a16="http://schemas.microsoft.com/office/drawing/2014/main" id="{096E5655-FCC5-446A-BE1F-CEA85A5EC64D}"/>
              </a:ext>
            </a:extLst>
          </p:cNvPr>
          <p:cNvGrpSpPr/>
          <p:nvPr/>
        </p:nvGrpSpPr>
        <p:grpSpPr>
          <a:xfrm>
            <a:off x="7040880" y="5862935"/>
            <a:ext cx="1737360" cy="461665"/>
            <a:chOff x="7040880" y="5862935"/>
            <a:chExt cx="1737360" cy="461665"/>
          </a:xfrm>
        </p:grpSpPr>
        <p:sp>
          <p:nvSpPr>
            <p:cNvPr id="9" name="TextBox 8">
              <a:extLst>
                <a:ext uri="{FF2B5EF4-FFF2-40B4-BE49-F238E27FC236}">
                  <a16:creationId xmlns:a16="http://schemas.microsoft.com/office/drawing/2014/main" id="{A71CA757-CE71-4F03-8CAF-D8EAB537F683}"/>
                </a:ext>
              </a:extLst>
            </p:cNvPr>
            <p:cNvSpPr txBox="1"/>
            <p:nvPr/>
          </p:nvSpPr>
          <p:spPr>
            <a:xfrm>
              <a:off x="7040880" y="5862935"/>
              <a:ext cx="1737360" cy="461665"/>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10" name="Straight Arrow Connector 9">
              <a:extLst>
                <a:ext uri="{FF2B5EF4-FFF2-40B4-BE49-F238E27FC236}">
                  <a16:creationId xmlns:a16="http://schemas.microsoft.com/office/drawing/2014/main" id="{988734B9-3480-40E0-93FE-26B11DDDFCC4}"/>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04549828-62EF-4758-8160-48324B26A34A}"/>
              </a:ext>
            </a:extLst>
          </p:cNvPr>
          <p:cNvGrpSpPr/>
          <p:nvPr/>
        </p:nvGrpSpPr>
        <p:grpSpPr>
          <a:xfrm>
            <a:off x="53336" y="1325567"/>
            <a:ext cx="1578694" cy="461665"/>
            <a:chOff x="7040880" y="5862935"/>
            <a:chExt cx="1737360" cy="504802"/>
          </a:xfrm>
        </p:grpSpPr>
        <p:sp>
          <p:nvSpPr>
            <p:cNvPr id="12" name="TextBox 11">
              <a:extLst>
                <a:ext uri="{FF2B5EF4-FFF2-40B4-BE49-F238E27FC236}">
                  <a16:creationId xmlns:a16="http://schemas.microsoft.com/office/drawing/2014/main" id="{0267DA88-776B-468E-87BC-B493956DBAF3}"/>
                </a:ext>
              </a:extLst>
            </p:cNvPr>
            <p:cNvSpPr txBox="1"/>
            <p:nvPr/>
          </p:nvSpPr>
          <p:spPr>
            <a:xfrm>
              <a:off x="7040880" y="5862935"/>
              <a:ext cx="1737360" cy="504802"/>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13" name="Straight Arrow Connector 12">
              <a:extLst>
                <a:ext uri="{FF2B5EF4-FFF2-40B4-BE49-F238E27FC236}">
                  <a16:creationId xmlns:a16="http://schemas.microsoft.com/office/drawing/2014/main" id="{A1F7D710-CAE7-4596-AE33-FC7C1B346901}"/>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0FC48379-AD2B-48FA-9F56-F40FFCCF5BC6}"/>
              </a:ext>
            </a:extLst>
          </p:cNvPr>
          <p:cNvCxnSpPr/>
          <p:nvPr/>
        </p:nvCxnSpPr>
        <p:spPr>
          <a:xfrm flipV="1">
            <a:off x="4498606" y="1798320"/>
            <a:ext cx="533400" cy="4526280"/>
          </a:xfrm>
          <a:prstGeom prst="straightConnector1">
            <a:avLst/>
          </a:prstGeom>
          <a:ln w="3810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9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 Implementing Deadlock</a:t>
            </a:r>
            <a:endParaRPr lang="en-IN" dirty="0"/>
          </a:p>
        </p:txBody>
      </p:sp>
      <p:sp>
        <p:nvSpPr>
          <p:cNvPr id="5" name="Rectangle 4"/>
          <p:cNvSpPr/>
          <p:nvPr/>
        </p:nvSpPr>
        <p:spPr>
          <a:xfrm>
            <a:off x="1531408" y="1493855"/>
            <a:ext cx="5539952" cy="5262095"/>
          </a:xfrm>
          <a:prstGeom prst="rect">
            <a:avLst/>
          </a:prstGeom>
        </p:spPr>
        <p:txBody>
          <a:bodyPr vert="horz" lIns="91440" tIns="45720" rIns="91440" bIns="45720" rtlCol="0">
            <a:normAutofit/>
          </a:bodyPr>
          <a:lstStyle/>
          <a:p>
            <a:pPr defTabSz="914400">
              <a:lnSpc>
                <a:spcPct val="150000"/>
              </a:lnSpc>
              <a:spcBef>
                <a:spcPts val="1000"/>
              </a:spcBef>
            </a:pPr>
            <a:r>
              <a:rPr lang="en-IN" dirty="0">
                <a:latin typeface="Bahnschrift" panose="020B0502040204020203" pitchFamily="34" charset="0"/>
              </a:rPr>
              <a:t>try { </a:t>
            </a:r>
            <a:r>
              <a:rPr lang="en-IN" dirty="0" err="1">
                <a:latin typeface="Bahnschrift" panose="020B0502040204020203" pitchFamily="34" charset="0"/>
              </a:rPr>
              <a:t>Thread.sleep</a:t>
            </a:r>
            <a:r>
              <a:rPr lang="en-IN" dirty="0">
                <a:latin typeface="Bahnschrift" panose="020B0502040204020203" pitchFamily="34" charset="0"/>
              </a:rPr>
              <a:t>(10); }</a:t>
            </a:r>
          </a:p>
          <a:p>
            <a:pPr defTabSz="914400">
              <a:lnSpc>
                <a:spcPct val="150000"/>
              </a:lnSpc>
              <a:spcBef>
                <a:spcPts val="1000"/>
              </a:spcBef>
            </a:pPr>
            <a:r>
              <a:rPr lang="en-IN" dirty="0">
                <a:latin typeface="Bahnschrift" panose="020B0502040204020203" pitchFamily="34" charset="0"/>
              </a:rPr>
              <a:t>   catch (</a:t>
            </a:r>
            <a:r>
              <a:rPr lang="en-IN" dirty="0" err="1">
                <a:latin typeface="Bahnschrift" panose="020B0502040204020203" pitchFamily="34" charset="0"/>
              </a:rPr>
              <a:t>InterruptedException</a:t>
            </a:r>
            <a:r>
              <a:rPr lang="en-IN" dirty="0">
                <a:latin typeface="Bahnschrift" panose="020B0502040204020203" pitchFamily="34" charset="0"/>
              </a:rPr>
              <a:t> e) {}  </a:t>
            </a:r>
            <a:r>
              <a:rPr lang="en-IN" dirty="0" err="1">
                <a:latin typeface="Bahnschrift" panose="020B0502040204020203" pitchFamily="34" charset="0"/>
              </a:rPr>
              <a:t>System.out.println</a:t>
            </a:r>
            <a:r>
              <a:rPr lang="en-IN" dirty="0">
                <a:latin typeface="Bahnschrift" panose="020B0502040204020203" pitchFamily="34" charset="0"/>
              </a:rPr>
              <a:t>("Thread 2: Waiting for lock 1...");</a:t>
            </a:r>
          </a:p>
          <a:p>
            <a:pPr defTabSz="914400">
              <a:lnSpc>
                <a:spcPct val="150000"/>
              </a:lnSpc>
              <a:spcBef>
                <a:spcPts val="1000"/>
              </a:spcBef>
            </a:pPr>
            <a:r>
              <a:rPr lang="en-IN" dirty="0">
                <a:latin typeface="Bahnschrift" panose="020B0502040204020203" pitchFamily="34" charset="0"/>
              </a:rPr>
              <a:t>            </a:t>
            </a:r>
          </a:p>
          <a:p>
            <a:pPr defTabSz="914400">
              <a:lnSpc>
                <a:spcPct val="150000"/>
              </a:lnSpc>
              <a:spcBef>
                <a:spcPts val="1000"/>
              </a:spcBef>
            </a:pPr>
            <a:r>
              <a:rPr lang="en-IN" dirty="0">
                <a:latin typeface="Bahnschrift" panose="020B0502040204020203" pitchFamily="34" charset="0"/>
              </a:rPr>
              <a:t>    synchronized (Lock1) {  </a:t>
            </a:r>
            <a:r>
              <a:rPr lang="en-IN" dirty="0" err="1">
                <a:latin typeface="Bahnschrift" panose="020B0502040204020203" pitchFamily="34" charset="0"/>
              </a:rPr>
              <a:t>System.out.println</a:t>
            </a:r>
            <a:r>
              <a:rPr lang="en-IN" dirty="0">
                <a:latin typeface="Bahnschrift" panose="020B0502040204020203" pitchFamily="34" charset="0"/>
              </a:rPr>
              <a:t>("Thread 2: Holding lock 1 &amp; 2...");</a:t>
            </a:r>
          </a:p>
          <a:p>
            <a:pPr defTabSz="914400">
              <a:lnSpc>
                <a:spcPct val="150000"/>
              </a:lnSpc>
              <a:spcBef>
                <a:spcPts val="1000"/>
              </a:spcBef>
            </a:pPr>
            <a:r>
              <a:rPr lang="en-IN" dirty="0">
                <a:latin typeface="Bahnschrift" panose="020B0502040204020203" pitchFamily="34" charset="0"/>
              </a:rPr>
              <a:t>            }</a:t>
            </a:r>
          </a:p>
          <a:p>
            <a:pPr defTabSz="914400">
              <a:lnSpc>
                <a:spcPct val="150000"/>
              </a:lnSpc>
              <a:spcBef>
                <a:spcPts val="1000"/>
              </a:spcBef>
            </a:pPr>
            <a:r>
              <a:rPr lang="en-IN" dirty="0">
                <a:latin typeface="Bahnschrift" panose="020B0502040204020203" pitchFamily="34" charset="0"/>
              </a:rPr>
              <a:t>         }</a:t>
            </a:r>
          </a:p>
          <a:p>
            <a:pPr defTabSz="914400">
              <a:lnSpc>
                <a:spcPct val="150000"/>
              </a:lnSpc>
              <a:spcBef>
                <a:spcPts val="1000"/>
              </a:spcBef>
            </a:pPr>
            <a:r>
              <a:rPr lang="en-IN" dirty="0">
                <a:latin typeface="Bahnschrift" panose="020B0502040204020203" pitchFamily="34" charset="0"/>
              </a:rPr>
              <a:t>      }</a:t>
            </a:r>
          </a:p>
        </p:txBody>
      </p:sp>
      <p:grpSp>
        <p:nvGrpSpPr>
          <p:cNvPr id="8" name="Group 7">
            <a:extLst>
              <a:ext uri="{FF2B5EF4-FFF2-40B4-BE49-F238E27FC236}">
                <a16:creationId xmlns:a16="http://schemas.microsoft.com/office/drawing/2014/main" id="{972B4D17-5E7E-4E1B-AFFD-D425AEFD7EE5}"/>
              </a:ext>
            </a:extLst>
          </p:cNvPr>
          <p:cNvGrpSpPr/>
          <p:nvPr/>
        </p:nvGrpSpPr>
        <p:grpSpPr>
          <a:xfrm>
            <a:off x="0" y="1325567"/>
            <a:ext cx="1632030" cy="461665"/>
            <a:chOff x="7040880" y="5862935"/>
            <a:chExt cx="1737360" cy="504802"/>
          </a:xfrm>
        </p:grpSpPr>
        <p:sp>
          <p:nvSpPr>
            <p:cNvPr id="9" name="TextBox 8">
              <a:extLst>
                <a:ext uri="{FF2B5EF4-FFF2-40B4-BE49-F238E27FC236}">
                  <a16:creationId xmlns:a16="http://schemas.microsoft.com/office/drawing/2014/main" id="{EF0DAC8E-0292-48B0-A63D-1877CC4B036E}"/>
                </a:ext>
              </a:extLst>
            </p:cNvPr>
            <p:cNvSpPr txBox="1"/>
            <p:nvPr/>
          </p:nvSpPr>
          <p:spPr>
            <a:xfrm>
              <a:off x="7040880" y="5862935"/>
              <a:ext cx="1737360" cy="504802"/>
            </a:xfrm>
            <a:prstGeom prst="rect">
              <a:avLst/>
            </a:prstGeom>
            <a:noFill/>
          </p:spPr>
          <p:txBody>
            <a:bodyPr wrap="square" rtlCol="0">
              <a:spAutoFit/>
            </a:bodyPr>
            <a:lstStyle/>
            <a:p>
              <a:r>
                <a:rPr lang="en-US" sz="2400" dirty="0">
                  <a:latin typeface="Bahnschrift" panose="020B0502040204020203" pitchFamily="34" charset="0"/>
                </a:rPr>
                <a:t>Continue.</a:t>
              </a:r>
              <a:endParaRPr lang="en-IN" sz="2400" dirty="0">
                <a:latin typeface="Bahnschrift" panose="020B0502040204020203" pitchFamily="34" charset="0"/>
              </a:endParaRPr>
            </a:p>
          </p:txBody>
        </p:sp>
        <p:cxnSp>
          <p:nvCxnSpPr>
            <p:cNvPr id="10" name="Straight Arrow Connector 9">
              <a:extLst>
                <a:ext uri="{FF2B5EF4-FFF2-40B4-BE49-F238E27FC236}">
                  <a16:creationId xmlns:a16="http://schemas.microsoft.com/office/drawing/2014/main" id="{72FAEA30-5D7A-451F-8819-8AB2ACD3616F}"/>
                </a:ext>
              </a:extLst>
            </p:cNvPr>
            <p:cNvCxnSpPr/>
            <p:nvPr/>
          </p:nvCxnSpPr>
          <p:spPr>
            <a:xfrm>
              <a:off x="7206515" y="6324600"/>
              <a:ext cx="14060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5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77674"/>
            <a:ext cx="8469971" cy="5004884"/>
          </a:xfrm>
        </p:spPr>
        <p:txBody>
          <a:bodyPr>
            <a:normAutofit lnSpcReduction="10000"/>
          </a:bodyPr>
          <a:lstStyle/>
          <a:p>
            <a:r>
              <a:rPr lang="en-IN" dirty="0"/>
              <a:t>Avoid Unnecessary Locks</a:t>
            </a:r>
          </a:p>
          <a:p>
            <a:r>
              <a:rPr lang="en-IN" dirty="0"/>
              <a:t>Avoid Nested Locks</a:t>
            </a:r>
          </a:p>
          <a:p>
            <a:r>
              <a:rPr lang="en-IN" dirty="0"/>
              <a:t>Using </a:t>
            </a:r>
            <a:r>
              <a:rPr lang="en-IN" dirty="0" err="1"/>
              <a:t>Thread.join</a:t>
            </a:r>
            <a:r>
              <a:rPr lang="en-IN" dirty="0"/>
              <a:t>() Method</a:t>
            </a:r>
          </a:p>
          <a:p>
            <a:r>
              <a:rPr lang="en-IN" dirty="0"/>
              <a:t>Use Lock Ordering</a:t>
            </a:r>
          </a:p>
          <a:p>
            <a:r>
              <a:rPr lang="en-IN" dirty="0"/>
              <a:t>Lock Time-out</a:t>
            </a:r>
            <a:endParaRPr lang="en-US" dirty="0"/>
          </a:p>
          <a:p>
            <a:r>
              <a:rPr lang="en-US" dirty="0"/>
              <a:t> Just changing the order of the locks prevent the program in going into a deadlock situation </a:t>
            </a:r>
            <a:endParaRPr lang="en-IN" dirty="0"/>
          </a:p>
        </p:txBody>
      </p:sp>
      <p:sp>
        <p:nvSpPr>
          <p:cNvPr id="3" name="Title 2"/>
          <p:cNvSpPr>
            <a:spLocks noGrp="1"/>
          </p:cNvSpPr>
          <p:nvPr>
            <p:ph type="title"/>
          </p:nvPr>
        </p:nvSpPr>
        <p:spPr/>
        <p:txBody>
          <a:bodyPr/>
          <a:lstStyle/>
          <a:p>
            <a:r>
              <a:rPr lang="en-IN" dirty="0"/>
              <a:t>Deadlock Solution</a:t>
            </a:r>
          </a:p>
        </p:txBody>
      </p:sp>
    </p:spTree>
    <p:extLst>
      <p:ext uri="{BB962C8B-B14F-4D97-AF65-F5344CB8AC3E}">
        <p14:creationId xmlns:p14="http://schemas.microsoft.com/office/powerpoint/2010/main" val="996576126"/>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2043</TotalTime>
  <Words>1077</Words>
  <Application>Microsoft Office PowerPoint</Application>
  <PresentationFormat>On-screen Show (4:3)</PresentationFormat>
  <Paragraphs>164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vt:lpstr>
      <vt:lpstr>Bahnschrift SemiBold</vt:lpstr>
      <vt:lpstr>Calibri</vt:lpstr>
      <vt:lpstr>Calibri Light</vt:lpstr>
      <vt:lpstr>Office Theme</vt:lpstr>
      <vt:lpstr>PowerPoint Presentation</vt:lpstr>
      <vt:lpstr>PowerPoint Presentation</vt:lpstr>
      <vt:lpstr>Deadlock</vt:lpstr>
      <vt:lpstr>Deadlock</vt:lpstr>
      <vt:lpstr>Example</vt:lpstr>
      <vt:lpstr>Program Implementing Deadlock</vt:lpstr>
      <vt:lpstr>Program Implementing Deadlock</vt:lpstr>
      <vt:lpstr>Program Implementing Deadlock</vt:lpstr>
      <vt:lpstr>Deadlock Solution</vt:lpstr>
      <vt:lpstr>Stopping a Thread</vt:lpstr>
      <vt:lpstr>Using a boolean flag</vt:lpstr>
      <vt:lpstr>Using a boolean flag</vt:lpstr>
      <vt:lpstr>Using Thread.interrupt() method</vt:lpstr>
      <vt:lpstr>Using Thread.interrupt() method</vt:lpstr>
      <vt:lpstr>Using Thread.interrupt()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152</cp:revision>
  <dcterms:created xsi:type="dcterms:W3CDTF">2021-05-13T17:45:44Z</dcterms:created>
  <dcterms:modified xsi:type="dcterms:W3CDTF">2021-07-22T09:42:13Z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374663</vt:lpwstr>
  </property>
  <property fmtid="{D5CDD505-2E9C-101B-9397-08002B2CF9AE}" name="NXPowerLiteSettings" pid="3">
    <vt:lpwstr>E700052003A000</vt:lpwstr>
  </property>
  <property fmtid="{D5CDD505-2E9C-101B-9397-08002B2CF9AE}" name="NXPowerLiteVersion" pid="4">
    <vt:lpwstr>D9.1.4</vt:lpwstr>
  </property>
</Properties>
</file>