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1" r:id="rId3"/>
    <p:sldId id="291" r:id="rId4"/>
    <p:sldId id="286" r:id="rId5"/>
    <p:sldId id="292" r:id="rId6"/>
    <p:sldId id="298" r:id="rId7"/>
    <p:sldId id="299" r:id="rId8"/>
    <p:sldId id="287" r:id="rId9"/>
    <p:sldId id="300" r:id="rId10"/>
    <p:sldId id="288" r:id="rId11"/>
    <p:sldId id="289" r:id="rId12"/>
    <p:sldId id="290" r:id="rId13"/>
    <p:sldId id="294" r:id="rId14"/>
    <p:sldId id="301" r:id="rId15"/>
    <p:sldId id="293" r:id="rId16"/>
    <p:sldId id="295" r:id="rId17"/>
    <p:sldId id="296" r:id="rId18"/>
    <p:sldId id="297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b="12869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name="connsiteX0" fmla="*/ 0 w 7837786"/>
              <a:gd name="connsiteY0" fmla="*/ 0 h 5311532"/>
              <a:gd name="connsiteX1" fmla="*/ 7837786 w 7837786"/>
              <a:gd name="connsiteY1" fmla="*/ 0 h 5311532"/>
              <a:gd name="connsiteX2" fmla="*/ 7837786 w 7837786"/>
              <a:gd name="connsiteY2" fmla="*/ 5311532 h 5311532"/>
              <a:gd name="connsiteX3" fmla="*/ 0 w 7837786"/>
              <a:gd name="connsiteY3" fmla="*/ 5311532 h 531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86" h="5311532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CASE-2</a:t>
            </a:r>
          </a:p>
          <a:p>
            <a:pPr marL="0" indent="0" algn="just">
              <a:buNone/>
            </a:pPr>
            <a:r>
              <a:rPr lang="en-US" sz="2600" dirty="0"/>
              <a:t>You need to display a few components in a compact row at their natural size.</a:t>
            </a:r>
          </a:p>
          <a:p>
            <a:pPr marL="0" indent="0" algn="just">
              <a:buNone/>
            </a:pPr>
            <a:r>
              <a:rPr lang="en-IN" b="1" dirty="0"/>
              <a:t>CASE-3</a:t>
            </a:r>
          </a:p>
          <a:p>
            <a:pPr marL="0" indent="0" algn="just">
              <a:buNone/>
            </a:pPr>
            <a:r>
              <a:rPr lang="en-US" sz="2600" dirty="0"/>
              <a:t>You need to display a few components of the same size in rows and columns.</a:t>
            </a:r>
          </a:p>
          <a:p>
            <a:pPr marL="0" indent="0" algn="just">
              <a:buNone/>
            </a:pP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Choosing a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75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CASE-4</a:t>
            </a:r>
          </a:p>
          <a:p>
            <a:pPr marL="0" indent="0" algn="just">
              <a:buNone/>
            </a:pPr>
            <a:r>
              <a:rPr lang="en-US" sz="2600" dirty="0"/>
              <a:t>You need to display a few components in a row or column, possibly with varying amounts of space between them, custom alignment, or custom component sizes.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Choosing a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0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CASE-5</a:t>
            </a:r>
          </a:p>
          <a:p>
            <a:pPr marL="0" indent="0">
              <a:buNone/>
            </a:pPr>
            <a:r>
              <a:rPr lang="en-US" dirty="0"/>
              <a:t>You need to display aligned columns, as in a form-like interface where a column of labels is used to describe text fields in an adjacent column.</a:t>
            </a:r>
          </a:p>
          <a:p>
            <a:pPr marL="0" indent="0">
              <a:buNone/>
            </a:pPr>
            <a:r>
              <a:rPr lang="en-US" b="1" dirty="0"/>
              <a:t>CASE-6</a:t>
            </a:r>
          </a:p>
          <a:p>
            <a:pPr marL="0" indent="0">
              <a:buNone/>
            </a:pPr>
            <a:r>
              <a:rPr lang="en-US" dirty="0"/>
              <a:t> You have a complex layout with many components.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Choosing a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98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683" y="1526530"/>
            <a:ext cx="8113415" cy="5004884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 err="1"/>
              <a:t>BorderLayout</a:t>
            </a:r>
            <a:r>
              <a:rPr lang="en-US" sz="2600" dirty="0"/>
              <a:t> is the default layout for window objects such as </a:t>
            </a:r>
            <a:r>
              <a:rPr lang="en-US" sz="2600" dirty="0" err="1"/>
              <a:t>JFrame</a:t>
            </a:r>
            <a:r>
              <a:rPr lang="en-US" sz="2600" dirty="0"/>
              <a:t>, </a:t>
            </a:r>
            <a:r>
              <a:rPr lang="en-US" sz="2600" dirty="0" err="1"/>
              <a:t>JWindow</a:t>
            </a:r>
            <a:r>
              <a:rPr lang="en-US" sz="2600" dirty="0"/>
              <a:t>, </a:t>
            </a:r>
            <a:r>
              <a:rPr lang="en-US" sz="2600" dirty="0" err="1"/>
              <a:t>JDialog</a:t>
            </a:r>
            <a:r>
              <a:rPr lang="en-US" sz="2600" dirty="0"/>
              <a:t>, </a:t>
            </a:r>
            <a:r>
              <a:rPr lang="en-US" sz="2600" dirty="0" err="1"/>
              <a:t>JInternalFrame</a:t>
            </a:r>
            <a:r>
              <a:rPr lang="en-US" sz="2600" dirty="0"/>
              <a:t> etc. </a:t>
            </a:r>
          </a:p>
          <a:p>
            <a:pPr algn="just"/>
            <a:r>
              <a:rPr lang="en-US" sz="2600" dirty="0" err="1"/>
              <a:t>BorderLayout</a:t>
            </a:r>
            <a:r>
              <a:rPr lang="en-US" sz="2600" dirty="0"/>
              <a:t> arranges the components into five regions.</a:t>
            </a:r>
          </a:p>
          <a:p>
            <a:pPr algn="just"/>
            <a:r>
              <a:rPr lang="en-US" sz="2600" dirty="0"/>
              <a:t>The four sides are referred to as north, south, east, and west.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 Layout</a:t>
            </a:r>
          </a:p>
        </p:txBody>
      </p:sp>
    </p:spTree>
    <p:extLst>
      <p:ext uri="{BB962C8B-B14F-4D97-AF65-F5344CB8AC3E}">
        <p14:creationId xmlns:p14="http://schemas.microsoft.com/office/powerpoint/2010/main" val="38065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215" y="1567854"/>
            <a:ext cx="7992836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middle part is called the center. </a:t>
            </a:r>
          </a:p>
          <a:p>
            <a:pPr algn="just"/>
            <a:r>
              <a:rPr lang="en-US" dirty="0"/>
              <a:t>Each region can contain only one component and is identified by a corresponding constant as NORTH, SOUTH, EAST, WEST, and CENTER.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 Layout</a:t>
            </a:r>
          </a:p>
        </p:txBody>
      </p:sp>
    </p:spTree>
    <p:extLst>
      <p:ext uri="{BB962C8B-B14F-4D97-AF65-F5344CB8AC3E}">
        <p14:creationId xmlns:p14="http://schemas.microsoft.com/office/powerpoint/2010/main" val="30407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 Layout</a:t>
            </a:r>
          </a:p>
        </p:txBody>
      </p:sp>
      <p:pic>
        <p:nvPicPr>
          <p:cNvPr id="6150" name="Picture 6" descr="Using a BorderLayout Manager : BorderLayout « Swing « Java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66" y="2030931"/>
            <a:ext cx="3724977" cy="42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BorderLayout</a:t>
            </a:r>
            <a:r>
              <a:rPr lang="en-US" b="1" dirty="0"/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n-US" b="1" dirty="0" err="1"/>
              <a:t>BorderLayout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Constructors of </a:t>
            </a:r>
            <a:r>
              <a:rPr lang="en-IN" b="1" dirty="0" err="1"/>
              <a:t>BorderLayout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toString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getLayoutAlignmentX</a:t>
            </a:r>
            <a:r>
              <a:rPr lang="en-US" b="1" dirty="0"/>
              <a:t>(Container parent)</a:t>
            </a:r>
          </a:p>
          <a:p>
            <a:pPr fontAlgn="base"/>
            <a:r>
              <a:rPr lang="en-US" b="1" dirty="0" err="1"/>
              <a:t>getLayoutAlignmentY</a:t>
            </a:r>
            <a:r>
              <a:rPr lang="en-US" b="1" dirty="0"/>
              <a:t>(Container parent)</a:t>
            </a:r>
          </a:p>
          <a:p>
            <a:pPr fontAlgn="base"/>
            <a:r>
              <a:rPr lang="en-US" b="1" dirty="0" err="1"/>
              <a:t>removeLayoutComponent</a:t>
            </a:r>
            <a:r>
              <a:rPr lang="en-US" b="1" dirty="0"/>
              <a:t>(Component comp) 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</a:t>
            </a:r>
            <a:r>
              <a:rPr lang="en-IN" b="1" dirty="0" err="1"/>
              <a:t>BorderLayout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getVgap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getHgap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setHgap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hgap</a:t>
            </a:r>
            <a:r>
              <a:rPr lang="en-US" b="1" dirty="0"/>
              <a:t>) </a:t>
            </a:r>
          </a:p>
          <a:p>
            <a:pPr fontAlgn="base"/>
            <a:r>
              <a:rPr lang="en-US" b="1" dirty="0" err="1"/>
              <a:t>setVgap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vgap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</a:t>
            </a:r>
            <a:r>
              <a:rPr lang="en-IN" b="1" dirty="0" err="1"/>
              <a:t>BorderLayout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53" y="2677473"/>
            <a:ext cx="7525999" cy="369876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know the various types of Layouts</a:t>
            </a:r>
          </a:p>
          <a:p>
            <a:pPr algn="just"/>
            <a:r>
              <a:rPr lang="en-IN" dirty="0"/>
              <a:t>learn the basic concept of Layout Manager and Border Layout</a:t>
            </a:r>
          </a:p>
          <a:p>
            <a:pPr algn="just"/>
            <a:r>
              <a:rPr lang="en-IN" dirty="0"/>
              <a:t>understand the various constructors and methods of Border Layout</a:t>
            </a:r>
          </a:p>
          <a:p>
            <a:pPr algn="just"/>
            <a:r>
              <a:rPr lang="en-IN" dirty="0"/>
              <a:t>implementation of Border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Border Layout </a:t>
            </a:r>
          </a:p>
          <a:p>
            <a:r>
              <a:rPr lang="en-US" b="1" dirty="0"/>
              <a:t>Grid Layout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Flow Layout </a:t>
            </a:r>
          </a:p>
          <a:p>
            <a:r>
              <a:rPr lang="en-US" b="1" dirty="0"/>
              <a:t>Box Layout </a:t>
            </a:r>
          </a:p>
          <a:p>
            <a:r>
              <a:rPr lang="en-US" b="1" dirty="0"/>
              <a:t>Card Layout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Layouts</a:t>
            </a:r>
          </a:p>
        </p:txBody>
      </p:sp>
    </p:spTree>
    <p:extLst>
      <p:ext uri="{BB962C8B-B14F-4D97-AF65-F5344CB8AC3E}">
        <p14:creationId xmlns:p14="http://schemas.microsoft.com/office/powerpoint/2010/main" val="268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48" y="1443075"/>
            <a:ext cx="8573103" cy="4969359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Layout Managers are used for arranging the components in order. </a:t>
            </a:r>
          </a:p>
          <a:p>
            <a:pPr algn="just"/>
            <a:r>
              <a:rPr lang="en-US" sz="2600" dirty="0"/>
              <a:t>It is an interface which implements the classes of the layout manager.</a:t>
            </a:r>
          </a:p>
          <a:p>
            <a:pPr algn="just"/>
            <a:r>
              <a:rPr lang="en-US" sz="2600" dirty="0"/>
              <a:t>The Layout managers enable us to control the way in which visual components are arranged in the GUI forms by determining the size and position of components within the containers.</a:t>
            </a:r>
            <a:endParaRPr lang="en-US" sz="2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Layout Manager</a:t>
            </a:r>
          </a:p>
        </p:txBody>
      </p:sp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9668"/>
            <a:ext cx="8651633" cy="5168766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As a rule, the only containers whose layout managers you need to worry about are </a:t>
            </a:r>
            <a:r>
              <a:rPr lang="en-US" sz="2600" dirty="0" err="1"/>
              <a:t>JPanels</a:t>
            </a:r>
            <a:r>
              <a:rPr lang="en-US" sz="2600" dirty="0"/>
              <a:t> and content panes.</a:t>
            </a:r>
          </a:p>
          <a:p>
            <a:pPr algn="just"/>
            <a:r>
              <a:rPr lang="en-US" sz="2600" dirty="0"/>
              <a:t>Each </a:t>
            </a:r>
            <a:r>
              <a:rPr lang="en-US" sz="2600" dirty="0" err="1"/>
              <a:t>JPanel</a:t>
            </a:r>
            <a:r>
              <a:rPr lang="en-US" sz="2600" dirty="0"/>
              <a:t> object is initialized to use a </a:t>
            </a:r>
            <a:r>
              <a:rPr lang="en-US" sz="2600" dirty="0" err="1"/>
              <a:t>FlowLayout</a:t>
            </a:r>
            <a:r>
              <a:rPr lang="en-US" sz="2600" dirty="0"/>
              <a:t>, unless you specify differently when creating the </a:t>
            </a:r>
            <a:r>
              <a:rPr lang="en-US" sz="2600" dirty="0" err="1"/>
              <a:t>JPanel</a:t>
            </a:r>
            <a:r>
              <a:rPr lang="en-US" sz="2600" dirty="0"/>
              <a:t>. </a:t>
            </a:r>
          </a:p>
          <a:p>
            <a:pPr algn="just"/>
            <a:r>
              <a:rPr lang="en-US" sz="2600" dirty="0"/>
              <a:t>Content panes use </a:t>
            </a:r>
            <a:r>
              <a:rPr lang="en-US" sz="2600" dirty="0" err="1"/>
              <a:t>BorderLayout</a:t>
            </a:r>
            <a:r>
              <a:rPr lang="en-US" sz="2600" dirty="0"/>
              <a:t> by default.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1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9668"/>
            <a:ext cx="8651633" cy="5168766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You can set a panel's layout manager using the </a:t>
            </a:r>
            <a:r>
              <a:rPr lang="en-US" sz="2600" dirty="0" err="1"/>
              <a:t>JPanel</a:t>
            </a:r>
            <a:r>
              <a:rPr lang="en-US" sz="2600" dirty="0"/>
              <a:t> constructor. </a:t>
            </a:r>
          </a:p>
          <a:p>
            <a:pPr marL="0" indent="0" algn="just">
              <a:buNone/>
            </a:pPr>
            <a:r>
              <a:rPr lang="en-US" sz="2600" dirty="0"/>
              <a:t>Example:</a:t>
            </a:r>
          </a:p>
          <a:p>
            <a:pPr algn="just"/>
            <a:r>
              <a:rPr lang="en-US" sz="2600" dirty="0" err="1"/>
              <a:t>JPanel</a:t>
            </a:r>
            <a:r>
              <a:rPr lang="en-US" sz="2600" dirty="0"/>
              <a:t> panel = new </a:t>
            </a:r>
            <a:r>
              <a:rPr lang="en-US" sz="2600" dirty="0" err="1"/>
              <a:t>JPanel</a:t>
            </a:r>
            <a:r>
              <a:rPr lang="en-US" sz="2600" dirty="0"/>
              <a:t> (new </a:t>
            </a:r>
            <a:r>
              <a:rPr lang="en-US" sz="2600" dirty="0" err="1"/>
              <a:t>BorderLayout</a:t>
            </a:r>
            <a:r>
              <a:rPr lang="en-US" sz="2600" dirty="0"/>
              <a:t> ();</a:t>
            </a:r>
          </a:p>
          <a:p>
            <a:pPr algn="just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9668"/>
            <a:ext cx="8651633" cy="5168766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After a container has been created, you can set its layout manager using the </a:t>
            </a:r>
            <a:r>
              <a:rPr lang="en-US" sz="2600" dirty="0" err="1"/>
              <a:t>setLayout</a:t>
            </a:r>
            <a:r>
              <a:rPr lang="en-US" sz="2600" dirty="0"/>
              <a:t> method. </a:t>
            </a:r>
          </a:p>
          <a:p>
            <a:pPr marL="0" indent="0" algn="just">
              <a:buNone/>
            </a:pPr>
            <a:r>
              <a:rPr lang="en-US" sz="2600" dirty="0"/>
              <a:t>Example:</a:t>
            </a:r>
          </a:p>
          <a:p>
            <a:pPr algn="just"/>
            <a:r>
              <a:rPr lang="en-US" sz="2600" dirty="0"/>
              <a:t>Container </a:t>
            </a:r>
            <a:r>
              <a:rPr lang="en-US" sz="2600" dirty="0" err="1"/>
              <a:t>contentPane</a:t>
            </a:r>
            <a:r>
              <a:rPr lang="en-US" sz="2600" dirty="0"/>
              <a:t> = </a:t>
            </a:r>
            <a:r>
              <a:rPr lang="en-US" sz="2600" dirty="0" err="1"/>
              <a:t>frame.getContentPane</a:t>
            </a:r>
            <a:r>
              <a:rPr lang="en-US" sz="2600" dirty="0"/>
              <a:t> ();</a:t>
            </a:r>
          </a:p>
          <a:p>
            <a:pPr algn="just"/>
            <a:r>
              <a:rPr lang="en-US" sz="2600" dirty="0" err="1"/>
              <a:t>contentPane.setLayout</a:t>
            </a:r>
            <a:r>
              <a:rPr lang="en-US" sz="2600" dirty="0"/>
              <a:t> (new </a:t>
            </a:r>
            <a:r>
              <a:rPr lang="en-US" sz="2600" dirty="0" err="1"/>
              <a:t>FlowLayout</a:t>
            </a:r>
            <a:r>
              <a:rPr lang="en-US" sz="2600" dirty="0"/>
              <a:t> 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827" y="1527661"/>
            <a:ext cx="8244045" cy="5004884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Layout managers have different strengths and weaknesses. </a:t>
            </a:r>
          </a:p>
          <a:p>
            <a:pPr algn="just"/>
            <a:r>
              <a:rPr lang="en-US" sz="2600" dirty="0"/>
              <a:t>Here we are going to discuss various cases which help us in the selection of an appropriate layout manager.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Choosing a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2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827" y="1527661"/>
            <a:ext cx="8244045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CASE-1</a:t>
            </a:r>
          </a:p>
          <a:p>
            <a:pPr marL="0" indent="0" algn="just">
              <a:buNone/>
            </a:pPr>
            <a:r>
              <a:rPr lang="en-US" b="1" dirty="0"/>
              <a:t>You need to display a component in as much space as possible.</a:t>
            </a:r>
          </a:p>
          <a:p>
            <a:pPr algn="just"/>
            <a:r>
              <a:rPr lang="en-US" sz="2600" dirty="0"/>
              <a:t>If it is the only component in its container, use </a:t>
            </a:r>
            <a:r>
              <a:rPr lang="en-US" sz="2600" dirty="0" err="1"/>
              <a:t>GridLayout</a:t>
            </a:r>
            <a:r>
              <a:rPr lang="en-US" sz="2600" dirty="0"/>
              <a:t> or </a:t>
            </a:r>
            <a:r>
              <a:rPr lang="en-US" sz="2600" dirty="0" err="1"/>
              <a:t>BorderLayout</a:t>
            </a:r>
            <a:r>
              <a:rPr lang="en-US" sz="2600" dirty="0"/>
              <a:t>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Choosing a Layout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4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530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Types of Layouts</vt:lpstr>
      <vt:lpstr>Layout Manager</vt:lpstr>
      <vt:lpstr>Setting the Layout Manager</vt:lpstr>
      <vt:lpstr>Setting the Layout Manager</vt:lpstr>
      <vt:lpstr>Setting the Layout Manager</vt:lpstr>
      <vt:lpstr>Choosing a Layout Manager</vt:lpstr>
      <vt:lpstr>Choosing a Layout Manager</vt:lpstr>
      <vt:lpstr>Choosing a Layout Manager</vt:lpstr>
      <vt:lpstr>Choosing a Layout Manager</vt:lpstr>
      <vt:lpstr>Choosing a Layout Manager</vt:lpstr>
      <vt:lpstr>Border Layout</vt:lpstr>
      <vt:lpstr>Border Layout</vt:lpstr>
      <vt:lpstr>Border Layout</vt:lpstr>
      <vt:lpstr>Constructors of BorderLayout</vt:lpstr>
      <vt:lpstr>Methods of BorderLayout</vt:lpstr>
      <vt:lpstr>Methods of BorderLayout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186</cp:revision>
  <dcterms:created xsi:type="dcterms:W3CDTF">2021-05-13T17:45:44Z</dcterms:created>
  <dcterms:modified xsi:type="dcterms:W3CDTF">2021-08-06T10:21:10Z</dcterms:modified>
</cp:coreProperties>
</file>