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6" r:id="rId2"/>
    <p:sldId id="261" r:id="rId3"/>
    <p:sldId id="286" r:id="rId4"/>
    <p:sldId id="306" r:id="rId5"/>
    <p:sldId id="287" r:id="rId6"/>
    <p:sldId id="307" r:id="rId7"/>
    <p:sldId id="288" r:id="rId8"/>
    <p:sldId id="289" r:id="rId9"/>
    <p:sldId id="294" r:id="rId10"/>
    <p:sldId id="295" r:id="rId11"/>
    <p:sldId id="296" r:id="rId12"/>
    <p:sldId id="297" r:id="rId13"/>
    <p:sldId id="298" r:id="rId14"/>
    <p:sldId id="305" r:id="rId15"/>
    <p:sldId id="308" r:id="rId16"/>
    <p:sldId id="290" r:id="rId17"/>
    <p:sldId id="299" r:id="rId18"/>
    <p:sldId id="300" r:id="rId19"/>
    <p:sldId id="301" r:id="rId20"/>
    <p:sldId id="302" r:id="rId21"/>
    <p:sldId id="303" r:id="rId22"/>
    <p:sldId id="291" r:id="rId23"/>
    <p:sldId id="292" r:id="rId24"/>
    <p:sldId id="304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E43"/>
    <a:srgbClr val="D1F4E8"/>
    <a:srgbClr val="FFFFFF"/>
    <a:srgbClr val="26CB8E"/>
    <a:srgbClr val="24CA92"/>
    <a:srgbClr val="2190BC"/>
    <a:srgbClr val="2C2C2C"/>
    <a:srgbClr val="353535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7ACBE-9901-4764-AD67-1A597FFC3633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</dgm:pt>
    <dgm:pt modelId="{15F5D6CE-101C-4106-BC66-467170D20108}">
      <dgm:prSet phldrT="[Text]"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Java API</a:t>
          </a:r>
        </a:p>
      </dgm:t>
    </dgm:pt>
    <dgm:pt modelId="{397CF1D4-94FF-4AE6-9346-E84E192B0B49}" type="parTrans" cxnId="{8D483650-335D-4319-9B65-5D22F91B6CB7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AF9046B0-7C02-4EF9-8518-5B54CB525254}" type="sibTrans" cxnId="{8D483650-335D-4319-9B65-5D22F91B6CB7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9558A6AE-B03F-499F-AE1F-129EF467FA4B}">
      <dgm:prSet phldrT="[Text]"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JDBC Driver</a:t>
          </a:r>
        </a:p>
      </dgm:t>
    </dgm:pt>
    <dgm:pt modelId="{23180DFF-18DB-4D16-AE72-DDF4AF498BF9}" type="parTrans" cxnId="{388E9CD0-3A3B-48C2-BA4E-C50A29EFF57B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D0AAF22-2DF9-4310-8597-238129F65176}" type="sibTrans" cxnId="{388E9CD0-3A3B-48C2-BA4E-C50A29EFF57B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3E566311-79BA-41A3-AD62-C180888A1014}">
      <dgm:prSet phldrT="[Text]"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Database</a:t>
          </a:r>
        </a:p>
      </dgm:t>
    </dgm:pt>
    <dgm:pt modelId="{F7EBCBAA-E7CE-4856-9B0F-C60BB38E0E8F}" type="parTrans" cxnId="{D3DA0278-D6E4-4454-892D-CF67FD1F7BB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F042514-5903-4146-9EB0-6BA1FCDACD84}" type="sibTrans" cxnId="{D3DA0278-D6E4-4454-892D-CF67FD1F7BB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B1EB2BD-1D95-41CA-A071-D724F67B3C84}" type="pres">
      <dgm:prSet presAssocID="{4647ACBE-9901-4764-AD67-1A597FFC3633}" presName="CompostProcess" presStyleCnt="0">
        <dgm:presLayoutVars>
          <dgm:dir/>
          <dgm:resizeHandles val="exact"/>
        </dgm:presLayoutVars>
      </dgm:prSet>
      <dgm:spPr/>
    </dgm:pt>
    <dgm:pt modelId="{173A0340-74A0-4C15-BC58-8D70B343D1DA}" type="pres">
      <dgm:prSet presAssocID="{4647ACBE-9901-4764-AD67-1A597FFC3633}" presName="arrow" presStyleLbl="bgShp" presStyleIdx="0" presStyleCnt="1" custLinFactNeighborX="-1858" custLinFactNeighborY="45947"/>
      <dgm:spPr>
        <a:ln>
          <a:solidFill>
            <a:srgbClr val="092E43"/>
          </a:solidFill>
        </a:ln>
      </dgm:spPr>
    </dgm:pt>
    <dgm:pt modelId="{66563CE5-F806-41A6-BC3A-BB6FC391EA74}" type="pres">
      <dgm:prSet presAssocID="{4647ACBE-9901-4764-AD67-1A597FFC3633}" presName="linearProcess" presStyleCnt="0"/>
      <dgm:spPr/>
    </dgm:pt>
    <dgm:pt modelId="{86BD19D2-C0D5-430B-8F78-38C72BA9F921}" type="pres">
      <dgm:prSet presAssocID="{15F5D6CE-101C-4106-BC66-467170D20108}" presName="textNode" presStyleLbl="node1" presStyleIdx="0" presStyleCnt="3">
        <dgm:presLayoutVars>
          <dgm:bulletEnabled val="1"/>
        </dgm:presLayoutVars>
      </dgm:prSet>
      <dgm:spPr/>
    </dgm:pt>
    <dgm:pt modelId="{EF05B36B-98E9-4753-90F3-DA50B2EB0177}" type="pres">
      <dgm:prSet presAssocID="{AF9046B0-7C02-4EF9-8518-5B54CB525254}" presName="sibTrans" presStyleCnt="0"/>
      <dgm:spPr/>
    </dgm:pt>
    <dgm:pt modelId="{4941434C-EC19-45B9-BBA2-FAEA7701C22E}" type="pres">
      <dgm:prSet presAssocID="{9558A6AE-B03F-499F-AE1F-129EF467FA4B}" presName="textNode" presStyleLbl="node1" presStyleIdx="1" presStyleCnt="3">
        <dgm:presLayoutVars>
          <dgm:bulletEnabled val="1"/>
        </dgm:presLayoutVars>
      </dgm:prSet>
      <dgm:spPr/>
    </dgm:pt>
    <dgm:pt modelId="{3D14B185-FA67-4DDC-BE94-4B8D05096EB0}" type="pres">
      <dgm:prSet presAssocID="{7D0AAF22-2DF9-4310-8597-238129F65176}" presName="sibTrans" presStyleCnt="0"/>
      <dgm:spPr/>
    </dgm:pt>
    <dgm:pt modelId="{8C9615E0-2039-45DD-B312-4ECBE70A8865}" type="pres">
      <dgm:prSet presAssocID="{3E566311-79BA-41A3-AD62-C180888A101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83C276F-C7A1-40F5-973B-3BA33F3364A0}" type="presOf" srcId="{15F5D6CE-101C-4106-BC66-467170D20108}" destId="{86BD19D2-C0D5-430B-8F78-38C72BA9F921}" srcOrd="0" destOrd="0" presId="urn:microsoft.com/office/officeart/2005/8/layout/hProcess9"/>
    <dgm:cxn modelId="{8D483650-335D-4319-9B65-5D22F91B6CB7}" srcId="{4647ACBE-9901-4764-AD67-1A597FFC3633}" destId="{15F5D6CE-101C-4106-BC66-467170D20108}" srcOrd="0" destOrd="0" parTransId="{397CF1D4-94FF-4AE6-9346-E84E192B0B49}" sibTransId="{AF9046B0-7C02-4EF9-8518-5B54CB525254}"/>
    <dgm:cxn modelId="{D3DA0278-D6E4-4454-892D-CF67FD1F7BB8}" srcId="{4647ACBE-9901-4764-AD67-1A597FFC3633}" destId="{3E566311-79BA-41A3-AD62-C180888A1014}" srcOrd="2" destOrd="0" parTransId="{F7EBCBAA-E7CE-4856-9B0F-C60BB38E0E8F}" sibTransId="{6F042514-5903-4146-9EB0-6BA1FCDACD84}"/>
    <dgm:cxn modelId="{4D9ED7A2-261D-45FF-8CBB-16845BFC7349}" type="presOf" srcId="{9558A6AE-B03F-499F-AE1F-129EF467FA4B}" destId="{4941434C-EC19-45B9-BBA2-FAEA7701C22E}" srcOrd="0" destOrd="0" presId="urn:microsoft.com/office/officeart/2005/8/layout/hProcess9"/>
    <dgm:cxn modelId="{D3C4E0BF-004E-4AE2-B113-1D85227B7BCC}" type="presOf" srcId="{3E566311-79BA-41A3-AD62-C180888A1014}" destId="{8C9615E0-2039-45DD-B312-4ECBE70A8865}" srcOrd="0" destOrd="0" presId="urn:microsoft.com/office/officeart/2005/8/layout/hProcess9"/>
    <dgm:cxn modelId="{3EC38ACE-90F6-48B1-B531-24AC8E67944B}" type="presOf" srcId="{4647ACBE-9901-4764-AD67-1A597FFC3633}" destId="{7B1EB2BD-1D95-41CA-A071-D724F67B3C84}" srcOrd="0" destOrd="0" presId="urn:microsoft.com/office/officeart/2005/8/layout/hProcess9"/>
    <dgm:cxn modelId="{388E9CD0-3A3B-48C2-BA4E-C50A29EFF57B}" srcId="{4647ACBE-9901-4764-AD67-1A597FFC3633}" destId="{9558A6AE-B03F-499F-AE1F-129EF467FA4B}" srcOrd="1" destOrd="0" parTransId="{23180DFF-18DB-4D16-AE72-DDF4AF498BF9}" sibTransId="{7D0AAF22-2DF9-4310-8597-238129F65176}"/>
    <dgm:cxn modelId="{F645CC35-3FCE-44EA-A522-8BC09598C93F}" type="presParOf" srcId="{7B1EB2BD-1D95-41CA-A071-D724F67B3C84}" destId="{173A0340-74A0-4C15-BC58-8D70B343D1DA}" srcOrd="0" destOrd="0" presId="urn:microsoft.com/office/officeart/2005/8/layout/hProcess9"/>
    <dgm:cxn modelId="{A6E32E08-E989-4C01-8BFA-B1FBA1E797FD}" type="presParOf" srcId="{7B1EB2BD-1D95-41CA-A071-D724F67B3C84}" destId="{66563CE5-F806-41A6-BC3A-BB6FC391EA74}" srcOrd="1" destOrd="0" presId="urn:microsoft.com/office/officeart/2005/8/layout/hProcess9"/>
    <dgm:cxn modelId="{2E2CB41B-B292-4145-A45B-1AAEAAD78CE1}" type="presParOf" srcId="{66563CE5-F806-41A6-BC3A-BB6FC391EA74}" destId="{86BD19D2-C0D5-430B-8F78-38C72BA9F921}" srcOrd="0" destOrd="0" presId="urn:microsoft.com/office/officeart/2005/8/layout/hProcess9"/>
    <dgm:cxn modelId="{62B1A8D0-D970-4BC5-B3B9-E8DCA4DCCFE0}" type="presParOf" srcId="{66563CE5-F806-41A6-BC3A-BB6FC391EA74}" destId="{EF05B36B-98E9-4753-90F3-DA50B2EB0177}" srcOrd="1" destOrd="0" presId="urn:microsoft.com/office/officeart/2005/8/layout/hProcess9"/>
    <dgm:cxn modelId="{9AFCA12C-3DFB-4B42-9473-BF777D26BB92}" type="presParOf" srcId="{66563CE5-F806-41A6-BC3A-BB6FC391EA74}" destId="{4941434C-EC19-45B9-BBA2-FAEA7701C22E}" srcOrd="2" destOrd="0" presId="urn:microsoft.com/office/officeart/2005/8/layout/hProcess9"/>
    <dgm:cxn modelId="{8F6BD309-F92B-46A0-9571-934D3A193E3D}" type="presParOf" srcId="{66563CE5-F806-41A6-BC3A-BB6FC391EA74}" destId="{3D14B185-FA67-4DDC-BE94-4B8D05096EB0}" srcOrd="3" destOrd="0" presId="urn:microsoft.com/office/officeart/2005/8/layout/hProcess9"/>
    <dgm:cxn modelId="{02B17E91-7ABD-4550-850E-5686FEA00C49}" type="presParOf" srcId="{66563CE5-F806-41A6-BC3A-BB6FC391EA74}" destId="{8C9615E0-2039-45DD-B312-4ECBE70A886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A0340-74A0-4C15-BC58-8D70B343D1DA}">
      <dsp:nvSpPr>
        <dsp:cNvPr id="0" name=""/>
        <dsp:cNvSpPr/>
      </dsp:nvSpPr>
      <dsp:spPr>
        <a:xfrm>
          <a:off x="291590" y="0"/>
          <a:ext cx="4186187" cy="359851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092E4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BD19D2-C0D5-430B-8F78-38C72BA9F921}">
      <dsp:nvSpPr>
        <dsp:cNvPr id="0" name=""/>
        <dsp:cNvSpPr/>
      </dsp:nvSpPr>
      <dsp:spPr>
        <a:xfrm>
          <a:off x="3126" y="1079553"/>
          <a:ext cx="1585210" cy="143940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Bahnschrift" panose="020B0502040204020203" pitchFamily="34" charset="0"/>
            </a:rPr>
            <a:t>Java API</a:t>
          </a:r>
        </a:p>
      </dsp:txBody>
      <dsp:txXfrm>
        <a:off x="73392" y="1149819"/>
        <a:ext cx="1444678" cy="1298872"/>
      </dsp:txXfrm>
    </dsp:sp>
    <dsp:sp modelId="{4941434C-EC19-45B9-BBA2-FAEA7701C22E}">
      <dsp:nvSpPr>
        <dsp:cNvPr id="0" name=""/>
        <dsp:cNvSpPr/>
      </dsp:nvSpPr>
      <dsp:spPr>
        <a:xfrm>
          <a:off x="1669857" y="1079553"/>
          <a:ext cx="1585210" cy="1439404"/>
        </a:xfrm>
        <a:prstGeom prst="roundRect">
          <a:avLst/>
        </a:prstGeom>
        <a:gradFill rotWithShape="0">
          <a:gsLst>
            <a:gs pos="0">
              <a:schemeClr val="accent5">
                <a:hueOff val="-1519836"/>
                <a:satOff val="1607"/>
                <a:lumOff val="-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9836"/>
                <a:satOff val="1607"/>
                <a:lumOff val="-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9836"/>
                <a:satOff val="1607"/>
                <a:lumOff val="-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Bahnschrift" panose="020B0502040204020203" pitchFamily="34" charset="0"/>
            </a:rPr>
            <a:t>JDBC Driver</a:t>
          </a:r>
        </a:p>
      </dsp:txBody>
      <dsp:txXfrm>
        <a:off x="1740123" y="1149819"/>
        <a:ext cx="1444678" cy="1298872"/>
      </dsp:txXfrm>
    </dsp:sp>
    <dsp:sp modelId="{8C9615E0-2039-45DD-B312-4ECBE70A8865}">
      <dsp:nvSpPr>
        <dsp:cNvPr id="0" name=""/>
        <dsp:cNvSpPr/>
      </dsp:nvSpPr>
      <dsp:spPr>
        <a:xfrm>
          <a:off x="3336589" y="1079553"/>
          <a:ext cx="1585210" cy="1439404"/>
        </a:xfrm>
        <a:prstGeom prst="roundRect">
          <a:avLst/>
        </a:prstGeom>
        <a:gradFill rotWithShape="0">
          <a:gsLst>
            <a:gs pos="0">
              <a:schemeClr val="accent5">
                <a:hueOff val="-3039673"/>
                <a:satOff val="3213"/>
                <a:lumOff val="-5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9673"/>
                <a:satOff val="3213"/>
                <a:lumOff val="-5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9673"/>
                <a:satOff val="3213"/>
                <a:lumOff val="-5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Bahnschrift" panose="020B0502040204020203" pitchFamily="34" charset="0"/>
            </a:rPr>
            <a:t>Database</a:t>
          </a:r>
        </a:p>
      </dsp:txBody>
      <dsp:txXfrm>
        <a:off x="3406855" y="1149819"/>
        <a:ext cx="1444678" cy="129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There are 4 types of JDBC drivers: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JDBC-ODBC bridge driver</a:t>
            </a:r>
            <a:endParaRPr lang="en-IN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Native-API driver (partially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 Protocol driver (fully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Thin driver (fully java driver)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JDBC Drivers</a:t>
            </a:r>
          </a:p>
        </p:txBody>
      </p:sp>
    </p:spTree>
    <p:extLst>
      <p:ext uri="{BB962C8B-B14F-4D97-AF65-F5344CB8AC3E}">
        <p14:creationId xmlns:p14="http://schemas.microsoft.com/office/powerpoint/2010/main" val="393624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There are 4 types of JDBC drivers: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JDBC-ODBC bridge driver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Native-API driver</a:t>
            </a:r>
            <a:endParaRPr lang="en-IN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 Protocol driver (fully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Thin driver (fully java driver)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JDBC Drivers</a:t>
            </a:r>
          </a:p>
        </p:txBody>
      </p:sp>
    </p:spTree>
    <p:extLst>
      <p:ext uri="{BB962C8B-B14F-4D97-AF65-F5344CB8AC3E}">
        <p14:creationId xmlns:p14="http://schemas.microsoft.com/office/powerpoint/2010/main" val="33494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There are 4 types of JDBC drivers: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JDBC-ODBC bridge driver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Native-API driver (partially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Network Protocol driver</a:t>
            </a:r>
            <a:endParaRPr lang="en-IN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Thin driver (fully java driver)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JDBC Drivers</a:t>
            </a:r>
          </a:p>
        </p:txBody>
      </p:sp>
    </p:spTree>
    <p:extLst>
      <p:ext uri="{BB962C8B-B14F-4D97-AF65-F5344CB8AC3E}">
        <p14:creationId xmlns:p14="http://schemas.microsoft.com/office/powerpoint/2010/main" val="19131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There are 4 types of JDBC drivers: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JDBC-ODBC bridge driver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Native-API driver (partially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 Protocol driver (fully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Thin driver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JDBC Drivers</a:t>
            </a:r>
          </a:p>
        </p:txBody>
      </p:sp>
    </p:spTree>
    <p:extLst>
      <p:ext uri="{BB962C8B-B14F-4D97-AF65-F5344CB8AC3E}">
        <p14:creationId xmlns:p14="http://schemas.microsoft.com/office/powerpoint/2010/main" val="201676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7226"/>
            <a:ext cx="8383606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If you are accessing one type of database, the preferred driver type is 4.</a:t>
            </a:r>
          </a:p>
          <a:p>
            <a:pPr algn="just"/>
            <a:r>
              <a:rPr lang="en-US" sz="2600" dirty="0"/>
              <a:t>If your Java application is accessing multiple types of databases at the same time, type 3 is the preferred driver. </a:t>
            </a:r>
          </a:p>
          <a:p>
            <a:pPr algn="just"/>
            <a:r>
              <a:rPr lang="en-US" sz="2600" dirty="0"/>
              <a:t>Type 2 drivers are useful in situations, where a type 3 or type 4 driver is not available yet for your database.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Driver should be Used?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7226"/>
            <a:ext cx="8383606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 type 1 driver is not considered a deployment-level driver, and is typically used for development and testing purposes only.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Driver should be Used?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DriverManager</a:t>
            </a:r>
            <a:r>
              <a:rPr lang="en-US" dirty="0"/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Driver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SQLException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20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Driver Manager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/>
              <a:t>Driver</a:t>
            </a:r>
            <a:r>
              <a:rPr lang="en-US" dirty="0"/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Result Set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SQLException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03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DriverManager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Driver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/>
              <a:t>Connection</a:t>
            </a:r>
            <a:r>
              <a:rPr lang="en-US" dirty="0"/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Statement</a:t>
            </a:r>
          </a:p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SQLException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86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DriverManager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Driver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/>
              <a:t>Statement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SQLException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9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04" y="2777957"/>
            <a:ext cx="7827666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JDBC and its use</a:t>
            </a:r>
          </a:p>
          <a:p>
            <a:pPr algn="just"/>
            <a:r>
              <a:rPr lang="en-US" dirty="0"/>
              <a:t>understand the different types of JDBC drivers</a:t>
            </a:r>
          </a:p>
          <a:p>
            <a:pPr algn="just"/>
            <a:r>
              <a:rPr lang="en-US" dirty="0"/>
              <a:t>know the working of various components of JDBC</a:t>
            </a:r>
          </a:p>
          <a:p>
            <a:pPr algn="just"/>
            <a:r>
              <a:rPr lang="en-US" dirty="0"/>
              <a:t>analyze the different architectural components and their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DriverManager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Driver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Statement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b="1" dirty="0" err="1"/>
              <a:t>ResultSet</a:t>
            </a:r>
            <a:r>
              <a:rPr lang="en-US" dirty="0"/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SQLException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29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DriverManager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Driver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b="1" dirty="0"/>
              <a:t>SQLException</a:t>
            </a:r>
            <a:r>
              <a:rPr lang="en-US" dirty="0"/>
              <a:t> 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49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of JDBC</a:t>
            </a:r>
            <a:endParaRPr lang="en-IN" dirty="0"/>
          </a:p>
        </p:txBody>
      </p:sp>
      <p:pic>
        <p:nvPicPr>
          <p:cNvPr id="2050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3" y="1400039"/>
            <a:ext cx="8269898" cy="5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1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Application </a:t>
            </a:r>
          </a:p>
          <a:p>
            <a:pPr fontAlgn="base"/>
            <a:r>
              <a:rPr lang="en-US" b="1" dirty="0"/>
              <a:t>The JDBC API </a:t>
            </a:r>
          </a:p>
          <a:p>
            <a:pPr fontAlgn="base"/>
            <a:r>
              <a:rPr lang="en-US" b="1" dirty="0" err="1"/>
              <a:t>DriverManager</a:t>
            </a:r>
            <a:r>
              <a:rPr lang="en-US" b="1" dirty="0"/>
              <a:t> </a:t>
            </a:r>
          </a:p>
          <a:p>
            <a:pPr fontAlgn="base"/>
            <a:r>
              <a:rPr lang="en-US" b="1" dirty="0"/>
              <a:t>JDBC drivers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1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JDBC architecture consists of two-tier and three-tier processing models to access a database.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en-US" sz="2800" b="1" dirty="0"/>
              <a:t>Two-tier model 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en-US" sz="2800" b="1" dirty="0"/>
              <a:t>Three-tier model</a:t>
            </a:r>
            <a:endParaRPr lang="en-IN" sz="2800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JDBC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719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02883"/>
            <a:ext cx="8358567" cy="4813854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/>
              <a:t>Java Database Connectivity(JDBC)</a:t>
            </a:r>
            <a:r>
              <a:rPr lang="en-US" sz="2600" dirty="0"/>
              <a:t> is an </a:t>
            </a:r>
            <a:r>
              <a:rPr lang="en-US" sz="2600" b="1" dirty="0"/>
              <a:t>Application Programming Interface(API)</a:t>
            </a:r>
            <a:r>
              <a:rPr lang="en-US" sz="2600" dirty="0"/>
              <a:t> used to connect Java application with Database. </a:t>
            </a:r>
          </a:p>
          <a:p>
            <a:pPr algn="just"/>
            <a:r>
              <a:rPr lang="en-US" sz="2600" dirty="0"/>
              <a:t>It is used to interact with various type of Database. </a:t>
            </a:r>
          </a:p>
          <a:p>
            <a:pPr algn="just"/>
            <a:r>
              <a:rPr lang="en-US" sz="2600" dirty="0"/>
              <a:t>It can also be defined as the platform-independent interface between a relational database and Java programming.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2797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02883"/>
            <a:ext cx="8358567" cy="481385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It allows java program to execute SQL statement and retrieve result from database.</a:t>
            </a:r>
          </a:p>
          <a:p>
            <a:pPr algn="just"/>
            <a:r>
              <a:rPr lang="en-US" sz="2600" dirty="0"/>
              <a:t>The JDBC API consists of classes and methods that are used to perform various operations in the database.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205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97033"/>
            <a:ext cx="8423800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Enterprise applications that are created using the JAVA EE technology need to interact with databases to store application-specific information. </a:t>
            </a:r>
          </a:p>
          <a:p>
            <a:pPr algn="just"/>
            <a:r>
              <a:rPr lang="en-US" sz="2600" dirty="0"/>
              <a:t>Before JDBC, the ODBC API was the database API to connect and execute queries with the database. </a:t>
            </a:r>
          </a:p>
          <a:p>
            <a:pPr algn="just"/>
            <a:r>
              <a:rPr lang="en-US" sz="2600" dirty="0"/>
              <a:t>But, the ODBC API uses the ODBC driver, which is written in the C language.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 of JDBC</a:t>
            </a:r>
          </a:p>
        </p:txBody>
      </p:sp>
    </p:spTree>
    <p:extLst>
      <p:ext uri="{BB962C8B-B14F-4D97-AF65-F5344CB8AC3E}">
        <p14:creationId xmlns:p14="http://schemas.microsoft.com/office/powerpoint/2010/main" val="139944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97033"/>
            <a:ext cx="8423800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That is why Java has defined its own API (JDBC API) that uses JDBC drivers (written in the Java language).</a:t>
            </a:r>
          </a:p>
          <a:p>
            <a:pPr algn="just"/>
            <a:r>
              <a:rPr lang="en-US" sz="2600" dirty="0"/>
              <a:t>This driver is used with JDBC to interact or communicate with various kinds of databases.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 of JDBC</a:t>
            </a:r>
          </a:p>
        </p:txBody>
      </p:sp>
    </p:spTree>
    <p:extLst>
      <p:ext uri="{BB962C8B-B14F-4D97-AF65-F5344CB8AC3E}">
        <p14:creationId xmlns:p14="http://schemas.microsoft.com/office/powerpoint/2010/main" val="766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63" y="1527661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We can use JDBC API to handle database using Java program and can perform the following activities: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sz="2500" dirty="0"/>
              <a:t>Connect to the database.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sz="2500" dirty="0"/>
              <a:t>Execute queries and update statements to the database.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sz="2500" dirty="0"/>
              <a:t>Retrieve the result received from the database.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 of 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0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5896"/>
            <a:ext cx="8353461" cy="500636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JDBC Driver is a software component that enables java application to interact with the database.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JDBC Driver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500474"/>
              </p:ext>
            </p:extLst>
          </p:nvPr>
        </p:nvGraphicFramePr>
        <p:xfrm>
          <a:off x="1928261" y="3034517"/>
          <a:ext cx="4924926" cy="359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54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/>
              <a:t>There are 4 types of JDBC drivers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JDBC-ODBC bridge driver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Native-API driver (partially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 Protocol driver (fully java driver)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Thin driver (fully java driver)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JDBC Drivers</a:t>
            </a:r>
          </a:p>
        </p:txBody>
      </p:sp>
    </p:spTree>
    <p:extLst>
      <p:ext uri="{BB962C8B-B14F-4D97-AF65-F5344CB8AC3E}">
        <p14:creationId xmlns:p14="http://schemas.microsoft.com/office/powerpoint/2010/main" val="1296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</TotalTime>
  <Words>650</Words>
  <Application>Microsoft Office PowerPoint</Application>
  <PresentationFormat>On-screen Show (4:3)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JDBC</vt:lpstr>
      <vt:lpstr>JDBC</vt:lpstr>
      <vt:lpstr> Use of JDBC</vt:lpstr>
      <vt:lpstr> Use of JDBC</vt:lpstr>
      <vt:lpstr> Use of JDBC</vt:lpstr>
      <vt:lpstr>  JDBC Driver  </vt:lpstr>
      <vt:lpstr>Types of JDBC Drivers</vt:lpstr>
      <vt:lpstr>Types of JDBC Drivers</vt:lpstr>
      <vt:lpstr>Types of JDBC Drivers</vt:lpstr>
      <vt:lpstr>Types of JDBC Drivers</vt:lpstr>
      <vt:lpstr>Types of JDBC Drivers</vt:lpstr>
      <vt:lpstr>Which Driver should be Used?</vt:lpstr>
      <vt:lpstr>Which Driver should be Used?</vt:lpstr>
      <vt:lpstr>Components of JDBC</vt:lpstr>
      <vt:lpstr>Components of JDBC</vt:lpstr>
      <vt:lpstr>Components of JDBC</vt:lpstr>
      <vt:lpstr>Components of JDBC</vt:lpstr>
      <vt:lpstr>Components of JDBC</vt:lpstr>
      <vt:lpstr>Components of JDBC</vt:lpstr>
      <vt:lpstr>Architecture of JDBC</vt:lpstr>
      <vt:lpstr>Architecture of JDBC</vt:lpstr>
      <vt:lpstr>Types of JDBC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172</cp:revision>
  <dcterms:created xsi:type="dcterms:W3CDTF">2021-05-13T17:45:44Z</dcterms:created>
  <dcterms:modified xsi:type="dcterms:W3CDTF">2021-08-19T05:03:05Z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390364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