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6" r:id="rId2"/>
    <p:sldId id="261" r:id="rId3"/>
    <p:sldId id="267" r:id="rId4"/>
    <p:sldId id="268" r:id="rId5"/>
    <p:sldId id="269" r:id="rId6"/>
    <p:sldId id="27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0BC"/>
    <a:srgbClr val="24CA92"/>
    <a:srgbClr val="092E43"/>
    <a:srgbClr val="26CB8E"/>
    <a:srgbClr val="D1F4E8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233" y="2786619"/>
            <a:ext cx="7165766" cy="3698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understand the concept of CRUD operations</a:t>
            </a:r>
          </a:p>
          <a:p>
            <a:pPr algn="just"/>
            <a:r>
              <a:rPr lang="en-US" dirty="0"/>
              <a:t>Implementation of  CRUD operations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49469"/>
            <a:ext cx="8353692" cy="5004884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The </a:t>
            </a:r>
            <a:r>
              <a:rPr lang="en-US" sz="2600" b="1" dirty="0"/>
              <a:t>CRUD</a:t>
            </a:r>
            <a:r>
              <a:rPr lang="en-US" sz="2600" dirty="0"/>
              <a:t> stands for </a:t>
            </a:r>
            <a:r>
              <a:rPr lang="en-US" sz="2600" b="1" dirty="0"/>
              <a:t>Create, Read/Retrieve, Update,</a:t>
            </a:r>
            <a:r>
              <a:rPr lang="en-US" sz="2600" dirty="0"/>
              <a:t> and </a:t>
            </a:r>
            <a:r>
              <a:rPr lang="en-US" sz="2600" b="1" dirty="0"/>
              <a:t>Delete</a:t>
            </a:r>
            <a:r>
              <a:rPr lang="en-US" sz="2600" dirty="0"/>
              <a:t>. </a:t>
            </a:r>
          </a:p>
          <a:p>
            <a:pPr algn="just"/>
            <a:r>
              <a:rPr lang="en-US" sz="2600" dirty="0"/>
              <a:t>These are the four basic functions of the persistence storage.</a:t>
            </a:r>
          </a:p>
          <a:p>
            <a:pPr algn="just"/>
            <a:r>
              <a:rPr lang="en-US" sz="2600" dirty="0"/>
              <a:t>The CRUD operation can be defined as user interface conventions that allow view, search, and modify information through computer-based forms and reports. </a:t>
            </a:r>
            <a:endParaRPr lang="en-IN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CRUD</a:t>
            </a:r>
            <a:r>
              <a:rPr lang="en-US" dirty="0"/>
              <a:t> 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76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81000"/>
            <a:ext cx="8353692" cy="7375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/>
              <a:t>The following are the standard CRUD Operations: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CRUD</a:t>
            </a:r>
            <a:r>
              <a:rPr lang="en-US" dirty="0"/>
              <a:t> Operations</a:t>
            </a:r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CF5F5A2-E56C-48B4-84CA-49B1D588604A}"/>
              </a:ext>
            </a:extLst>
          </p:cNvPr>
          <p:cNvSpPr/>
          <p:nvPr/>
        </p:nvSpPr>
        <p:spPr>
          <a:xfrm>
            <a:off x="839143" y="2373981"/>
            <a:ext cx="3442570" cy="684533"/>
          </a:xfrm>
          <a:custGeom>
            <a:avLst/>
            <a:gdLst>
              <a:gd name="connsiteX0" fmla="*/ 0 w 2646963"/>
              <a:gd name="connsiteY0" fmla="*/ 114091 h 684533"/>
              <a:gd name="connsiteX1" fmla="*/ 114091 w 2646963"/>
              <a:gd name="connsiteY1" fmla="*/ 0 h 684533"/>
              <a:gd name="connsiteX2" fmla="*/ 2532872 w 2646963"/>
              <a:gd name="connsiteY2" fmla="*/ 0 h 684533"/>
              <a:gd name="connsiteX3" fmla="*/ 2646963 w 2646963"/>
              <a:gd name="connsiteY3" fmla="*/ 114091 h 684533"/>
              <a:gd name="connsiteX4" fmla="*/ 2646963 w 2646963"/>
              <a:gd name="connsiteY4" fmla="*/ 570442 h 684533"/>
              <a:gd name="connsiteX5" fmla="*/ 2532872 w 2646963"/>
              <a:gd name="connsiteY5" fmla="*/ 684533 h 684533"/>
              <a:gd name="connsiteX6" fmla="*/ 114091 w 2646963"/>
              <a:gd name="connsiteY6" fmla="*/ 684533 h 684533"/>
              <a:gd name="connsiteX7" fmla="*/ 0 w 2646963"/>
              <a:gd name="connsiteY7" fmla="*/ 570442 h 684533"/>
              <a:gd name="connsiteX8" fmla="*/ 0 w 2646963"/>
              <a:gd name="connsiteY8" fmla="*/ 114091 h 68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6963" h="684533">
                <a:moveTo>
                  <a:pt x="0" y="114091"/>
                </a:moveTo>
                <a:cubicBezTo>
                  <a:pt x="0" y="51080"/>
                  <a:pt x="51080" y="0"/>
                  <a:pt x="114091" y="0"/>
                </a:cubicBezTo>
                <a:lnTo>
                  <a:pt x="2532872" y="0"/>
                </a:lnTo>
                <a:cubicBezTo>
                  <a:pt x="2595883" y="0"/>
                  <a:pt x="2646963" y="51080"/>
                  <a:pt x="2646963" y="114091"/>
                </a:cubicBezTo>
                <a:lnTo>
                  <a:pt x="2646963" y="570442"/>
                </a:lnTo>
                <a:cubicBezTo>
                  <a:pt x="2646963" y="633453"/>
                  <a:pt x="2595883" y="684533"/>
                  <a:pt x="2532872" y="684533"/>
                </a:cubicBezTo>
                <a:lnTo>
                  <a:pt x="114091" y="684533"/>
                </a:lnTo>
                <a:cubicBezTo>
                  <a:pt x="51080" y="684533"/>
                  <a:pt x="0" y="633453"/>
                  <a:pt x="0" y="570442"/>
                </a:cubicBezTo>
                <a:lnTo>
                  <a:pt x="0" y="114091"/>
                </a:lnTo>
                <a:close/>
              </a:path>
            </a:pathLst>
          </a:custGeom>
          <a:solidFill>
            <a:srgbClr val="2190BC"/>
          </a:solidFill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856" tIns="79136" rIns="124856" bIns="7913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>
                <a:latin typeface="Bahnschrift" panose="020B0502040204020203" pitchFamily="34" charset="0"/>
              </a:rPr>
              <a:t>CREATE Operation </a:t>
            </a:r>
            <a:endParaRPr lang="en-IN" sz="2400" kern="1200">
              <a:latin typeface="Bahnschrift" panose="020B05020402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6AB431-3ECF-47CA-B384-AB11B5FE4E34}"/>
              </a:ext>
            </a:extLst>
          </p:cNvPr>
          <p:cNvSpPr/>
          <p:nvPr/>
        </p:nvSpPr>
        <p:spPr>
          <a:xfrm>
            <a:off x="2230056" y="3497595"/>
            <a:ext cx="3442570" cy="684533"/>
          </a:xfrm>
          <a:custGeom>
            <a:avLst/>
            <a:gdLst>
              <a:gd name="connsiteX0" fmla="*/ 0 w 2646963"/>
              <a:gd name="connsiteY0" fmla="*/ 114091 h 684533"/>
              <a:gd name="connsiteX1" fmla="*/ 114091 w 2646963"/>
              <a:gd name="connsiteY1" fmla="*/ 0 h 684533"/>
              <a:gd name="connsiteX2" fmla="*/ 2532872 w 2646963"/>
              <a:gd name="connsiteY2" fmla="*/ 0 h 684533"/>
              <a:gd name="connsiteX3" fmla="*/ 2646963 w 2646963"/>
              <a:gd name="connsiteY3" fmla="*/ 114091 h 684533"/>
              <a:gd name="connsiteX4" fmla="*/ 2646963 w 2646963"/>
              <a:gd name="connsiteY4" fmla="*/ 570442 h 684533"/>
              <a:gd name="connsiteX5" fmla="*/ 2532872 w 2646963"/>
              <a:gd name="connsiteY5" fmla="*/ 684533 h 684533"/>
              <a:gd name="connsiteX6" fmla="*/ 114091 w 2646963"/>
              <a:gd name="connsiteY6" fmla="*/ 684533 h 684533"/>
              <a:gd name="connsiteX7" fmla="*/ 0 w 2646963"/>
              <a:gd name="connsiteY7" fmla="*/ 570442 h 684533"/>
              <a:gd name="connsiteX8" fmla="*/ 0 w 2646963"/>
              <a:gd name="connsiteY8" fmla="*/ 114091 h 68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6963" h="684533">
                <a:moveTo>
                  <a:pt x="0" y="114091"/>
                </a:moveTo>
                <a:cubicBezTo>
                  <a:pt x="0" y="51080"/>
                  <a:pt x="51080" y="0"/>
                  <a:pt x="114091" y="0"/>
                </a:cubicBezTo>
                <a:lnTo>
                  <a:pt x="2532872" y="0"/>
                </a:lnTo>
                <a:cubicBezTo>
                  <a:pt x="2595883" y="0"/>
                  <a:pt x="2646963" y="51080"/>
                  <a:pt x="2646963" y="114091"/>
                </a:cubicBezTo>
                <a:lnTo>
                  <a:pt x="2646963" y="570442"/>
                </a:lnTo>
                <a:cubicBezTo>
                  <a:pt x="2646963" y="633453"/>
                  <a:pt x="2595883" y="684533"/>
                  <a:pt x="2532872" y="684533"/>
                </a:cubicBezTo>
                <a:lnTo>
                  <a:pt x="114091" y="684533"/>
                </a:lnTo>
                <a:cubicBezTo>
                  <a:pt x="51080" y="684533"/>
                  <a:pt x="0" y="633453"/>
                  <a:pt x="0" y="570442"/>
                </a:cubicBezTo>
                <a:lnTo>
                  <a:pt x="0" y="114091"/>
                </a:lnTo>
                <a:close/>
              </a:path>
            </a:pathLst>
          </a:custGeom>
          <a:solidFill>
            <a:srgbClr val="2190BC"/>
          </a:solidFill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856" tIns="79136" rIns="124856" bIns="7913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>
                <a:latin typeface="Bahnschrift" panose="020B0502040204020203" pitchFamily="34" charset="0"/>
              </a:rPr>
              <a:t>READ Operation  </a:t>
            </a:r>
            <a:endParaRPr lang="en-IN" sz="2400" kern="1200"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85E6E8-5D2A-4D7F-BAB1-982BFAD75707}"/>
              </a:ext>
            </a:extLst>
          </p:cNvPr>
          <p:cNvSpPr/>
          <p:nvPr/>
        </p:nvSpPr>
        <p:spPr>
          <a:xfrm>
            <a:off x="3620969" y="4621209"/>
            <a:ext cx="3442570" cy="684533"/>
          </a:xfrm>
          <a:custGeom>
            <a:avLst/>
            <a:gdLst>
              <a:gd name="connsiteX0" fmla="*/ 0 w 2646963"/>
              <a:gd name="connsiteY0" fmla="*/ 114091 h 684533"/>
              <a:gd name="connsiteX1" fmla="*/ 114091 w 2646963"/>
              <a:gd name="connsiteY1" fmla="*/ 0 h 684533"/>
              <a:gd name="connsiteX2" fmla="*/ 2532872 w 2646963"/>
              <a:gd name="connsiteY2" fmla="*/ 0 h 684533"/>
              <a:gd name="connsiteX3" fmla="*/ 2646963 w 2646963"/>
              <a:gd name="connsiteY3" fmla="*/ 114091 h 684533"/>
              <a:gd name="connsiteX4" fmla="*/ 2646963 w 2646963"/>
              <a:gd name="connsiteY4" fmla="*/ 570442 h 684533"/>
              <a:gd name="connsiteX5" fmla="*/ 2532872 w 2646963"/>
              <a:gd name="connsiteY5" fmla="*/ 684533 h 684533"/>
              <a:gd name="connsiteX6" fmla="*/ 114091 w 2646963"/>
              <a:gd name="connsiteY6" fmla="*/ 684533 h 684533"/>
              <a:gd name="connsiteX7" fmla="*/ 0 w 2646963"/>
              <a:gd name="connsiteY7" fmla="*/ 570442 h 684533"/>
              <a:gd name="connsiteX8" fmla="*/ 0 w 2646963"/>
              <a:gd name="connsiteY8" fmla="*/ 114091 h 68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6963" h="684533">
                <a:moveTo>
                  <a:pt x="0" y="114091"/>
                </a:moveTo>
                <a:cubicBezTo>
                  <a:pt x="0" y="51080"/>
                  <a:pt x="51080" y="0"/>
                  <a:pt x="114091" y="0"/>
                </a:cubicBezTo>
                <a:lnTo>
                  <a:pt x="2532872" y="0"/>
                </a:lnTo>
                <a:cubicBezTo>
                  <a:pt x="2595883" y="0"/>
                  <a:pt x="2646963" y="51080"/>
                  <a:pt x="2646963" y="114091"/>
                </a:cubicBezTo>
                <a:lnTo>
                  <a:pt x="2646963" y="570442"/>
                </a:lnTo>
                <a:cubicBezTo>
                  <a:pt x="2646963" y="633453"/>
                  <a:pt x="2595883" y="684533"/>
                  <a:pt x="2532872" y="684533"/>
                </a:cubicBezTo>
                <a:lnTo>
                  <a:pt x="114091" y="684533"/>
                </a:lnTo>
                <a:cubicBezTo>
                  <a:pt x="51080" y="684533"/>
                  <a:pt x="0" y="633453"/>
                  <a:pt x="0" y="570442"/>
                </a:cubicBezTo>
                <a:lnTo>
                  <a:pt x="0" y="114091"/>
                </a:lnTo>
                <a:close/>
              </a:path>
            </a:pathLst>
          </a:custGeom>
          <a:solidFill>
            <a:srgbClr val="2190BC"/>
          </a:solidFill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856" tIns="79136" rIns="124856" bIns="7913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>
                <a:latin typeface="Bahnschrift" panose="020B0502040204020203" pitchFamily="34" charset="0"/>
              </a:rPr>
              <a:t>UPDATE Operation </a:t>
            </a:r>
            <a:endParaRPr lang="en-IN" sz="2400" kern="1200">
              <a:latin typeface="Bahnschrift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AC5D5F-6C8A-4E77-8CD5-DFA208F6452C}"/>
              </a:ext>
            </a:extLst>
          </p:cNvPr>
          <p:cNvSpPr/>
          <p:nvPr/>
        </p:nvSpPr>
        <p:spPr>
          <a:xfrm>
            <a:off x="5011883" y="5744822"/>
            <a:ext cx="3442570" cy="684533"/>
          </a:xfrm>
          <a:custGeom>
            <a:avLst/>
            <a:gdLst>
              <a:gd name="connsiteX0" fmla="*/ 0 w 2646963"/>
              <a:gd name="connsiteY0" fmla="*/ 114091 h 684533"/>
              <a:gd name="connsiteX1" fmla="*/ 114091 w 2646963"/>
              <a:gd name="connsiteY1" fmla="*/ 0 h 684533"/>
              <a:gd name="connsiteX2" fmla="*/ 2532872 w 2646963"/>
              <a:gd name="connsiteY2" fmla="*/ 0 h 684533"/>
              <a:gd name="connsiteX3" fmla="*/ 2646963 w 2646963"/>
              <a:gd name="connsiteY3" fmla="*/ 114091 h 684533"/>
              <a:gd name="connsiteX4" fmla="*/ 2646963 w 2646963"/>
              <a:gd name="connsiteY4" fmla="*/ 570442 h 684533"/>
              <a:gd name="connsiteX5" fmla="*/ 2532872 w 2646963"/>
              <a:gd name="connsiteY5" fmla="*/ 684533 h 684533"/>
              <a:gd name="connsiteX6" fmla="*/ 114091 w 2646963"/>
              <a:gd name="connsiteY6" fmla="*/ 684533 h 684533"/>
              <a:gd name="connsiteX7" fmla="*/ 0 w 2646963"/>
              <a:gd name="connsiteY7" fmla="*/ 570442 h 684533"/>
              <a:gd name="connsiteX8" fmla="*/ 0 w 2646963"/>
              <a:gd name="connsiteY8" fmla="*/ 114091 h 68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6963" h="684533">
                <a:moveTo>
                  <a:pt x="0" y="114091"/>
                </a:moveTo>
                <a:cubicBezTo>
                  <a:pt x="0" y="51080"/>
                  <a:pt x="51080" y="0"/>
                  <a:pt x="114091" y="0"/>
                </a:cubicBezTo>
                <a:lnTo>
                  <a:pt x="2532872" y="0"/>
                </a:lnTo>
                <a:cubicBezTo>
                  <a:pt x="2595883" y="0"/>
                  <a:pt x="2646963" y="51080"/>
                  <a:pt x="2646963" y="114091"/>
                </a:cubicBezTo>
                <a:lnTo>
                  <a:pt x="2646963" y="570442"/>
                </a:lnTo>
                <a:cubicBezTo>
                  <a:pt x="2646963" y="633453"/>
                  <a:pt x="2595883" y="684533"/>
                  <a:pt x="2532872" y="684533"/>
                </a:cubicBezTo>
                <a:lnTo>
                  <a:pt x="114091" y="684533"/>
                </a:lnTo>
                <a:cubicBezTo>
                  <a:pt x="51080" y="684533"/>
                  <a:pt x="0" y="633453"/>
                  <a:pt x="0" y="570442"/>
                </a:cubicBezTo>
                <a:lnTo>
                  <a:pt x="0" y="114091"/>
                </a:lnTo>
                <a:close/>
              </a:path>
            </a:pathLst>
          </a:custGeom>
          <a:solidFill>
            <a:srgbClr val="2190BC"/>
          </a:solidFill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856" tIns="79136" rIns="124856" bIns="7913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>
                <a:latin typeface="Bahnschrift" panose="020B0502040204020203" pitchFamily="34" charset="0"/>
              </a:rPr>
              <a:t>DELETE Operation</a:t>
            </a:r>
            <a:endParaRPr lang="en-IN" sz="2400" kern="12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8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78243"/>
            <a:ext cx="8460863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Connection is the session between java application and database. </a:t>
            </a:r>
          </a:p>
          <a:p>
            <a:pPr algn="just"/>
            <a:r>
              <a:rPr lang="en-US" dirty="0"/>
              <a:t>The Connection interface is a factory of Statement, </a:t>
            </a:r>
            <a:r>
              <a:rPr lang="en-US" dirty="0" err="1"/>
              <a:t>PreparedStatement</a:t>
            </a:r>
            <a:r>
              <a:rPr lang="en-US" dirty="0"/>
              <a:t>, and </a:t>
            </a:r>
            <a:r>
              <a:rPr lang="en-US" dirty="0" err="1"/>
              <a:t>DatabaseMetaData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Connection interface provide many methods for transaction management.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68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33273"/>
            <a:ext cx="8355932" cy="50048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Statement </a:t>
            </a:r>
            <a:r>
              <a:rPr lang="en-US" dirty="0" err="1"/>
              <a:t>createStatement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public Statement </a:t>
            </a:r>
            <a:r>
              <a:rPr lang="en-US" dirty="0" err="1"/>
              <a:t>createStatement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resultSetType,int</a:t>
            </a:r>
            <a:r>
              <a:rPr lang="en-US" dirty="0"/>
              <a:t> </a:t>
            </a:r>
            <a:r>
              <a:rPr lang="en-US" dirty="0" err="1"/>
              <a:t>resultSetConcurrency</a:t>
            </a:r>
            <a:r>
              <a:rPr lang="en-US" dirty="0"/>
              <a:t>) </a:t>
            </a:r>
          </a:p>
          <a:p>
            <a:r>
              <a:rPr lang="en-US" dirty="0"/>
              <a:t>public void </a:t>
            </a:r>
            <a:r>
              <a:rPr lang="en-US" dirty="0" err="1"/>
              <a:t>setAutoCommit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status)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public void commit()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public void rollback() </a:t>
            </a:r>
          </a:p>
          <a:p>
            <a:r>
              <a:rPr lang="en-US" dirty="0"/>
              <a:t>public void close()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Connection interface</a:t>
            </a:r>
          </a:p>
        </p:txBody>
      </p:sp>
    </p:spTree>
    <p:extLst>
      <p:ext uri="{BB962C8B-B14F-4D97-AF65-F5344CB8AC3E}">
        <p14:creationId xmlns:p14="http://schemas.microsoft.com/office/powerpoint/2010/main" val="383895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2189</TotalTime>
  <Words>156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CRUD Operations</vt:lpstr>
      <vt:lpstr>CRUD Operations</vt:lpstr>
      <vt:lpstr>Connection Interface</vt:lpstr>
      <vt:lpstr>Methods of Connection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165</cp:revision>
  <dcterms:created xsi:type="dcterms:W3CDTF">2021-05-13T17:45:44Z</dcterms:created>
  <dcterms:modified xsi:type="dcterms:W3CDTF">2021-09-07T07:29:43Z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336719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