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315" r:id="rId4"/>
    <p:sldId id="316" r:id="rId5"/>
    <p:sldId id="317" r:id="rId6"/>
    <p:sldId id="318" r:id="rId7"/>
    <p:sldId id="319" r:id="rId8"/>
    <p:sldId id="320" r:id="rId9"/>
    <p:sldId id="321" r:id="rId10"/>
    <p:sldId id="322" r:id="rId11"/>
    <p:sldId id="323" r:id="rId12"/>
    <p:sldId id="324" r:id="rId13"/>
    <p:sldId id="325" r:id="rId14"/>
    <p:sldId id="326" r:id="rId15"/>
    <p:sldId id="327" r:id="rId16"/>
    <p:sldId id="328" r:id="rId17"/>
    <p:sldId id="329" r:id="rId18"/>
    <p:sldId id="334" r:id="rId19"/>
    <p:sldId id="330" r:id="rId20"/>
    <p:sldId id="335" r:id="rId21"/>
    <p:sldId id="331" r:id="rId22"/>
    <p:sldId id="332" r:id="rId23"/>
    <p:sldId id="337" r:id="rId24"/>
    <p:sldId id="333" r:id="rId25"/>
    <p:sldId id="259"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2C2C"/>
    <a:srgbClr val="1F1F1F"/>
    <a:srgbClr val="191919"/>
    <a:srgbClr val="636973"/>
    <a:srgbClr val="999999"/>
    <a:srgbClr val="C2C2C2"/>
    <a:srgbClr val="00203F"/>
    <a:srgbClr val="ADF0D1"/>
    <a:srgbClr val="7CAAF1"/>
    <a:srgbClr val="DD5C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FDCE79-4E29-402C-B477-B11C4D011CD0}"/>
              </a:ext>
            </a:extLst>
          </p:cNvPr>
          <p:cNvPicPr>
            <a:picLocks noChangeAspect="1"/>
          </p:cNvPicPr>
          <p:nvPr userDrawn="1"/>
        </p:nvPicPr>
        <p:blipFill>
          <a:blip r:embed="rId2">
            <a:grayscl/>
            <a:alphaModFix amt="90000"/>
          </a:blip>
          <a:stretch>
            <a:fillRect/>
          </a:stretch>
        </p:blipFill>
        <p:spPr>
          <a:xfrm>
            <a:off x="0" y="-1"/>
            <a:ext cx="9144000" cy="6858000"/>
          </a:xfrm>
          <a:prstGeom prst="rect">
            <a:avLst/>
          </a:prstGeom>
        </p:spPr>
      </p:pic>
      <p:sp>
        <p:nvSpPr>
          <p:cNvPr id="5" name="Rectangle 4">
            <a:extLst>
              <a:ext uri="{FF2B5EF4-FFF2-40B4-BE49-F238E27FC236}">
                <a16:creationId xmlns:a16="http://schemas.microsoft.com/office/drawing/2014/main" id="{5992F9EE-5066-4DC7-9A8B-A0704FB56E63}"/>
              </a:ext>
            </a:extLst>
          </p:cNvPr>
          <p:cNvSpPr/>
          <p:nvPr userDrawn="1"/>
        </p:nvSpPr>
        <p:spPr>
          <a:xfrm>
            <a:off x="0" y="1440872"/>
            <a:ext cx="9144000" cy="3976255"/>
          </a:xfrm>
          <a:prstGeom prst="rect">
            <a:avLst/>
          </a:prstGeom>
          <a:solidFill>
            <a:srgbClr val="2C2C2C">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49451063-0A73-407E-9285-9A6C27FF3658}"/>
              </a:ext>
            </a:extLst>
          </p:cNvPr>
          <p:cNvSpPr txBox="1"/>
          <p:nvPr userDrawn="1"/>
        </p:nvSpPr>
        <p:spPr>
          <a:xfrm>
            <a:off x="318655" y="1551705"/>
            <a:ext cx="5250873" cy="1569660"/>
          </a:xfrm>
          <a:prstGeom prst="rect">
            <a:avLst/>
          </a:prstGeom>
          <a:noFill/>
        </p:spPr>
        <p:txBody>
          <a:bodyPr wrap="square" rtlCol="0">
            <a:spAutoFit/>
          </a:bodyPr>
          <a:lstStyle/>
          <a:p>
            <a:r>
              <a:rPr lang="en-IN" sz="9600" dirty="0">
                <a:solidFill>
                  <a:srgbClr val="FFFF00"/>
                </a:solidFill>
                <a:effectLst>
                  <a:outerShdw blurRad="38100" dist="38100" dir="2700000" algn="tl">
                    <a:srgbClr val="000000">
                      <a:alpha val="43137"/>
                    </a:srgbClr>
                  </a:outerShdw>
                </a:effectLst>
                <a:latin typeface="+mj-lt"/>
              </a:rPr>
              <a:t>ECAP770</a:t>
            </a:r>
          </a:p>
        </p:txBody>
      </p:sp>
      <p:sp>
        <p:nvSpPr>
          <p:cNvPr id="12" name="TextBox 11">
            <a:extLst>
              <a:ext uri="{FF2B5EF4-FFF2-40B4-BE49-F238E27FC236}">
                <a16:creationId xmlns:a16="http://schemas.microsoft.com/office/drawing/2014/main" id="{A1D37EDC-9BA2-4106-A0D1-49964EF39471}"/>
              </a:ext>
            </a:extLst>
          </p:cNvPr>
          <p:cNvSpPr txBox="1"/>
          <p:nvPr userDrawn="1"/>
        </p:nvSpPr>
        <p:spPr>
          <a:xfrm>
            <a:off x="263235" y="2970116"/>
            <a:ext cx="5347855" cy="646331"/>
          </a:xfrm>
          <a:prstGeom prst="rect">
            <a:avLst/>
          </a:prstGeom>
          <a:noFill/>
        </p:spPr>
        <p:txBody>
          <a:bodyPr wrap="square">
            <a:spAutoFit/>
          </a:bodyPr>
          <a:lstStyle/>
          <a:p>
            <a:pPr algn="ctr"/>
            <a:r>
              <a:rPr lang="en-IN" sz="3600" dirty="0">
                <a:solidFill>
                  <a:schemeClr val="bg1"/>
                </a:solidFill>
              </a:rPr>
              <a:t>Advance Data Structures</a:t>
            </a:r>
          </a:p>
        </p:txBody>
      </p:sp>
      <p:cxnSp>
        <p:nvCxnSpPr>
          <p:cNvPr id="10" name="Straight Connector 9">
            <a:extLst>
              <a:ext uri="{FF2B5EF4-FFF2-40B4-BE49-F238E27FC236}">
                <a16:creationId xmlns:a16="http://schemas.microsoft.com/office/drawing/2014/main" id="{A6C59E63-B3F3-40A8-A422-69AB2D35C404}"/>
              </a:ext>
            </a:extLst>
          </p:cNvPr>
          <p:cNvCxnSpPr>
            <a:cxnSpLocks/>
          </p:cNvCxnSpPr>
          <p:nvPr userDrawn="1"/>
        </p:nvCxnSpPr>
        <p:spPr>
          <a:xfrm>
            <a:off x="318655" y="3782289"/>
            <a:ext cx="5347855" cy="0"/>
          </a:xfrm>
          <a:prstGeom prst="line">
            <a:avLst/>
          </a:prstGeom>
          <a:ln w="317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03F2AB1-044B-42E4-8A81-97A7A2FE5418}"/>
              </a:ext>
            </a:extLst>
          </p:cNvPr>
          <p:cNvSpPr txBox="1"/>
          <p:nvPr userDrawn="1"/>
        </p:nvSpPr>
        <p:spPr>
          <a:xfrm>
            <a:off x="5999019" y="4563687"/>
            <a:ext cx="2826328" cy="523220"/>
          </a:xfrm>
          <a:prstGeom prst="rect">
            <a:avLst/>
          </a:prstGeom>
          <a:noFill/>
        </p:spPr>
        <p:txBody>
          <a:bodyPr wrap="square" rtlCol="0">
            <a:spAutoFit/>
          </a:bodyPr>
          <a:lstStyle/>
          <a:p>
            <a:pPr algn="r"/>
            <a:r>
              <a:rPr lang="en-IN" sz="2800" dirty="0">
                <a:solidFill>
                  <a:srgbClr val="FFFF00"/>
                </a:solidFill>
                <a:effectLst>
                  <a:outerShdw blurRad="38100" dist="38100" dir="2700000" algn="tl">
                    <a:srgbClr val="000000">
                      <a:alpha val="43137"/>
                    </a:srgbClr>
                  </a:outerShdw>
                </a:effectLst>
              </a:rPr>
              <a:t>Ashwani Kumar</a:t>
            </a:r>
          </a:p>
        </p:txBody>
      </p:sp>
      <p:sp>
        <p:nvSpPr>
          <p:cNvPr id="18" name="TextBox 17">
            <a:extLst>
              <a:ext uri="{FF2B5EF4-FFF2-40B4-BE49-F238E27FC236}">
                <a16:creationId xmlns:a16="http://schemas.microsoft.com/office/drawing/2014/main" id="{34979311-FF32-46BF-9637-46454C71F372}"/>
              </a:ext>
            </a:extLst>
          </p:cNvPr>
          <p:cNvSpPr txBox="1"/>
          <p:nvPr userDrawn="1"/>
        </p:nvSpPr>
        <p:spPr>
          <a:xfrm>
            <a:off x="6044739" y="5039622"/>
            <a:ext cx="2826328" cy="400110"/>
          </a:xfrm>
          <a:prstGeom prst="rect">
            <a:avLst/>
          </a:prstGeom>
          <a:noFill/>
        </p:spPr>
        <p:txBody>
          <a:bodyPr wrap="square" rtlCol="0">
            <a:spAutoFit/>
          </a:bodyPr>
          <a:lstStyle/>
          <a:p>
            <a:pPr algn="ctr"/>
            <a:r>
              <a:rPr lang="en-IN" sz="2000" dirty="0">
                <a:solidFill>
                  <a:schemeClr val="bg1"/>
                </a:solidFill>
                <a:effectLst>
                  <a:outerShdw blurRad="38100" dist="38100" dir="2700000" algn="tl">
                    <a:srgbClr val="000000">
                      <a:alpha val="43137"/>
                    </a:srgbClr>
                  </a:outerShdw>
                </a:effectLst>
              </a:rPr>
              <a:t>Assistant Professor</a:t>
            </a:r>
          </a:p>
        </p:txBody>
      </p:sp>
    </p:spTree>
    <p:extLst>
      <p:ext uri="{BB962C8B-B14F-4D97-AF65-F5344CB8AC3E}">
        <p14:creationId xmlns:p14="http://schemas.microsoft.com/office/powerpoint/2010/main" val="2108135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Thank you">
    <p:bg>
      <p:bgPr>
        <a:blipFill dpi="0" rotWithShape="1">
          <a:blip r:embed="rId2">
            <a:alphaModFix amt="24000"/>
            <a:lum/>
          </a:blip>
          <a:srcRect/>
          <a:tile tx="0" ty="0" sx="100000" sy="100000" flip="none" algn="tl"/>
        </a:blip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10D8FB24-47A5-44BC-AECD-0BC32C75DA0B}"/>
              </a:ext>
            </a:extLst>
          </p:cNvPr>
          <p:cNvSpPr/>
          <p:nvPr userDrawn="1"/>
        </p:nvSpPr>
        <p:spPr>
          <a:xfrm>
            <a:off x="548640" y="548640"/>
            <a:ext cx="8046720" cy="5760720"/>
          </a:xfrm>
          <a:prstGeom prst="roundRect">
            <a:avLst>
              <a:gd name="adj" fmla="val 6085"/>
            </a:avLst>
          </a:prstGeom>
          <a:solidFill>
            <a:srgbClr val="191919"/>
          </a:solidFill>
          <a:ln w="28575">
            <a:solidFill>
              <a:srgbClr val="ADF0D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ADF0D1"/>
                </a:solidFill>
              </a:rPr>
              <a:t>That’s all for now…</a:t>
            </a:r>
          </a:p>
        </p:txBody>
      </p:sp>
      <p:pic>
        <p:nvPicPr>
          <p:cNvPr id="10" name="Picture 9" descr="Icon&#10;&#10;Description automatically generated">
            <a:extLst>
              <a:ext uri="{FF2B5EF4-FFF2-40B4-BE49-F238E27FC236}">
                <a16:creationId xmlns:a16="http://schemas.microsoft.com/office/drawing/2014/main" id="{952D653F-880E-4704-B157-47A700D64B01}"/>
              </a:ext>
            </a:extLst>
          </p:cNvPr>
          <p:cNvPicPr>
            <a:picLocks noChangeAspect="1"/>
          </p:cNvPicPr>
          <p:nvPr userDrawn="1"/>
        </p:nvPicPr>
        <p:blipFill>
          <a:blip r:embed="rId3">
            <a:extLst>
              <a:ext uri="{28A0092B-C50C-407E-A947-70E740481C1C}">
                <a14:useLocalDpi xmlns:a14="http://schemas.microsoft.com/office/drawing/2010/main" val="0"/>
              </a:ext>
            </a:extLst>
          </a:blip>
          <a:srcRect l="13925" t="9932" r="13734" b="18474"/>
          <a:stretch>
            <a:fillRect/>
          </a:stretch>
        </p:blipFill>
        <p:spPr>
          <a:xfrm>
            <a:off x="790332" y="790379"/>
            <a:ext cx="228600" cy="228600"/>
          </a:xfrm>
          <a:custGeom>
            <a:avLst/>
            <a:gdLst>
              <a:gd name="connsiteX0" fmla="*/ 722434 w 1444868"/>
              <a:gd name="connsiteY0" fmla="*/ 0 h 1444868"/>
              <a:gd name="connsiteX1" fmla="*/ 1444868 w 1444868"/>
              <a:gd name="connsiteY1" fmla="*/ 722434 h 1444868"/>
              <a:gd name="connsiteX2" fmla="*/ 722434 w 1444868"/>
              <a:gd name="connsiteY2" fmla="*/ 1444868 h 1444868"/>
              <a:gd name="connsiteX3" fmla="*/ 0 w 1444868"/>
              <a:gd name="connsiteY3" fmla="*/ 722434 h 1444868"/>
              <a:gd name="connsiteX4" fmla="*/ 722434 w 1444868"/>
              <a:gd name="connsiteY4" fmla="*/ 0 h 1444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868" h="1444868">
                <a:moveTo>
                  <a:pt x="722434" y="0"/>
                </a:moveTo>
                <a:cubicBezTo>
                  <a:pt x="1121423" y="0"/>
                  <a:pt x="1444868" y="323445"/>
                  <a:pt x="1444868" y="722434"/>
                </a:cubicBezTo>
                <a:cubicBezTo>
                  <a:pt x="1444868" y="1121423"/>
                  <a:pt x="1121423" y="1444868"/>
                  <a:pt x="722434" y="1444868"/>
                </a:cubicBezTo>
                <a:cubicBezTo>
                  <a:pt x="323445" y="1444868"/>
                  <a:pt x="0" y="1121423"/>
                  <a:pt x="0" y="722434"/>
                </a:cubicBezTo>
                <a:cubicBezTo>
                  <a:pt x="0" y="323445"/>
                  <a:pt x="323445" y="0"/>
                  <a:pt x="722434" y="0"/>
                </a:cubicBezTo>
                <a:close/>
              </a:path>
            </a:pathLst>
          </a:custGeom>
          <a:effectLst>
            <a:outerShdw blurRad="63500" sx="102000" sy="102000" algn="ctr" rotWithShape="0">
              <a:prstClr val="black">
                <a:alpha val="40000"/>
              </a:prstClr>
            </a:outerShdw>
          </a:effectLst>
        </p:spPr>
      </p:pic>
      <p:pic>
        <p:nvPicPr>
          <p:cNvPr id="11" name="Picture 10" descr="Icon&#10;&#10;Description automatically generated">
            <a:extLst>
              <a:ext uri="{FF2B5EF4-FFF2-40B4-BE49-F238E27FC236}">
                <a16:creationId xmlns:a16="http://schemas.microsoft.com/office/drawing/2014/main" id="{0F10F3FB-B2E5-4042-8A74-C8150CE8F5F0}"/>
              </a:ext>
            </a:extLst>
          </p:cNvPr>
          <p:cNvPicPr>
            <a:picLocks noChangeAspect="1"/>
          </p:cNvPicPr>
          <p:nvPr userDrawn="1"/>
        </p:nvPicPr>
        <p:blipFill>
          <a:blip r:embed="rId3">
            <a:extLst>
              <a:ext uri="{28A0092B-C50C-407E-A947-70E740481C1C}">
                <a14:useLocalDpi xmlns:a14="http://schemas.microsoft.com/office/drawing/2010/main" val="0"/>
              </a:ext>
            </a:extLst>
          </a:blip>
          <a:srcRect l="13925" t="9932" r="13734" b="18474"/>
          <a:stretch>
            <a:fillRect/>
          </a:stretch>
        </p:blipFill>
        <p:spPr>
          <a:xfrm>
            <a:off x="8125068" y="790379"/>
            <a:ext cx="228600" cy="228600"/>
          </a:xfrm>
          <a:custGeom>
            <a:avLst/>
            <a:gdLst>
              <a:gd name="connsiteX0" fmla="*/ 722434 w 1444868"/>
              <a:gd name="connsiteY0" fmla="*/ 0 h 1444868"/>
              <a:gd name="connsiteX1" fmla="*/ 1444868 w 1444868"/>
              <a:gd name="connsiteY1" fmla="*/ 722434 h 1444868"/>
              <a:gd name="connsiteX2" fmla="*/ 722434 w 1444868"/>
              <a:gd name="connsiteY2" fmla="*/ 1444868 h 1444868"/>
              <a:gd name="connsiteX3" fmla="*/ 0 w 1444868"/>
              <a:gd name="connsiteY3" fmla="*/ 722434 h 1444868"/>
              <a:gd name="connsiteX4" fmla="*/ 722434 w 1444868"/>
              <a:gd name="connsiteY4" fmla="*/ 0 h 1444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868" h="1444868">
                <a:moveTo>
                  <a:pt x="722434" y="0"/>
                </a:moveTo>
                <a:cubicBezTo>
                  <a:pt x="1121423" y="0"/>
                  <a:pt x="1444868" y="323445"/>
                  <a:pt x="1444868" y="722434"/>
                </a:cubicBezTo>
                <a:cubicBezTo>
                  <a:pt x="1444868" y="1121423"/>
                  <a:pt x="1121423" y="1444868"/>
                  <a:pt x="722434" y="1444868"/>
                </a:cubicBezTo>
                <a:cubicBezTo>
                  <a:pt x="323445" y="1444868"/>
                  <a:pt x="0" y="1121423"/>
                  <a:pt x="0" y="722434"/>
                </a:cubicBezTo>
                <a:cubicBezTo>
                  <a:pt x="0" y="323445"/>
                  <a:pt x="323445" y="0"/>
                  <a:pt x="722434" y="0"/>
                </a:cubicBezTo>
                <a:close/>
              </a:path>
            </a:pathLst>
          </a:custGeom>
          <a:effectLst>
            <a:outerShdw blurRad="63500" sx="102000" sy="102000" algn="ctr" rotWithShape="0">
              <a:prstClr val="black">
                <a:alpha val="40000"/>
              </a:prstClr>
            </a:outerShdw>
          </a:effectLst>
        </p:spPr>
      </p:pic>
      <p:pic>
        <p:nvPicPr>
          <p:cNvPr id="12" name="Picture 11" descr="Icon&#10;&#10;Description automatically generated">
            <a:extLst>
              <a:ext uri="{FF2B5EF4-FFF2-40B4-BE49-F238E27FC236}">
                <a16:creationId xmlns:a16="http://schemas.microsoft.com/office/drawing/2014/main" id="{1C516898-262F-4C12-85F9-35D321590CE4}"/>
              </a:ext>
            </a:extLst>
          </p:cNvPr>
          <p:cNvPicPr>
            <a:picLocks noChangeAspect="1"/>
          </p:cNvPicPr>
          <p:nvPr userDrawn="1"/>
        </p:nvPicPr>
        <p:blipFill>
          <a:blip r:embed="rId3">
            <a:extLst>
              <a:ext uri="{28A0092B-C50C-407E-A947-70E740481C1C}">
                <a14:useLocalDpi xmlns:a14="http://schemas.microsoft.com/office/drawing/2010/main" val="0"/>
              </a:ext>
            </a:extLst>
          </a:blip>
          <a:srcRect l="13925" t="9932" r="13734" b="18474"/>
          <a:stretch>
            <a:fillRect/>
          </a:stretch>
        </p:blipFill>
        <p:spPr>
          <a:xfrm>
            <a:off x="790332" y="5839460"/>
            <a:ext cx="228600" cy="228600"/>
          </a:xfrm>
          <a:custGeom>
            <a:avLst/>
            <a:gdLst>
              <a:gd name="connsiteX0" fmla="*/ 722434 w 1444868"/>
              <a:gd name="connsiteY0" fmla="*/ 0 h 1444868"/>
              <a:gd name="connsiteX1" fmla="*/ 1444868 w 1444868"/>
              <a:gd name="connsiteY1" fmla="*/ 722434 h 1444868"/>
              <a:gd name="connsiteX2" fmla="*/ 722434 w 1444868"/>
              <a:gd name="connsiteY2" fmla="*/ 1444868 h 1444868"/>
              <a:gd name="connsiteX3" fmla="*/ 0 w 1444868"/>
              <a:gd name="connsiteY3" fmla="*/ 722434 h 1444868"/>
              <a:gd name="connsiteX4" fmla="*/ 722434 w 1444868"/>
              <a:gd name="connsiteY4" fmla="*/ 0 h 1444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868" h="1444868">
                <a:moveTo>
                  <a:pt x="722434" y="0"/>
                </a:moveTo>
                <a:cubicBezTo>
                  <a:pt x="1121423" y="0"/>
                  <a:pt x="1444868" y="323445"/>
                  <a:pt x="1444868" y="722434"/>
                </a:cubicBezTo>
                <a:cubicBezTo>
                  <a:pt x="1444868" y="1121423"/>
                  <a:pt x="1121423" y="1444868"/>
                  <a:pt x="722434" y="1444868"/>
                </a:cubicBezTo>
                <a:cubicBezTo>
                  <a:pt x="323445" y="1444868"/>
                  <a:pt x="0" y="1121423"/>
                  <a:pt x="0" y="722434"/>
                </a:cubicBezTo>
                <a:cubicBezTo>
                  <a:pt x="0" y="323445"/>
                  <a:pt x="323445" y="0"/>
                  <a:pt x="722434" y="0"/>
                </a:cubicBezTo>
                <a:close/>
              </a:path>
            </a:pathLst>
          </a:custGeom>
          <a:effectLst>
            <a:outerShdw blurRad="63500" sx="102000" sy="102000" algn="ctr" rotWithShape="0">
              <a:prstClr val="black">
                <a:alpha val="40000"/>
              </a:prstClr>
            </a:outerShdw>
          </a:effectLst>
        </p:spPr>
      </p:pic>
      <p:pic>
        <p:nvPicPr>
          <p:cNvPr id="13" name="Picture 12" descr="Icon&#10;&#10;Description automatically generated">
            <a:extLst>
              <a:ext uri="{FF2B5EF4-FFF2-40B4-BE49-F238E27FC236}">
                <a16:creationId xmlns:a16="http://schemas.microsoft.com/office/drawing/2014/main" id="{394B66A9-76CC-4130-959F-4495CE8CFE24}"/>
              </a:ext>
            </a:extLst>
          </p:cNvPr>
          <p:cNvPicPr>
            <a:picLocks noChangeAspect="1"/>
          </p:cNvPicPr>
          <p:nvPr userDrawn="1"/>
        </p:nvPicPr>
        <p:blipFill>
          <a:blip r:embed="rId3">
            <a:extLst>
              <a:ext uri="{28A0092B-C50C-407E-A947-70E740481C1C}">
                <a14:useLocalDpi xmlns:a14="http://schemas.microsoft.com/office/drawing/2010/main" val="0"/>
              </a:ext>
            </a:extLst>
          </a:blip>
          <a:srcRect l="13925" t="9932" r="13734" b="18474"/>
          <a:stretch>
            <a:fillRect/>
          </a:stretch>
        </p:blipFill>
        <p:spPr>
          <a:xfrm>
            <a:off x="8125068" y="5839460"/>
            <a:ext cx="228600" cy="228600"/>
          </a:xfrm>
          <a:custGeom>
            <a:avLst/>
            <a:gdLst>
              <a:gd name="connsiteX0" fmla="*/ 722434 w 1444868"/>
              <a:gd name="connsiteY0" fmla="*/ 0 h 1444868"/>
              <a:gd name="connsiteX1" fmla="*/ 1444868 w 1444868"/>
              <a:gd name="connsiteY1" fmla="*/ 722434 h 1444868"/>
              <a:gd name="connsiteX2" fmla="*/ 722434 w 1444868"/>
              <a:gd name="connsiteY2" fmla="*/ 1444868 h 1444868"/>
              <a:gd name="connsiteX3" fmla="*/ 0 w 1444868"/>
              <a:gd name="connsiteY3" fmla="*/ 722434 h 1444868"/>
              <a:gd name="connsiteX4" fmla="*/ 722434 w 1444868"/>
              <a:gd name="connsiteY4" fmla="*/ 0 h 1444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868" h="1444868">
                <a:moveTo>
                  <a:pt x="722434" y="0"/>
                </a:moveTo>
                <a:cubicBezTo>
                  <a:pt x="1121423" y="0"/>
                  <a:pt x="1444868" y="323445"/>
                  <a:pt x="1444868" y="722434"/>
                </a:cubicBezTo>
                <a:cubicBezTo>
                  <a:pt x="1444868" y="1121423"/>
                  <a:pt x="1121423" y="1444868"/>
                  <a:pt x="722434" y="1444868"/>
                </a:cubicBezTo>
                <a:cubicBezTo>
                  <a:pt x="323445" y="1444868"/>
                  <a:pt x="0" y="1121423"/>
                  <a:pt x="0" y="722434"/>
                </a:cubicBezTo>
                <a:cubicBezTo>
                  <a:pt x="0" y="323445"/>
                  <a:pt x="323445" y="0"/>
                  <a:pt x="722434" y="0"/>
                </a:cubicBezTo>
                <a:close/>
              </a:path>
            </a:pathLst>
          </a:cu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728597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1EE634-6B37-4575-989D-67DDA194FFF3}" type="datetimeFigureOut">
              <a:rPr lang="en-US" smtClean="0"/>
              <a:t>8/10/2021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2064834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1EE634-6B37-4575-989D-67DDA194FFF3}" type="datetimeFigureOut">
              <a:rPr lang="en-US" smtClean="0"/>
              <a:t>8/10/2021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2580453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1EE634-6B37-4575-989D-67DDA194FFF3}" type="datetimeFigureOut">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1453785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1EE634-6B37-4575-989D-67DDA194FFF3}" type="datetimeFigureOut">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338336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Learning Outcome">
    <p:bg>
      <p:bgPr>
        <a:blipFill dpi="0" rotWithShape="1">
          <a:blip r:embed="rId2">
            <a:alphaModFix amt="15000"/>
            <a:lum/>
          </a:blip>
          <a:srcRect/>
          <a:stretch>
            <a:fillRect l="-17000" r="-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0050" y="2840182"/>
            <a:ext cx="8534400" cy="3827317"/>
          </a:xfrm>
        </p:spPr>
        <p:txBody>
          <a:bodyPr/>
          <a:lstStyle>
            <a:lvl1pPr>
              <a:lnSpc>
                <a:spcPct val="150000"/>
              </a:lnSpc>
              <a:buClr>
                <a:srgbClr val="FF0066"/>
              </a:buClr>
              <a:buFont typeface="Arial" panose="020B0604020202020204" pitchFamily="34" charset="0"/>
              <a:buNone/>
              <a:defRPr>
                <a:solidFill>
                  <a:srgbClr val="00203F"/>
                </a:solidFill>
              </a:defRPr>
            </a:lvl1pPr>
            <a:lvl2pPr>
              <a:lnSpc>
                <a:spcPct val="150000"/>
              </a:lnSpc>
              <a:buClr>
                <a:srgbClr val="FF0066"/>
              </a:buClr>
              <a:defRPr sz="2800"/>
            </a:lvl2pPr>
            <a:lvl3pPr>
              <a:buClr>
                <a:srgbClr val="FF0066"/>
              </a:buClr>
              <a:defRPr/>
            </a:lvl3pPr>
            <a:lvl4pPr>
              <a:buClr>
                <a:srgbClr val="FF0066"/>
              </a:buClr>
              <a:defRPr/>
            </a:lvl4pPr>
            <a:lvl5pPr>
              <a:buClr>
                <a:srgbClr val="FF0066"/>
              </a:buClr>
              <a:defRPr/>
            </a:lvl5pPr>
          </a:lstStyle>
          <a:p>
            <a:pPr lvl="1"/>
            <a:r>
              <a:rPr lang="en-US" dirty="0"/>
              <a:t>outcome 1</a:t>
            </a:r>
          </a:p>
          <a:p>
            <a:pPr lvl="1"/>
            <a:r>
              <a:rPr lang="en-US" dirty="0"/>
              <a:t>outcome 2</a:t>
            </a:r>
          </a:p>
          <a:p>
            <a:pPr lvl="1"/>
            <a:r>
              <a:rPr lang="en-US" dirty="0"/>
              <a:t>outcome 3</a:t>
            </a:r>
          </a:p>
        </p:txBody>
      </p:sp>
      <p:sp>
        <p:nvSpPr>
          <p:cNvPr id="11" name="Rectangle 10">
            <a:extLst>
              <a:ext uri="{FF2B5EF4-FFF2-40B4-BE49-F238E27FC236}">
                <a16:creationId xmlns:a16="http://schemas.microsoft.com/office/drawing/2014/main" id="{BE90D9AD-C954-4C2B-885A-E0CD61FABCA7}"/>
              </a:ext>
            </a:extLst>
          </p:cNvPr>
          <p:cNvSpPr/>
          <p:nvPr userDrawn="1"/>
        </p:nvSpPr>
        <p:spPr>
          <a:xfrm>
            <a:off x="0" y="0"/>
            <a:ext cx="9144000" cy="2095499"/>
          </a:xfrm>
          <a:prstGeom prst="rect">
            <a:avLst/>
          </a:prstGeom>
          <a:gradFill flip="none" rotWithShape="1">
            <a:gsLst>
              <a:gs pos="76000">
                <a:srgbClr val="636973"/>
              </a:gs>
              <a:gs pos="25000">
                <a:srgbClr val="2C2C2C"/>
              </a:gs>
              <a:gs pos="100000">
                <a:srgbClr val="99999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00050" y="0"/>
            <a:ext cx="8743950" cy="2095499"/>
          </a:xfrm>
        </p:spPr>
        <p:txBody>
          <a:bodyPr>
            <a:normAutofit/>
          </a:bodyPr>
          <a:lstStyle>
            <a:lvl1pPr>
              <a:defRPr sz="4400">
                <a:solidFill>
                  <a:srgbClr val="ADF0D1"/>
                </a:solidFill>
                <a:effectLst>
                  <a:outerShdw blurRad="38100" dist="38100" dir="2700000" algn="tl">
                    <a:srgbClr val="000000">
                      <a:alpha val="43137"/>
                    </a:srgbClr>
                  </a:outerShdw>
                </a:effectLst>
              </a:defRPr>
            </a:lvl1pPr>
          </a:lstStyle>
          <a:p>
            <a:r>
              <a:rPr lang="en-US" dirty="0"/>
              <a:t>Learning</a:t>
            </a:r>
            <a:br>
              <a:rPr lang="en-US" dirty="0"/>
            </a:br>
            <a:r>
              <a:rPr lang="en-US" dirty="0"/>
              <a:t>Outcome</a:t>
            </a:r>
          </a:p>
        </p:txBody>
      </p:sp>
      <p:pic>
        <p:nvPicPr>
          <p:cNvPr id="13" name="Graphic 12" descr="Bullseye with solid fill">
            <a:extLst>
              <a:ext uri="{FF2B5EF4-FFF2-40B4-BE49-F238E27FC236}">
                <a16:creationId xmlns:a16="http://schemas.microsoft.com/office/drawing/2014/main" id="{DA53A35D-A7FC-46DF-8F17-CB2B929D870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42465" y="201756"/>
            <a:ext cx="1691985" cy="1691985"/>
          </a:xfrm>
          <a:prstGeom prst="rect">
            <a:avLst/>
          </a:prstGeom>
          <a:effectLst>
            <a:outerShdw blurRad="63500" dist="63500" sx="104000" sy="104000" algn="ctr" rotWithShape="0">
              <a:prstClr val="black">
                <a:alpha val="40000"/>
              </a:prstClr>
            </a:outerShdw>
          </a:effectLst>
        </p:spPr>
      </p:pic>
      <p:sp>
        <p:nvSpPr>
          <p:cNvPr id="7" name="TextBox 6">
            <a:extLst>
              <a:ext uri="{FF2B5EF4-FFF2-40B4-BE49-F238E27FC236}">
                <a16:creationId xmlns:a16="http://schemas.microsoft.com/office/drawing/2014/main" id="{228C5984-85FD-4A7B-BC9D-CFD0ADC314BC}"/>
              </a:ext>
            </a:extLst>
          </p:cNvPr>
          <p:cNvSpPr txBox="1"/>
          <p:nvPr userDrawn="1"/>
        </p:nvSpPr>
        <p:spPr>
          <a:xfrm>
            <a:off x="400050" y="2297255"/>
            <a:ext cx="8092786" cy="523220"/>
          </a:xfrm>
          <a:prstGeom prst="rect">
            <a:avLst/>
          </a:prstGeom>
          <a:noFill/>
        </p:spPr>
        <p:txBody>
          <a:bodyPr wrap="square">
            <a:spAutoFit/>
          </a:bodyPr>
          <a:lstStyle/>
          <a:p>
            <a:pPr lvl="0"/>
            <a:r>
              <a:rPr lang="en-US" sz="2800" dirty="0">
                <a:solidFill>
                  <a:srgbClr val="1F1F1F"/>
                </a:solidFill>
              </a:rPr>
              <a:t>After this lecture, you will be able to</a:t>
            </a:r>
          </a:p>
        </p:txBody>
      </p:sp>
    </p:spTree>
    <p:extLst>
      <p:ext uri="{BB962C8B-B14F-4D97-AF65-F5344CB8AC3E}">
        <p14:creationId xmlns:p14="http://schemas.microsoft.com/office/powerpoint/2010/main" val="4040726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Grey)">
    <p:bg>
      <p:bgPr>
        <a:blipFill dpi="0" rotWithShape="1">
          <a:blip r:embed="rId2">
            <a:alphaModFix amt="15000"/>
            <a:lum/>
          </a:blip>
          <a:srcRect/>
          <a:stretch>
            <a:fillRect l="-17000" r="-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00050" y="1543050"/>
            <a:ext cx="8534400" cy="5124450"/>
          </a:xfrm>
        </p:spPr>
        <p:txBody>
          <a:bodyPr/>
          <a:lstStyle>
            <a:lvl1pPr>
              <a:lnSpc>
                <a:spcPct val="150000"/>
              </a:lnSpc>
              <a:buClr>
                <a:srgbClr val="FF0066"/>
              </a:buClr>
              <a:defRPr/>
            </a:lvl1pPr>
            <a:lvl2pPr>
              <a:lnSpc>
                <a:spcPct val="150000"/>
              </a:lnSpc>
              <a:buClr>
                <a:srgbClr val="FF0066"/>
              </a:buClr>
              <a:defRPr/>
            </a:lvl2pPr>
            <a:lvl3pPr>
              <a:lnSpc>
                <a:spcPct val="150000"/>
              </a:lnSpc>
              <a:buClr>
                <a:srgbClr val="FF0066"/>
              </a:buClr>
              <a:defRPr/>
            </a:lvl3pPr>
            <a:lvl4pPr>
              <a:lnSpc>
                <a:spcPct val="150000"/>
              </a:lnSpc>
              <a:buClr>
                <a:srgbClr val="FF0066"/>
              </a:buClr>
              <a:defRPr/>
            </a:lvl4pPr>
            <a:lvl5pPr>
              <a:lnSpc>
                <a:spcPct val="150000"/>
              </a:lnSpc>
              <a:buClr>
                <a:srgbClr val="FF0066"/>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BE90D9AD-C954-4C2B-885A-E0CD61FABCA7}"/>
              </a:ext>
            </a:extLst>
          </p:cNvPr>
          <p:cNvSpPr/>
          <p:nvPr userDrawn="1"/>
        </p:nvSpPr>
        <p:spPr>
          <a:xfrm>
            <a:off x="0" y="0"/>
            <a:ext cx="9144000" cy="1325562"/>
          </a:xfrm>
          <a:prstGeom prst="rect">
            <a:avLst/>
          </a:pr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00050" y="1"/>
            <a:ext cx="8743950" cy="1314450"/>
          </a:xfrm>
        </p:spPr>
        <p:txBody>
          <a:bodyPr>
            <a:normAutofit/>
          </a:bodyPr>
          <a:lstStyle>
            <a:lvl1pPr>
              <a:defRPr sz="4000">
                <a:solidFill>
                  <a:srgbClr val="ADF0D1"/>
                </a:solidFill>
                <a:effectLst>
                  <a:outerShdw blurRad="38100" dist="38100" dir="2700000" algn="tl">
                    <a:srgbClr val="000000">
                      <a:alpha val="43137"/>
                    </a:srgbClr>
                  </a:outerShdw>
                </a:effectLst>
              </a:defRPr>
            </a:lvl1pPr>
          </a:lstStyle>
          <a:p>
            <a:r>
              <a:rPr lang="en-US" dirty="0"/>
              <a:t>Click to edit Master title style</a:t>
            </a:r>
          </a:p>
        </p:txBody>
      </p:sp>
    </p:spTree>
    <p:extLst>
      <p:ext uri="{BB962C8B-B14F-4D97-AF65-F5344CB8AC3E}">
        <p14:creationId xmlns:p14="http://schemas.microsoft.com/office/powerpoint/2010/main" val="2797622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3_Title and Content (White)">
    <p:spTree>
      <p:nvGrpSpPr>
        <p:cNvPr id="1" name=""/>
        <p:cNvGrpSpPr/>
        <p:nvPr/>
      </p:nvGrpSpPr>
      <p:grpSpPr>
        <a:xfrm>
          <a:off x="0" y="0"/>
          <a:ext cx="0" cy="0"/>
          <a:chOff x="0" y="0"/>
          <a:chExt cx="0" cy="0"/>
        </a:xfrm>
      </p:grpSpPr>
      <p:sp>
        <p:nvSpPr>
          <p:cNvPr id="3" name="Content Placeholder 2"/>
          <p:cNvSpPr>
            <a:spLocks noGrp="1"/>
          </p:cNvSpPr>
          <p:nvPr>
            <p:ph idx="1"/>
          </p:nvPr>
        </p:nvSpPr>
        <p:spPr>
          <a:xfrm>
            <a:off x="400050" y="1543050"/>
            <a:ext cx="8534400" cy="5124450"/>
          </a:xfrm>
        </p:spPr>
        <p:txBody>
          <a:bodyPr/>
          <a:lstStyle>
            <a:lvl1pPr>
              <a:lnSpc>
                <a:spcPct val="150000"/>
              </a:lnSpc>
              <a:buClr>
                <a:srgbClr val="FF0066"/>
              </a:buClr>
              <a:defRPr/>
            </a:lvl1pPr>
            <a:lvl2pPr>
              <a:lnSpc>
                <a:spcPct val="150000"/>
              </a:lnSpc>
              <a:buClr>
                <a:srgbClr val="FF0066"/>
              </a:buClr>
              <a:defRPr/>
            </a:lvl2pPr>
            <a:lvl3pPr>
              <a:lnSpc>
                <a:spcPct val="150000"/>
              </a:lnSpc>
              <a:buClr>
                <a:srgbClr val="FF0066"/>
              </a:buClr>
              <a:defRPr/>
            </a:lvl3pPr>
            <a:lvl4pPr>
              <a:lnSpc>
                <a:spcPct val="150000"/>
              </a:lnSpc>
              <a:buClr>
                <a:srgbClr val="FF0066"/>
              </a:buClr>
              <a:defRPr/>
            </a:lvl4pPr>
            <a:lvl5pPr>
              <a:lnSpc>
                <a:spcPct val="150000"/>
              </a:lnSpc>
              <a:buClr>
                <a:srgbClr val="FF0066"/>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BE90D9AD-C954-4C2B-885A-E0CD61FABCA7}"/>
              </a:ext>
            </a:extLst>
          </p:cNvPr>
          <p:cNvSpPr/>
          <p:nvPr userDrawn="1"/>
        </p:nvSpPr>
        <p:spPr>
          <a:xfrm>
            <a:off x="0" y="0"/>
            <a:ext cx="9144000" cy="1325562"/>
          </a:xfrm>
          <a:prstGeom prst="rect">
            <a:avLst/>
          </a:pr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00050" y="0"/>
            <a:ext cx="8743950" cy="1325563"/>
          </a:xfrm>
        </p:spPr>
        <p:txBody>
          <a:bodyPr>
            <a:normAutofit/>
          </a:bodyPr>
          <a:lstStyle>
            <a:lvl1pPr>
              <a:defRPr sz="4000">
                <a:solidFill>
                  <a:srgbClr val="ADF0D1"/>
                </a:solidFill>
                <a:effectLst>
                  <a:outerShdw blurRad="38100" dist="38100" dir="2700000" algn="tl">
                    <a:srgbClr val="000000">
                      <a:alpha val="43137"/>
                    </a:srgbClr>
                  </a:outerShdw>
                </a:effectLst>
              </a:defRPr>
            </a:lvl1pPr>
          </a:lstStyle>
          <a:p>
            <a:r>
              <a:rPr lang="en-US" dirty="0"/>
              <a:t>Click to edit Master title style</a:t>
            </a:r>
          </a:p>
        </p:txBody>
      </p:sp>
    </p:spTree>
    <p:extLst>
      <p:ext uri="{BB962C8B-B14F-4D97-AF65-F5344CB8AC3E}">
        <p14:creationId xmlns:p14="http://schemas.microsoft.com/office/powerpoint/2010/main" val="4212039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1EE634-6B37-4575-989D-67DDA194FFF3}" type="datetimeFigureOut">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2197723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1EE634-6B37-4575-989D-67DDA194FFF3}" type="datetimeFigureOut">
              <a:rPr lang="en-US" smtClean="0"/>
              <a:t>8/10/2021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4123700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1EE634-6B37-4575-989D-67DDA194FFF3}" type="datetimeFigureOut">
              <a:rPr lang="en-US" smtClean="0"/>
              <a:t>8/10/2021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3843933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1EE634-6B37-4575-989D-67DDA194FFF3}" type="datetimeFigureOut">
              <a:rPr lang="en-US" smtClean="0"/>
              <a:t>8/10/2021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507683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EE634-6B37-4575-989D-67DDA194FFF3}" type="datetimeFigureOut">
              <a:rPr lang="en-US" smtClean="0"/>
              <a:t>8/10/2021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1377276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1EE634-6B37-4575-989D-67DDA194FFF3}" type="datetimeFigureOut">
              <a:rPr lang="en-US" smtClean="0"/>
              <a:t>8/10/2021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EEAAA1-D3CF-4C53-8B5F-CDA826E8787C}" type="slidenum">
              <a:rPr lang="en-US" smtClean="0"/>
              <a:t>‹#›</a:t>
            </a:fld>
            <a:endParaRPr lang="en-US"/>
          </a:p>
        </p:txBody>
      </p:sp>
    </p:spTree>
    <p:extLst>
      <p:ext uri="{BB962C8B-B14F-4D97-AF65-F5344CB8AC3E}">
        <p14:creationId xmlns:p14="http://schemas.microsoft.com/office/powerpoint/2010/main" val="30721635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4" r:id="rId4"/>
    <p:sldLayoutId id="2147483663" r:id="rId5"/>
    <p:sldLayoutId id="2147483664" r:id="rId6"/>
    <p:sldLayoutId id="2147483665" r:id="rId7"/>
    <p:sldLayoutId id="2147483666" r:id="rId8"/>
    <p:sldLayoutId id="2147483667" r:id="rId9"/>
    <p:sldLayoutId id="2147483675" r:id="rId10"/>
    <p:sldLayoutId id="2147483668" r:id="rId11"/>
    <p:sldLayoutId id="2147483669" r:id="rId12"/>
    <p:sldLayoutId id="2147483670" r:id="rId13"/>
    <p:sldLayoutId id="2147483671"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3.xml"/><Relationship Id="rId5" Type="http://schemas.microsoft.com/office/2007/relationships/hdphoto" Target="../media/hdphoto3.wdp"/><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2829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r>
              <a:rPr lang="en-IN" b="1" dirty="0"/>
              <a:t>Data Search</a:t>
            </a:r>
            <a:r>
              <a:rPr lang="en-IN" dirty="0"/>
              <a:t>: Consider an inventory size of 100 items in a store, If our application needs to search for a particular item, it needs to traverse 100 items every time, results in slowing down the search process. </a:t>
            </a:r>
          </a:p>
          <a:p>
            <a:pPr algn="just"/>
            <a:r>
              <a:rPr lang="en-IN" b="1" dirty="0"/>
              <a:t>Multiple requests</a:t>
            </a:r>
            <a:r>
              <a:rPr lang="en-IN" dirty="0"/>
              <a:t>: If thousands of users are Searching the data simultaneously on a web server, then there are the chances that a very large server can be failed during that process To solve these problems data structures are used.</a:t>
            </a:r>
          </a:p>
          <a:p>
            <a:pPr algn="just"/>
            <a:endParaRPr lang="en-IN" dirty="0"/>
          </a:p>
        </p:txBody>
      </p:sp>
      <p:sp>
        <p:nvSpPr>
          <p:cNvPr id="2" name="Title 1"/>
          <p:cNvSpPr>
            <a:spLocks noGrp="1"/>
          </p:cNvSpPr>
          <p:nvPr>
            <p:ph type="title"/>
          </p:nvPr>
        </p:nvSpPr>
        <p:spPr/>
        <p:txBody>
          <a:bodyPr/>
          <a:lstStyle/>
          <a:p>
            <a:r>
              <a:rPr lang="en-IN" dirty="0"/>
              <a:t>Need of Data Structures </a:t>
            </a:r>
          </a:p>
        </p:txBody>
      </p:sp>
    </p:spTree>
    <p:extLst>
      <p:ext uri="{BB962C8B-B14F-4D97-AF65-F5344CB8AC3E}">
        <p14:creationId xmlns:p14="http://schemas.microsoft.com/office/powerpoint/2010/main" val="3997259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r>
              <a:rPr lang="en-IN" dirty="0"/>
              <a:t>There are two types of data structures:</a:t>
            </a:r>
          </a:p>
          <a:p>
            <a:pPr lvl="1" algn="just"/>
            <a:r>
              <a:rPr lang="en-IN" sz="2600" dirty="0"/>
              <a:t>Primitive data structure</a:t>
            </a:r>
          </a:p>
          <a:p>
            <a:pPr lvl="1" algn="just"/>
            <a:r>
              <a:rPr lang="en-IN" sz="2600" dirty="0"/>
              <a:t>Non-primitive data structure</a:t>
            </a:r>
          </a:p>
        </p:txBody>
      </p:sp>
      <p:sp>
        <p:nvSpPr>
          <p:cNvPr id="2" name="Title 1"/>
          <p:cNvSpPr>
            <a:spLocks noGrp="1"/>
          </p:cNvSpPr>
          <p:nvPr>
            <p:ph type="title"/>
          </p:nvPr>
        </p:nvSpPr>
        <p:spPr/>
        <p:txBody>
          <a:bodyPr/>
          <a:lstStyle/>
          <a:p>
            <a:r>
              <a:rPr lang="en-IN" dirty="0"/>
              <a:t>Types of Data structure</a:t>
            </a:r>
          </a:p>
        </p:txBody>
      </p:sp>
    </p:spTree>
    <p:extLst>
      <p:ext uri="{BB962C8B-B14F-4D97-AF65-F5344CB8AC3E}">
        <p14:creationId xmlns:p14="http://schemas.microsoft.com/office/powerpoint/2010/main" val="1187944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IN" b="1" dirty="0"/>
              <a:t>Primitive Data structure</a:t>
            </a:r>
            <a:r>
              <a:rPr lang="en-IN" dirty="0"/>
              <a:t>: The primitive data structures are primitive data types. The </a:t>
            </a:r>
            <a:r>
              <a:rPr lang="en-IN" dirty="0" err="1"/>
              <a:t>int</a:t>
            </a:r>
            <a:r>
              <a:rPr lang="en-IN" dirty="0"/>
              <a:t>, char, float, double, and pointer are the primitive data structures that can hold a single value.</a:t>
            </a:r>
          </a:p>
          <a:p>
            <a:pPr algn="just"/>
            <a:r>
              <a:rPr lang="en-IN" b="1" dirty="0"/>
              <a:t>Non-Primitive Data structure</a:t>
            </a:r>
            <a:r>
              <a:rPr lang="en-IN" dirty="0"/>
              <a:t>: The non-primitive data structure is divided into two types:</a:t>
            </a:r>
          </a:p>
          <a:p>
            <a:pPr lvl="1" algn="just"/>
            <a:r>
              <a:rPr lang="en-IN" dirty="0"/>
              <a:t>Linear data structure</a:t>
            </a:r>
          </a:p>
          <a:p>
            <a:pPr lvl="1" algn="just"/>
            <a:r>
              <a:rPr lang="en-IN" dirty="0"/>
              <a:t>Non-linear data structure</a:t>
            </a:r>
          </a:p>
          <a:p>
            <a:pPr algn="just"/>
            <a:endParaRPr lang="en-IN" dirty="0"/>
          </a:p>
        </p:txBody>
      </p:sp>
      <p:sp>
        <p:nvSpPr>
          <p:cNvPr id="2" name="Title 1"/>
          <p:cNvSpPr>
            <a:spLocks noGrp="1"/>
          </p:cNvSpPr>
          <p:nvPr>
            <p:ph type="title"/>
          </p:nvPr>
        </p:nvSpPr>
        <p:spPr/>
        <p:txBody>
          <a:bodyPr/>
          <a:lstStyle/>
          <a:p>
            <a:r>
              <a:rPr lang="en-IN" dirty="0"/>
              <a:t>Types of Data structure</a:t>
            </a:r>
          </a:p>
        </p:txBody>
      </p:sp>
    </p:spTree>
    <p:extLst>
      <p:ext uri="{BB962C8B-B14F-4D97-AF65-F5344CB8AC3E}">
        <p14:creationId xmlns:p14="http://schemas.microsoft.com/office/powerpoint/2010/main" val="1967777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b="1" dirty="0"/>
              <a:t>Static data structure</a:t>
            </a:r>
            <a:r>
              <a:rPr lang="en-IN" dirty="0"/>
              <a:t>: in this type data structure where the size is allocated at the compile time. Therefore, the maximum size is </a:t>
            </a:r>
            <a:r>
              <a:rPr lang="en-IN" b="1" dirty="0"/>
              <a:t>fixed</a:t>
            </a:r>
            <a:r>
              <a:rPr lang="en-IN" dirty="0"/>
              <a:t>.</a:t>
            </a:r>
          </a:p>
          <a:p>
            <a:pPr algn="just"/>
            <a:r>
              <a:rPr lang="en-IN" b="1" dirty="0"/>
              <a:t>Dynamic data structure</a:t>
            </a:r>
            <a:r>
              <a:rPr lang="en-IN" dirty="0"/>
              <a:t>: It is a type of data structure where the size is allocated at the run time. Therefore, the maximum size is </a:t>
            </a:r>
            <a:r>
              <a:rPr lang="en-IN" b="1" dirty="0"/>
              <a:t>flexible</a:t>
            </a:r>
            <a:r>
              <a:rPr lang="en-IN" dirty="0"/>
              <a:t>.</a:t>
            </a:r>
          </a:p>
        </p:txBody>
      </p:sp>
      <p:sp>
        <p:nvSpPr>
          <p:cNvPr id="2" name="Title 1"/>
          <p:cNvSpPr>
            <a:spLocks noGrp="1"/>
          </p:cNvSpPr>
          <p:nvPr>
            <p:ph type="title"/>
          </p:nvPr>
        </p:nvSpPr>
        <p:spPr/>
        <p:txBody>
          <a:bodyPr/>
          <a:lstStyle/>
          <a:p>
            <a:r>
              <a:rPr lang="en-IN" dirty="0"/>
              <a:t>Types of Data structure</a:t>
            </a:r>
          </a:p>
        </p:txBody>
      </p:sp>
    </p:spTree>
    <p:extLst>
      <p:ext uri="{BB962C8B-B14F-4D97-AF65-F5344CB8AC3E}">
        <p14:creationId xmlns:p14="http://schemas.microsoft.com/office/powerpoint/2010/main" val="696504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r>
              <a:rPr lang="en-IN" dirty="0"/>
              <a:t>A data structure is called linear if all of its elements are arranged in the linear order. In linear data structures, the elements are stored in non-hierarchical way where each element has the successors and predecessors except the first and last element</a:t>
            </a:r>
          </a:p>
          <a:p>
            <a:pPr algn="just"/>
            <a:r>
              <a:rPr lang="en-IN" dirty="0"/>
              <a:t>The arrangement of data in a sequential manner. Data structures used for this purpose are Arrays, Linked list, Stacks, and Queues.</a:t>
            </a:r>
          </a:p>
        </p:txBody>
      </p:sp>
      <p:sp>
        <p:nvSpPr>
          <p:cNvPr id="2" name="Title 1"/>
          <p:cNvSpPr>
            <a:spLocks noGrp="1"/>
          </p:cNvSpPr>
          <p:nvPr>
            <p:ph type="title"/>
          </p:nvPr>
        </p:nvSpPr>
        <p:spPr/>
        <p:txBody>
          <a:bodyPr/>
          <a:lstStyle/>
          <a:p>
            <a:r>
              <a:rPr lang="en-US" dirty="0"/>
              <a:t>Linear Data Structures </a:t>
            </a:r>
            <a:endParaRPr lang="en-IN" dirty="0"/>
          </a:p>
        </p:txBody>
      </p:sp>
    </p:spTree>
    <p:extLst>
      <p:ext uri="{BB962C8B-B14F-4D97-AF65-F5344CB8AC3E}">
        <p14:creationId xmlns:p14="http://schemas.microsoft.com/office/powerpoint/2010/main" val="1422086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b="1" dirty="0"/>
              <a:t>Arrays</a:t>
            </a:r>
            <a:r>
              <a:rPr lang="en-IN" dirty="0"/>
              <a:t>: An array is a collection of similar type of data items and each data item is called an element of the array. </a:t>
            </a:r>
          </a:p>
          <a:p>
            <a:pPr algn="just"/>
            <a:r>
              <a:rPr lang="en-IN" dirty="0"/>
              <a:t>The data type of the element may be any valid data type like char, </a:t>
            </a:r>
            <a:r>
              <a:rPr lang="en-IN" dirty="0" err="1"/>
              <a:t>int</a:t>
            </a:r>
            <a:r>
              <a:rPr lang="en-IN" dirty="0"/>
              <a:t>, float or double. — The individual elements of the array age are: — age[0], age[1], age[2], age[3],  age[98], age[99].</a:t>
            </a:r>
          </a:p>
        </p:txBody>
      </p:sp>
      <p:sp>
        <p:nvSpPr>
          <p:cNvPr id="2" name="Title 1"/>
          <p:cNvSpPr>
            <a:spLocks noGrp="1"/>
          </p:cNvSpPr>
          <p:nvPr>
            <p:ph type="title"/>
          </p:nvPr>
        </p:nvSpPr>
        <p:spPr/>
        <p:txBody>
          <a:bodyPr/>
          <a:lstStyle/>
          <a:p>
            <a:r>
              <a:rPr lang="en-IN" dirty="0"/>
              <a:t>Linear Data Structures : Arrays</a:t>
            </a:r>
          </a:p>
        </p:txBody>
      </p:sp>
    </p:spTree>
    <p:extLst>
      <p:ext uri="{BB962C8B-B14F-4D97-AF65-F5344CB8AC3E}">
        <p14:creationId xmlns:p14="http://schemas.microsoft.com/office/powerpoint/2010/main" val="735768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b="1" dirty="0"/>
              <a:t>Linked List</a:t>
            </a:r>
            <a:r>
              <a:rPr lang="en-IN" dirty="0"/>
              <a:t>: Linked list is a linear data structure which is used to maintain a list in the memory.</a:t>
            </a:r>
          </a:p>
          <a:p>
            <a:pPr algn="just"/>
            <a:r>
              <a:rPr lang="en-IN" dirty="0"/>
              <a:t>It can be seen as the collection of nodes stored at non-contiguous memory locations. Each node of the list contains a pointer to its adjacent node</a:t>
            </a:r>
          </a:p>
          <a:p>
            <a:pPr algn="just"/>
            <a:endParaRPr lang="en-IN" dirty="0"/>
          </a:p>
        </p:txBody>
      </p:sp>
      <p:sp>
        <p:nvSpPr>
          <p:cNvPr id="2" name="Title 1"/>
          <p:cNvSpPr>
            <a:spLocks noGrp="1"/>
          </p:cNvSpPr>
          <p:nvPr>
            <p:ph type="title"/>
          </p:nvPr>
        </p:nvSpPr>
        <p:spPr/>
        <p:txBody>
          <a:bodyPr/>
          <a:lstStyle/>
          <a:p>
            <a:r>
              <a:rPr lang="en-IN" dirty="0"/>
              <a:t>Linear Data Structures : Linked list</a:t>
            </a:r>
          </a:p>
        </p:txBody>
      </p:sp>
      <p:pic>
        <p:nvPicPr>
          <p:cNvPr id="4" name="Picture 3"/>
          <p:cNvPicPr>
            <a:picLocks noChangeAspect="1"/>
          </p:cNvPicPr>
          <p:nvPr/>
        </p:nvPicPr>
        <p:blipFill>
          <a:blip r:embed="rId2"/>
          <a:stretch>
            <a:fillRect/>
          </a:stretch>
        </p:blipFill>
        <p:spPr>
          <a:xfrm>
            <a:off x="1377368" y="4874215"/>
            <a:ext cx="5334118" cy="1681132"/>
          </a:xfrm>
          <a:prstGeom prst="rect">
            <a:avLst/>
          </a:prstGeom>
        </p:spPr>
      </p:pic>
    </p:spTree>
    <p:extLst>
      <p:ext uri="{BB962C8B-B14F-4D97-AF65-F5344CB8AC3E}">
        <p14:creationId xmlns:p14="http://schemas.microsoft.com/office/powerpoint/2010/main" val="3944202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b="1" dirty="0"/>
              <a:t>Stack</a:t>
            </a:r>
            <a:r>
              <a:rPr lang="en-IN" dirty="0"/>
              <a:t>: Stack is a linear list in which insertion and deletions are allowed only at one end, called top. </a:t>
            </a:r>
          </a:p>
          <a:p>
            <a:pPr algn="just"/>
            <a:r>
              <a:rPr lang="en-IN" dirty="0"/>
              <a:t> A stack is an abstract data type, can be implemented in most of the programming languages. It is named as stack because it behaves like a real-world stack, for example: - piles of plates or deck of cards etc.</a:t>
            </a:r>
          </a:p>
          <a:p>
            <a:pPr algn="just"/>
            <a:endParaRPr lang="en-IN" dirty="0"/>
          </a:p>
        </p:txBody>
      </p:sp>
      <p:sp>
        <p:nvSpPr>
          <p:cNvPr id="2" name="Title 1"/>
          <p:cNvSpPr>
            <a:spLocks noGrp="1"/>
          </p:cNvSpPr>
          <p:nvPr>
            <p:ph type="title"/>
          </p:nvPr>
        </p:nvSpPr>
        <p:spPr/>
        <p:txBody>
          <a:bodyPr/>
          <a:lstStyle/>
          <a:p>
            <a:r>
              <a:rPr lang="en-IN" dirty="0"/>
              <a:t>Linear Data Structures : Stack</a:t>
            </a:r>
          </a:p>
        </p:txBody>
      </p:sp>
    </p:spTree>
    <p:extLst>
      <p:ext uri="{BB962C8B-B14F-4D97-AF65-F5344CB8AC3E}">
        <p14:creationId xmlns:p14="http://schemas.microsoft.com/office/powerpoint/2010/main" val="3221827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ack Data Structure In C++ With Illustration"/>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bwMode="auto">
          <a:xfrm>
            <a:off x="1555457" y="2097110"/>
            <a:ext cx="6033085" cy="3923862"/>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IN" dirty="0"/>
              <a:t>Stack</a:t>
            </a:r>
          </a:p>
        </p:txBody>
      </p:sp>
    </p:spTree>
    <p:extLst>
      <p:ext uri="{BB962C8B-B14F-4D97-AF65-F5344CB8AC3E}">
        <p14:creationId xmlns:p14="http://schemas.microsoft.com/office/powerpoint/2010/main" val="884680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dirty="0"/>
              <a:t>Queue is a linear list in which element can be inserted only at one end called rear and deleted only at other end called front.</a:t>
            </a:r>
          </a:p>
          <a:p>
            <a:pPr algn="just"/>
            <a:r>
              <a:rPr lang="en-IN" dirty="0"/>
              <a:t>It is abstract data structure, similar to stack. It is open at both end therefore if follows first-in-first-out (FIFO) technique for storing the data items.</a:t>
            </a:r>
          </a:p>
        </p:txBody>
      </p:sp>
      <p:sp>
        <p:nvSpPr>
          <p:cNvPr id="2" name="Title 1"/>
          <p:cNvSpPr>
            <a:spLocks noGrp="1"/>
          </p:cNvSpPr>
          <p:nvPr>
            <p:ph type="title"/>
          </p:nvPr>
        </p:nvSpPr>
        <p:spPr/>
        <p:txBody>
          <a:bodyPr/>
          <a:lstStyle/>
          <a:p>
            <a:r>
              <a:rPr lang="en-IN" dirty="0"/>
              <a:t>Linear Data Structures : queue</a:t>
            </a:r>
          </a:p>
        </p:txBody>
      </p:sp>
    </p:spTree>
    <p:extLst>
      <p:ext uri="{BB962C8B-B14F-4D97-AF65-F5344CB8AC3E}">
        <p14:creationId xmlns:p14="http://schemas.microsoft.com/office/powerpoint/2010/main" val="900869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3D9D74-4A12-4E3C-B82D-ADB6BB591B2C}"/>
              </a:ext>
            </a:extLst>
          </p:cNvPr>
          <p:cNvSpPr>
            <a:spLocks noGrp="1"/>
          </p:cNvSpPr>
          <p:nvPr>
            <p:ph idx="1"/>
          </p:nvPr>
        </p:nvSpPr>
        <p:spPr/>
        <p:txBody>
          <a:bodyPr/>
          <a:lstStyle/>
          <a:p>
            <a:pPr marL="914400" lvl="1" indent="-457200"/>
            <a:r>
              <a:rPr lang="en-IN" dirty="0"/>
              <a:t>learn Data structure,</a:t>
            </a:r>
          </a:p>
          <a:p>
            <a:pPr marL="914400" lvl="1" indent="-457200"/>
            <a:r>
              <a:rPr lang="en-IN" dirty="0"/>
              <a:t>know the Types of Data structure.</a:t>
            </a:r>
          </a:p>
        </p:txBody>
      </p:sp>
      <p:sp>
        <p:nvSpPr>
          <p:cNvPr id="2" name="Title 1">
            <a:extLst>
              <a:ext uri="{FF2B5EF4-FFF2-40B4-BE49-F238E27FC236}">
                <a16:creationId xmlns:a16="http://schemas.microsoft.com/office/drawing/2014/main" id="{8EEDC22D-7AAC-484E-94DD-794B902049DA}"/>
              </a:ext>
            </a:extLst>
          </p:cNvPr>
          <p:cNvSpPr>
            <a:spLocks noGrp="1"/>
          </p:cNvSpPr>
          <p:nvPr>
            <p:ph type="title"/>
          </p:nvPr>
        </p:nvSpPr>
        <p:spPr/>
        <p:txBody>
          <a:bodyPr/>
          <a:lstStyle/>
          <a:p>
            <a:r>
              <a:rPr lang="en-US" dirty="0"/>
              <a:t>Learning Outcomes</a:t>
            </a:r>
          </a:p>
        </p:txBody>
      </p:sp>
    </p:spTree>
    <p:extLst>
      <p:ext uri="{BB962C8B-B14F-4D97-AF65-F5344CB8AC3E}">
        <p14:creationId xmlns:p14="http://schemas.microsoft.com/office/powerpoint/2010/main" val="742007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99194" y="2166424"/>
            <a:ext cx="7145612" cy="3490986"/>
          </a:xfrm>
          <a:prstGeom prst="rect">
            <a:avLst/>
          </a:prstGeom>
        </p:spPr>
      </p:pic>
      <p:sp>
        <p:nvSpPr>
          <p:cNvPr id="2" name="Title 1"/>
          <p:cNvSpPr>
            <a:spLocks noGrp="1"/>
          </p:cNvSpPr>
          <p:nvPr>
            <p:ph type="title"/>
          </p:nvPr>
        </p:nvSpPr>
        <p:spPr/>
        <p:txBody>
          <a:bodyPr/>
          <a:lstStyle/>
          <a:p>
            <a:r>
              <a:rPr lang="en-IN" dirty="0"/>
              <a:t>Queue </a:t>
            </a:r>
          </a:p>
        </p:txBody>
      </p:sp>
    </p:spTree>
    <p:extLst>
      <p:ext uri="{BB962C8B-B14F-4D97-AF65-F5344CB8AC3E}">
        <p14:creationId xmlns:p14="http://schemas.microsoft.com/office/powerpoint/2010/main" val="2897282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dirty="0"/>
              <a:t>This data structure does not form a sequence i.e. each item or element is connected with two or more other items in non-linear arrangement. The elements are arranged in a random manner.</a:t>
            </a:r>
          </a:p>
          <a:p>
            <a:pPr algn="just"/>
            <a:r>
              <a:rPr lang="en-IN" dirty="0"/>
              <a:t>Examples : tree and graphs</a:t>
            </a:r>
          </a:p>
        </p:txBody>
      </p:sp>
      <p:sp>
        <p:nvSpPr>
          <p:cNvPr id="2" name="Title 1"/>
          <p:cNvSpPr>
            <a:spLocks noGrp="1"/>
          </p:cNvSpPr>
          <p:nvPr>
            <p:ph type="title"/>
          </p:nvPr>
        </p:nvSpPr>
        <p:spPr/>
        <p:txBody>
          <a:bodyPr/>
          <a:lstStyle/>
          <a:p>
            <a:r>
              <a:rPr lang="en-IN" dirty="0"/>
              <a:t>Non Linear Data Structures </a:t>
            </a:r>
          </a:p>
        </p:txBody>
      </p:sp>
    </p:spTree>
    <p:extLst>
      <p:ext uri="{BB962C8B-B14F-4D97-AF65-F5344CB8AC3E}">
        <p14:creationId xmlns:p14="http://schemas.microsoft.com/office/powerpoint/2010/main" val="3532391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b="1" dirty="0"/>
              <a:t>Trees</a:t>
            </a:r>
            <a:r>
              <a:rPr lang="en-IN" dirty="0"/>
              <a:t>: Trees are multilevel data structures with a hierarchical relationship among its elements known as nodes.</a:t>
            </a:r>
          </a:p>
          <a:p>
            <a:pPr algn="just"/>
            <a:r>
              <a:rPr lang="en-IN" b="1" dirty="0"/>
              <a:t>Graphs</a:t>
            </a:r>
            <a:r>
              <a:rPr lang="en-IN" dirty="0"/>
              <a:t>: Graphs can be defined as the pictorial representation of the set of elements (represented by vertices) connected by the links known as edges</a:t>
            </a:r>
          </a:p>
          <a:p>
            <a:pPr algn="just"/>
            <a:endParaRPr lang="en-IN" dirty="0"/>
          </a:p>
        </p:txBody>
      </p:sp>
      <p:sp>
        <p:nvSpPr>
          <p:cNvPr id="2" name="Title 1"/>
          <p:cNvSpPr>
            <a:spLocks noGrp="1"/>
          </p:cNvSpPr>
          <p:nvPr>
            <p:ph type="title"/>
          </p:nvPr>
        </p:nvSpPr>
        <p:spPr/>
        <p:txBody>
          <a:bodyPr/>
          <a:lstStyle/>
          <a:p>
            <a:r>
              <a:rPr lang="en-IN" dirty="0"/>
              <a:t>Non Linear Data Structures</a:t>
            </a:r>
          </a:p>
        </p:txBody>
      </p:sp>
    </p:spTree>
    <p:extLst>
      <p:ext uri="{BB962C8B-B14F-4D97-AF65-F5344CB8AC3E}">
        <p14:creationId xmlns:p14="http://schemas.microsoft.com/office/powerpoint/2010/main" val="3370020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4466572" y="1465919"/>
            <a:ext cx="4677428" cy="2019582"/>
          </a:xfrm>
          <a:prstGeom prst="rect">
            <a:avLst/>
          </a:prstGeom>
        </p:spPr>
      </p:pic>
      <p:sp>
        <p:nvSpPr>
          <p:cNvPr id="2" name="Title 1"/>
          <p:cNvSpPr>
            <a:spLocks noGrp="1"/>
          </p:cNvSpPr>
          <p:nvPr>
            <p:ph type="title"/>
          </p:nvPr>
        </p:nvSpPr>
        <p:spPr/>
        <p:txBody>
          <a:bodyPr/>
          <a:lstStyle/>
          <a:p>
            <a:r>
              <a:rPr lang="en-IN" dirty="0"/>
              <a:t>Graph and Tree</a:t>
            </a:r>
          </a:p>
        </p:txBody>
      </p:sp>
      <p:pic>
        <p:nvPicPr>
          <p:cNvPr id="5" name="Content Placeholder 3"/>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0" y="3201614"/>
            <a:ext cx="4468969" cy="3660751"/>
          </a:xfrm>
          <a:prstGeom prst="rect">
            <a:avLst/>
          </a:prstGeom>
        </p:spPr>
      </p:pic>
      <p:sp>
        <p:nvSpPr>
          <p:cNvPr id="6" name="TextBox 5"/>
          <p:cNvSpPr txBox="1"/>
          <p:nvPr/>
        </p:nvSpPr>
        <p:spPr>
          <a:xfrm>
            <a:off x="1366844" y="1964497"/>
            <a:ext cx="1725769"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Bahnschrift"/>
                <a:ea typeface="+mn-ea"/>
                <a:cs typeface="+mn-cs"/>
              </a:rPr>
              <a:t>Graph </a:t>
            </a:r>
          </a:p>
        </p:txBody>
      </p:sp>
      <p:sp>
        <p:nvSpPr>
          <p:cNvPr id="7" name="Right Arrow 6"/>
          <p:cNvSpPr/>
          <p:nvPr/>
        </p:nvSpPr>
        <p:spPr>
          <a:xfrm>
            <a:off x="2741663" y="2054587"/>
            <a:ext cx="701899" cy="279180"/>
          </a:xfrm>
          <a:prstGeom prst="rightArrow">
            <a:avLst/>
          </a:pr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Bahnschrift"/>
              <a:ea typeface="+mn-ea"/>
              <a:cs typeface="+mn-cs"/>
            </a:endParaRPr>
          </a:p>
        </p:txBody>
      </p:sp>
      <p:sp>
        <p:nvSpPr>
          <p:cNvPr id="8" name="Right Arrow 7"/>
          <p:cNvSpPr/>
          <p:nvPr/>
        </p:nvSpPr>
        <p:spPr>
          <a:xfrm rot="10800000">
            <a:off x="5805151" y="4886288"/>
            <a:ext cx="701899" cy="279180"/>
          </a:xfrm>
          <a:prstGeom prst="rightArrow">
            <a:avLst/>
          </a:pr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Bahnschrift"/>
              <a:ea typeface="+mn-ea"/>
              <a:cs typeface="+mn-cs"/>
            </a:endParaRPr>
          </a:p>
        </p:txBody>
      </p:sp>
      <p:sp>
        <p:nvSpPr>
          <p:cNvPr id="9" name="TextBox 8"/>
          <p:cNvSpPr txBox="1"/>
          <p:nvPr/>
        </p:nvSpPr>
        <p:spPr>
          <a:xfrm>
            <a:off x="6648471" y="4795045"/>
            <a:ext cx="1378040"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Bahnschrift"/>
                <a:ea typeface="+mn-ea"/>
                <a:cs typeface="+mn-cs"/>
              </a:rPr>
              <a:t>Tree</a:t>
            </a:r>
          </a:p>
        </p:txBody>
      </p:sp>
    </p:spTree>
    <p:extLst>
      <p:ext uri="{BB962C8B-B14F-4D97-AF65-F5344CB8AC3E}">
        <p14:creationId xmlns:p14="http://schemas.microsoft.com/office/powerpoint/2010/main" val="2062609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lgn="just"/>
            <a:r>
              <a:rPr lang="en-IN" b="1" dirty="0"/>
              <a:t>Efficiency</a:t>
            </a:r>
            <a:r>
              <a:rPr lang="en-IN" dirty="0"/>
              <a:t>: If the choice of a data structure for implementing a particular ADT is proper, it makes the program very efficient in terms of time and space.</a:t>
            </a:r>
          </a:p>
          <a:p>
            <a:pPr algn="just"/>
            <a:r>
              <a:rPr lang="en-IN" b="1" dirty="0"/>
              <a:t>Reusability</a:t>
            </a:r>
            <a:r>
              <a:rPr lang="en-IN" dirty="0"/>
              <a:t>: The data structure provides reusability means that multiple client programs can use the data structure.</a:t>
            </a:r>
          </a:p>
          <a:p>
            <a:pPr algn="just"/>
            <a:r>
              <a:rPr lang="en-IN" b="1" dirty="0"/>
              <a:t>Abstraction</a:t>
            </a:r>
            <a:r>
              <a:rPr lang="en-IN" dirty="0"/>
              <a:t>: The data structure specified by an ADT also provides the level of abstraction. The client cannot see the internal working of the data structure, so it does not have to worry about the implementation part. The client can only see the interface.</a:t>
            </a:r>
          </a:p>
        </p:txBody>
      </p:sp>
      <p:sp>
        <p:nvSpPr>
          <p:cNvPr id="2" name="Title 1"/>
          <p:cNvSpPr>
            <a:spLocks noGrp="1"/>
          </p:cNvSpPr>
          <p:nvPr>
            <p:ph type="title"/>
          </p:nvPr>
        </p:nvSpPr>
        <p:spPr/>
        <p:txBody>
          <a:bodyPr/>
          <a:lstStyle/>
          <a:p>
            <a:r>
              <a:rPr lang="en-IN" dirty="0"/>
              <a:t>Advantages of Data structures</a:t>
            </a:r>
          </a:p>
        </p:txBody>
      </p:sp>
    </p:spTree>
    <p:extLst>
      <p:ext uri="{BB962C8B-B14F-4D97-AF65-F5344CB8AC3E}">
        <p14:creationId xmlns:p14="http://schemas.microsoft.com/office/powerpoint/2010/main" val="1962437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9230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IN" dirty="0"/>
              <a:t>Data Structure is method or technique to data organization, management, and storage  format in the computer so we can perform operations on the stored data more efficiently.</a:t>
            </a:r>
          </a:p>
          <a:p>
            <a:pPr algn="just"/>
            <a:r>
              <a:rPr lang="en-IN" dirty="0"/>
              <a:t>It is a set of algorithms that we can use in any programming language to structure the data in the memory. Examples are arrays, Linked List, Stack, Queue, etc.</a:t>
            </a:r>
          </a:p>
        </p:txBody>
      </p:sp>
      <p:sp>
        <p:nvSpPr>
          <p:cNvPr id="2" name="Title 1"/>
          <p:cNvSpPr>
            <a:spLocks noGrp="1"/>
          </p:cNvSpPr>
          <p:nvPr>
            <p:ph type="title"/>
          </p:nvPr>
        </p:nvSpPr>
        <p:spPr/>
        <p:txBody>
          <a:bodyPr/>
          <a:lstStyle/>
          <a:p>
            <a:r>
              <a:rPr lang="en-US" b="1" dirty="0"/>
              <a:t>Data Structures</a:t>
            </a:r>
            <a:endParaRPr lang="en-IN" dirty="0"/>
          </a:p>
        </p:txBody>
      </p:sp>
    </p:spTree>
    <p:extLst>
      <p:ext uri="{BB962C8B-B14F-4D97-AF65-F5344CB8AC3E}">
        <p14:creationId xmlns:p14="http://schemas.microsoft.com/office/powerpoint/2010/main" val="1333794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IN" dirty="0"/>
              <a:t>Data Structures are widely used in the field of Computer Science i.e. Operating System, Compiler Design, Artificial intelligence, Graphics and many more.</a:t>
            </a:r>
          </a:p>
          <a:p>
            <a:pPr algn="just"/>
            <a:r>
              <a:rPr lang="en-IN" dirty="0"/>
              <a:t>Data Structures are the main part of many computer science algorithms as they enable the programmers to handle the data in an efficient way.</a:t>
            </a:r>
          </a:p>
        </p:txBody>
      </p:sp>
      <p:sp>
        <p:nvSpPr>
          <p:cNvPr id="2" name="Title 1"/>
          <p:cNvSpPr>
            <a:spLocks noGrp="1"/>
          </p:cNvSpPr>
          <p:nvPr>
            <p:ph type="title"/>
          </p:nvPr>
        </p:nvSpPr>
        <p:spPr/>
        <p:txBody>
          <a:bodyPr/>
          <a:lstStyle/>
          <a:p>
            <a:r>
              <a:rPr lang="en-US" b="1" dirty="0"/>
              <a:t>Data Structures</a:t>
            </a:r>
            <a:endParaRPr lang="en-IN" dirty="0"/>
          </a:p>
        </p:txBody>
      </p:sp>
    </p:spTree>
    <p:extLst>
      <p:ext uri="{BB962C8B-B14F-4D97-AF65-F5344CB8AC3E}">
        <p14:creationId xmlns:p14="http://schemas.microsoft.com/office/powerpoint/2010/main" val="593926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ormAutofit/>
          </a:bodyPr>
          <a:lstStyle/>
          <a:p>
            <a:pPr algn="just"/>
            <a:r>
              <a:rPr lang="en-IN" dirty="0"/>
              <a:t>Data structures are the building blocks of any program or the software. Choosing the appropriate data structure for a program is the most challenging  task for a programmer.</a:t>
            </a:r>
          </a:p>
        </p:txBody>
      </p:sp>
      <p:sp>
        <p:nvSpPr>
          <p:cNvPr id="2" name="Title 1"/>
          <p:cNvSpPr>
            <a:spLocks noGrp="1"/>
          </p:cNvSpPr>
          <p:nvPr>
            <p:ph type="title"/>
          </p:nvPr>
        </p:nvSpPr>
        <p:spPr/>
        <p:txBody>
          <a:bodyPr/>
          <a:lstStyle/>
          <a:p>
            <a:r>
              <a:rPr lang="en-US" b="1" dirty="0"/>
              <a:t>Data Structures</a:t>
            </a:r>
            <a:endParaRPr lang="en-IN" dirty="0"/>
          </a:p>
        </p:txBody>
      </p:sp>
    </p:spTree>
    <p:extLst>
      <p:ext uri="{BB962C8B-B14F-4D97-AF65-F5344CB8AC3E}">
        <p14:creationId xmlns:p14="http://schemas.microsoft.com/office/powerpoint/2010/main" val="600373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b="1" dirty="0"/>
              <a:t>Data</a:t>
            </a:r>
            <a:r>
              <a:rPr lang="en-IN" dirty="0"/>
              <a:t>: Data can be defined as an elementary value or the collection of values, for example, student's name and its id are the data about the student. </a:t>
            </a:r>
          </a:p>
          <a:p>
            <a:pPr algn="just"/>
            <a:r>
              <a:rPr lang="en-IN" b="1" dirty="0"/>
              <a:t>Group Items</a:t>
            </a:r>
            <a:r>
              <a:rPr lang="en-IN" dirty="0"/>
              <a:t>: Data items which have subordinate data items are called Group item, for example, name of a student can have first name and the last name.</a:t>
            </a:r>
          </a:p>
        </p:txBody>
      </p:sp>
      <p:sp>
        <p:nvSpPr>
          <p:cNvPr id="2" name="Title 1"/>
          <p:cNvSpPr>
            <a:spLocks noGrp="1"/>
          </p:cNvSpPr>
          <p:nvPr>
            <p:ph type="title"/>
          </p:nvPr>
        </p:nvSpPr>
        <p:spPr/>
        <p:txBody>
          <a:bodyPr/>
          <a:lstStyle/>
          <a:p>
            <a:r>
              <a:rPr lang="en-IN" dirty="0"/>
              <a:t>Basic Terminology </a:t>
            </a:r>
          </a:p>
        </p:txBody>
      </p:sp>
    </p:spTree>
    <p:extLst>
      <p:ext uri="{BB962C8B-B14F-4D97-AF65-F5344CB8AC3E}">
        <p14:creationId xmlns:p14="http://schemas.microsoft.com/office/powerpoint/2010/main" val="2260072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0050" y="1543050"/>
            <a:ext cx="8364122" cy="5124450"/>
          </a:xfrm>
        </p:spPr>
        <p:txBody>
          <a:bodyPr>
            <a:noAutofit/>
          </a:bodyPr>
          <a:lstStyle/>
          <a:p>
            <a:pPr algn="just">
              <a:spcBef>
                <a:spcPts val="0"/>
              </a:spcBef>
            </a:pPr>
            <a:r>
              <a:rPr lang="en-IN" sz="2400" b="1" dirty="0"/>
              <a:t>Record</a:t>
            </a:r>
            <a:r>
              <a:rPr lang="en-IN" sz="2400" dirty="0"/>
              <a:t>: Record can be defined as the collection of various data items, for example, if we talk about the student entity, then its name, address, course and marks can be grouped together to form the record for the student. </a:t>
            </a:r>
          </a:p>
          <a:p>
            <a:pPr algn="just">
              <a:spcBef>
                <a:spcPts val="0"/>
              </a:spcBef>
            </a:pPr>
            <a:r>
              <a:rPr lang="en-IN" sz="2400" b="1" dirty="0"/>
              <a:t>File</a:t>
            </a:r>
            <a:r>
              <a:rPr lang="en-IN" sz="2400" dirty="0"/>
              <a:t>: A File is a collection of various records of one type of entity, for example, if there are 60 students in the class, then there will be 20 records in the related file where each record contains the data about each student.</a:t>
            </a:r>
          </a:p>
        </p:txBody>
      </p:sp>
      <p:sp>
        <p:nvSpPr>
          <p:cNvPr id="2" name="Title 1"/>
          <p:cNvSpPr>
            <a:spLocks noGrp="1"/>
          </p:cNvSpPr>
          <p:nvPr>
            <p:ph type="title"/>
          </p:nvPr>
        </p:nvSpPr>
        <p:spPr/>
        <p:txBody>
          <a:bodyPr/>
          <a:lstStyle/>
          <a:p>
            <a:r>
              <a:rPr lang="en-IN" dirty="0"/>
              <a:t>Basic Terminology </a:t>
            </a:r>
          </a:p>
        </p:txBody>
      </p:sp>
    </p:spTree>
    <p:extLst>
      <p:ext uri="{BB962C8B-B14F-4D97-AF65-F5344CB8AC3E}">
        <p14:creationId xmlns:p14="http://schemas.microsoft.com/office/powerpoint/2010/main" val="1229404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b="1" dirty="0"/>
              <a:t>Attribute and Entity</a:t>
            </a:r>
            <a:r>
              <a:rPr lang="en-IN" dirty="0"/>
              <a:t>: An entity represents the class of certain objects. it contains various attributes. Each attribute represents the particular property of that entity. </a:t>
            </a:r>
          </a:p>
          <a:p>
            <a:pPr algn="just"/>
            <a:r>
              <a:rPr lang="en-IN" b="1" dirty="0"/>
              <a:t>Field</a:t>
            </a:r>
            <a:r>
              <a:rPr lang="en-IN" dirty="0"/>
              <a:t>: Field is a single elementary unit of information representing the attribute of an entity.</a:t>
            </a:r>
          </a:p>
        </p:txBody>
      </p:sp>
      <p:sp>
        <p:nvSpPr>
          <p:cNvPr id="2" name="Title 1"/>
          <p:cNvSpPr>
            <a:spLocks noGrp="1"/>
          </p:cNvSpPr>
          <p:nvPr>
            <p:ph type="title"/>
          </p:nvPr>
        </p:nvSpPr>
        <p:spPr/>
        <p:txBody>
          <a:bodyPr/>
          <a:lstStyle/>
          <a:p>
            <a:r>
              <a:rPr lang="en-IN" dirty="0"/>
              <a:t>Basic Terminology </a:t>
            </a:r>
          </a:p>
        </p:txBody>
      </p:sp>
    </p:spTree>
    <p:extLst>
      <p:ext uri="{BB962C8B-B14F-4D97-AF65-F5344CB8AC3E}">
        <p14:creationId xmlns:p14="http://schemas.microsoft.com/office/powerpoint/2010/main" val="2428954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IN" dirty="0"/>
              <a:t>As applications are getting complex and amount of data is increasing day by day, there may arises many problems: </a:t>
            </a:r>
          </a:p>
          <a:p>
            <a:pPr algn="just"/>
            <a:r>
              <a:rPr lang="en-IN" b="1" dirty="0"/>
              <a:t>Processor speed</a:t>
            </a:r>
            <a:r>
              <a:rPr lang="en-IN" dirty="0"/>
              <a:t>: To handle very large amount of data, high speed processing is required, but as the data is growing day by day to the billions of files per entity, processor may fail to deal with that much amount of data.</a:t>
            </a:r>
          </a:p>
        </p:txBody>
      </p:sp>
      <p:sp>
        <p:nvSpPr>
          <p:cNvPr id="2" name="Title 1"/>
          <p:cNvSpPr>
            <a:spLocks noGrp="1"/>
          </p:cNvSpPr>
          <p:nvPr>
            <p:ph type="title"/>
          </p:nvPr>
        </p:nvSpPr>
        <p:spPr/>
        <p:txBody>
          <a:bodyPr/>
          <a:lstStyle/>
          <a:p>
            <a:r>
              <a:rPr lang="en-IN" dirty="0"/>
              <a:t>Need of Data Structures </a:t>
            </a:r>
          </a:p>
        </p:txBody>
      </p:sp>
    </p:spTree>
    <p:extLst>
      <p:ext uri="{BB962C8B-B14F-4D97-AF65-F5344CB8AC3E}">
        <p14:creationId xmlns:p14="http://schemas.microsoft.com/office/powerpoint/2010/main" val="29538216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Bahnschrift SemiBold"/>
        <a:ea typeface=""/>
        <a:cs typeface=""/>
      </a:majorFont>
      <a:minorFont>
        <a:latin typeface="Bahnschrif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106</TotalTime>
  <Words>1220</Words>
  <Application>Microsoft Office PowerPoint</Application>
  <PresentationFormat>On-screen Show (4:3)</PresentationFormat>
  <Paragraphs>68</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Bahnschrift</vt:lpstr>
      <vt:lpstr>Bahnschrift SemiBold</vt:lpstr>
      <vt:lpstr>Office Theme</vt:lpstr>
      <vt:lpstr>PowerPoint Presentation</vt:lpstr>
      <vt:lpstr>Learning Outcomes</vt:lpstr>
      <vt:lpstr>Data Structures</vt:lpstr>
      <vt:lpstr>Data Structures</vt:lpstr>
      <vt:lpstr>Data Structures</vt:lpstr>
      <vt:lpstr>Basic Terminology </vt:lpstr>
      <vt:lpstr>Basic Terminology </vt:lpstr>
      <vt:lpstr>Basic Terminology </vt:lpstr>
      <vt:lpstr>Need of Data Structures </vt:lpstr>
      <vt:lpstr>Need of Data Structures </vt:lpstr>
      <vt:lpstr>Types of Data structure</vt:lpstr>
      <vt:lpstr>Types of Data structure</vt:lpstr>
      <vt:lpstr>Types of Data structure</vt:lpstr>
      <vt:lpstr>Linear Data Structures </vt:lpstr>
      <vt:lpstr>Linear Data Structures : Arrays</vt:lpstr>
      <vt:lpstr>Linear Data Structures : Linked list</vt:lpstr>
      <vt:lpstr>Linear Data Structures : Stack</vt:lpstr>
      <vt:lpstr>Stack</vt:lpstr>
      <vt:lpstr>Linear Data Structures : queue</vt:lpstr>
      <vt:lpstr>Queue </vt:lpstr>
      <vt:lpstr>Non Linear Data Structures </vt:lpstr>
      <vt:lpstr>Non Linear Data Structures</vt:lpstr>
      <vt:lpstr>Graph and Tree</vt:lpstr>
      <vt:lpstr>Advantages of Data structures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Sonu Singh Rajpoot</dc:creator>
  <cp:lastModifiedBy>Arpit Thakur</cp:lastModifiedBy>
  <cp:revision>12</cp:revision>
  <dcterms:created xsi:type="dcterms:W3CDTF">2020-12-02T15:29:53Z</dcterms:created>
  <dcterms:modified xsi:type="dcterms:W3CDTF">2021-08-10T09:41:22Z</dcterms:modified>
</cp:coreProperties>
</file>