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8" r:id="rId8"/>
    <p:sldId id="273" r:id="rId9"/>
    <p:sldId id="262" r:id="rId10"/>
    <p:sldId id="275" r:id="rId11"/>
    <p:sldId id="270" r:id="rId12"/>
    <p:sldId id="271" r:id="rId13"/>
    <p:sldId id="274" r:id="rId14"/>
    <p:sldId id="272" r:id="rId15"/>
    <p:sldId id="264" r:id="rId16"/>
    <p:sldId id="265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1F1F1F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Step 4: Add num1 and num2 and assign the result to sum.</a:t>
            </a:r>
          </a:p>
          <a:p>
            <a:pPr lvl="1" algn="just">
              <a:buFont typeface="Bahnschrift" panose="020B0502040204020203" pitchFamily="34" charset="0"/>
              <a:buChar char="–"/>
            </a:pPr>
            <a:r>
              <a:rPr lang="en-IN" dirty="0"/>
              <a:t>Sum =  num1+num2</a:t>
            </a:r>
          </a:p>
          <a:p>
            <a:pPr algn="just"/>
            <a:r>
              <a:rPr lang="en-IN" dirty="0"/>
              <a:t>Step 5: Display sum</a:t>
            </a:r>
          </a:p>
          <a:p>
            <a:pPr algn="just"/>
            <a:r>
              <a:rPr lang="en-IN" dirty="0"/>
              <a:t>Step 6: Stop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Example</a:t>
            </a:r>
          </a:p>
        </p:txBody>
      </p:sp>
    </p:spTree>
    <p:extLst>
      <p:ext uri="{BB962C8B-B14F-4D97-AF65-F5344CB8AC3E}">
        <p14:creationId xmlns:p14="http://schemas.microsoft.com/office/powerpoint/2010/main" val="7434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FE1756-F77C-4508-B086-531C9B8662A4}"/>
              </a:ext>
            </a:extLst>
          </p:cNvPr>
          <p:cNvSpPr/>
          <p:nvPr/>
        </p:nvSpPr>
        <p:spPr>
          <a:xfrm>
            <a:off x="872902" y="3139421"/>
            <a:ext cx="3288086" cy="1644043"/>
          </a:xfrm>
          <a:custGeom>
            <a:avLst/>
            <a:gdLst>
              <a:gd name="connsiteX0" fmla="*/ 0 w 3288086"/>
              <a:gd name="connsiteY0" fmla="*/ 164404 h 1644043"/>
              <a:gd name="connsiteX1" fmla="*/ 164404 w 3288086"/>
              <a:gd name="connsiteY1" fmla="*/ 0 h 1644043"/>
              <a:gd name="connsiteX2" fmla="*/ 3123682 w 3288086"/>
              <a:gd name="connsiteY2" fmla="*/ 0 h 1644043"/>
              <a:gd name="connsiteX3" fmla="*/ 3288086 w 3288086"/>
              <a:gd name="connsiteY3" fmla="*/ 164404 h 1644043"/>
              <a:gd name="connsiteX4" fmla="*/ 3288086 w 3288086"/>
              <a:gd name="connsiteY4" fmla="*/ 1479639 h 1644043"/>
              <a:gd name="connsiteX5" fmla="*/ 3123682 w 3288086"/>
              <a:gd name="connsiteY5" fmla="*/ 1644043 h 1644043"/>
              <a:gd name="connsiteX6" fmla="*/ 164404 w 3288086"/>
              <a:gd name="connsiteY6" fmla="*/ 1644043 h 1644043"/>
              <a:gd name="connsiteX7" fmla="*/ 0 w 3288086"/>
              <a:gd name="connsiteY7" fmla="*/ 1479639 h 1644043"/>
              <a:gd name="connsiteX8" fmla="*/ 0 w 3288086"/>
              <a:gd name="connsiteY8" fmla="*/ 164404 h 164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086" h="1644043">
                <a:moveTo>
                  <a:pt x="0" y="164404"/>
                </a:moveTo>
                <a:cubicBezTo>
                  <a:pt x="0" y="73606"/>
                  <a:pt x="73606" y="0"/>
                  <a:pt x="164404" y="0"/>
                </a:cubicBezTo>
                <a:lnTo>
                  <a:pt x="3123682" y="0"/>
                </a:lnTo>
                <a:cubicBezTo>
                  <a:pt x="3214480" y="0"/>
                  <a:pt x="3288086" y="73606"/>
                  <a:pt x="3288086" y="164404"/>
                </a:cubicBezTo>
                <a:lnTo>
                  <a:pt x="3288086" y="1479639"/>
                </a:lnTo>
                <a:cubicBezTo>
                  <a:pt x="3288086" y="1570437"/>
                  <a:pt x="3214480" y="1644043"/>
                  <a:pt x="3123682" y="1644043"/>
                </a:cubicBezTo>
                <a:lnTo>
                  <a:pt x="164404" y="1644043"/>
                </a:lnTo>
                <a:cubicBezTo>
                  <a:pt x="73606" y="1644043"/>
                  <a:pt x="0" y="1570437"/>
                  <a:pt x="0" y="1479639"/>
                </a:cubicBezTo>
                <a:lnTo>
                  <a:pt x="0" y="1644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687" tIns="107842" rIns="137687" bIns="107842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700" kern="1200" dirty="0"/>
              <a:t>Space Complexity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EA35C8-1016-4534-8EA5-7C0750F26538}"/>
              </a:ext>
            </a:extLst>
          </p:cNvPr>
          <p:cNvSpPr/>
          <p:nvPr/>
        </p:nvSpPr>
        <p:spPr>
          <a:xfrm>
            <a:off x="4983010" y="3139421"/>
            <a:ext cx="3288086" cy="1644043"/>
          </a:xfrm>
          <a:custGeom>
            <a:avLst/>
            <a:gdLst>
              <a:gd name="connsiteX0" fmla="*/ 0 w 3288086"/>
              <a:gd name="connsiteY0" fmla="*/ 164404 h 1644043"/>
              <a:gd name="connsiteX1" fmla="*/ 164404 w 3288086"/>
              <a:gd name="connsiteY1" fmla="*/ 0 h 1644043"/>
              <a:gd name="connsiteX2" fmla="*/ 3123682 w 3288086"/>
              <a:gd name="connsiteY2" fmla="*/ 0 h 1644043"/>
              <a:gd name="connsiteX3" fmla="*/ 3288086 w 3288086"/>
              <a:gd name="connsiteY3" fmla="*/ 164404 h 1644043"/>
              <a:gd name="connsiteX4" fmla="*/ 3288086 w 3288086"/>
              <a:gd name="connsiteY4" fmla="*/ 1479639 h 1644043"/>
              <a:gd name="connsiteX5" fmla="*/ 3123682 w 3288086"/>
              <a:gd name="connsiteY5" fmla="*/ 1644043 h 1644043"/>
              <a:gd name="connsiteX6" fmla="*/ 164404 w 3288086"/>
              <a:gd name="connsiteY6" fmla="*/ 1644043 h 1644043"/>
              <a:gd name="connsiteX7" fmla="*/ 0 w 3288086"/>
              <a:gd name="connsiteY7" fmla="*/ 1479639 h 1644043"/>
              <a:gd name="connsiteX8" fmla="*/ 0 w 3288086"/>
              <a:gd name="connsiteY8" fmla="*/ 164404 h 164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086" h="1644043">
                <a:moveTo>
                  <a:pt x="0" y="164404"/>
                </a:moveTo>
                <a:cubicBezTo>
                  <a:pt x="0" y="73606"/>
                  <a:pt x="73606" y="0"/>
                  <a:pt x="164404" y="0"/>
                </a:cubicBezTo>
                <a:lnTo>
                  <a:pt x="3123682" y="0"/>
                </a:lnTo>
                <a:cubicBezTo>
                  <a:pt x="3214480" y="0"/>
                  <a:pt x="3288086" y="73606"/>
                  <a:pt x="3288086" y="164404"/>
                </a:cubicBezTo>
                <a:lnTo>
                  <a:pt x="3288086" y="1479639"/>
                </a:lnTo>
                <a:cubicBezTo>
                  <a:pt x="3288086" y="1570437"/>
                  <a:pt x="3214480" y="1644043"/>
                  <a:pt x="3123682" y="1644043"/>
                </a:cubicBezTo>
                <a:lnTo>
                  <a:pt x="164404" y="1644043"/>
                </a:lnTo>
                <a:cubicBezTo>
                  <a:pt x="73606" y="1644043"/>
                  <a:pt x="0" y="1570437"/>
                  <a:pt x="0" y="1479639"/>
                </a:cubicBezTo>
                <a:lnTo>
                  <a:pt x="0" y="1644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687" tIns="107842" rIns="137687" bIns="107842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700" kern="1200"/>
              <a:t>Time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9955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7799"/>
            <a:ext cx="8534400" cy="5105401"/>
          </a:xfrm>
        </p:spPr>
        <p:txBody>
          <a:bodyPr>
            <a:noAutofit/>
          </a:bodyPr>
          <a:lstStyle/>
          <a:p>
            <a:pPr marL="266700" indent="-266700" algn="just"/>
            <a:r>
              <a:rPr lang="en-IN" sz="2600" dirty="0">
                <a:solidFill>
                  <a:srgbClr val="FF0000"/>
                </a:solidFill>
              </a:rPr>
              <a:t>Space Complexity: </a:t>
            </a:r>
            <a:r>
              <a:rPr lang="en-IN" sz="2600" dirty="0"/>
              <a:t>Space complexity of an algorithm refers to the amount of memory that this algorithm requires to execute and get the result. This can be for inputs, temporary operations, or outputs.</a:t>
            </a:r>
          </a:p>
          <a:p>
            <a:pPr marL="266700" indent="-266700" algn="just"/>
            <a:r>
              <a:rPr lang="en-IN" sz="2600" dirty="0">
                <a:solidFill>
                  <a:srgbClr val="FF0000"/>
                </a:solidFill>
              </a:rPr>
              <a:t>Fixed Part: </a:t>
            </a:r>
            <a:r>
              <a:rPr lang="en-IN" sz="2600" dirty="0"/>
              <a:t>This refers to the space that is definitely required by the algorithm. For example, input variables, output variables, program size,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7790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49"/>
            <a:ext cx="8640919" cy="4724401"/>
          </a:xfrm>
        </p:spPr>
        <p:txBody>
          <a:bodyPr>
            <a:noAutofit/>
          </a:bodyPr>
          <a:lstStyle/>
          <a:p>
            <a:pPr marL="266700" indent="-266700" algn="just"/>
            <a:r>
              <a:rPr lang="en-IN" dirty="0">
                <a:solidFill>
                  <a:srgbClr val="FF0000"/>
                </a:solidFill>
              </a:rPr>
              <a:t>Variable Part: </a:t>
            </a:r>
            <a:r>
              <a:rPr lang="en-IN" dirty="0"/>
              <a:t>This refers to the space that can be different based on the implementation of the algorithm. For example, temporary variables, dynamic memory allocation, recursion stack space,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20331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24000"/>
            <a:ext cx="8534400" cy="51244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Time Complexity: </a:t>
            </a:r>
            <a:r>
              <a:rPr lang="en-IN" dirty="0"/>
              <a:t>Time complexity of an algorithm refers to the amount of time that this algorithm requires to execute and get the result. This can be for normal operations, conditional if-else statements, loop statements, etc.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Constant time part: </a:t>
            </a:r>
            <a:r>
              <a:rPr lang="en-IN" dirty="0"/>
              <a:t>Any instruction that is executed just once comes in this part. For example, input, output, if-else, switch, etc.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Variable Time Part: </a:t>
            </a:r>
            <a:r>
              <a:rPr lang="en-IN" dirty="0"/>
              <a:t>Any instruction that is executed more than once, say n times, comes in this part. For example, loops, recursion,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3978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is easy to understand and help to solve problem.</a:t>
            </a:r>
          </a:p>
          <a:p>
            <a:pPr algn="just"/>
            <a:r>
              <a:rPr lang="en-IN" dirty="0"/>
              <a:t>Algorithm is a step-wise representation of a solution to a given problem.</a:t>
            </a:r>
          </a:p>
          <a:p>
            <a:pPr algn="just"/>
            <a:r>
              <a:rPr lang="en-IN" dirty="0"/>
              <a:t>In Algorithm the problem is broken down into smaller pieces or steps hence, it is easier for the programmer to convert it into an actual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6734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Writing an algorithm takes a long time so it is time-consuming.</a:t>
            </a:r>
          </a:p>
          <a:p>
            <a:pPr algn="just"/>
            <a:r>
              <a:rPr lang="en-IN" dirty="0"/>
              <a:t>Branching and Looping statements are difficult to show in Algorithms.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0855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2840182"/>
            <a:ext cx="7526215" cy="859621"/>
          </a:xfrm>
        </p:spPr>
        <p:txBody>
          <a:bodyPr/>
          <a:lstStyle/>
          <a:p>
            <a:pPr marL="914400" lvl="1" indent="-457200"/>
            <a:r>
              <a:rPr lang="en-US" dirty="0"/>
              <a:t>know about 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ACDA4-0A2F-453F-8EBD-78A8A460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set of rules/ instructions that step-by-step define how a work is to be executed upon in order to get the expected results.</a:t>
            </a:r>
          </a:p>
          <a:p>
            <a:pPr algn="just"/>
            <a:r>
              <a:rPr lang="en-IN" dirty="0"/>
              <a:t>systematic procedure that produces in a finite number of steps the answer to a question or the solution of a problem.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9991D-FFDE-45B3-BC68-5D4883B4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9928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Computer algorithms work via input and output. They take the input and apply each step of the algorithm to that information to generate an output.</a:t>
            </a:r>
          </a:p>
          <a:p>
            <a:pPr algn="just"/>
            <a:r>
              <a:rPr lang="en-IN" dirty="0"/>
              <a:t>E.g. a search engine is an algorithm that takes a search query as an input and searches its database for items relevant to the words in the query. It then outputs the results.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226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733967-1457-4CD6-98E4-CB609967AD6F}"/>
              </a:ext>
            </a:extLst>
          </p:cNvPr>
          <p:cNvSpPr/>
          <p:nvPr/>
        </p:nvSpPr>
        <p:spPr>
          <a:xfrm>
            <a:off x="3131058" y="1431001"/>
            <a:ext cx="3072384" cy="984605"/>
          </a:xfrm>
          <a:custGeom>
            <a:avLst/>
            <a:gdLst>
              <a:gd name="connsiteX0" fmla="*/ 0 w 3072384"/>
              <a:gd name="connsiteY0" fmla="*/ 164104 h 984605"/>
              <a:gd name="connsiteX1" fmla="*/ 164104 w 3072384"/>
              <a:gd name="connsiteY1" fmla="*/ 0 h 984605"/>
              <a:gd name="connsiteX2" fmla="*/ 2908280 w 3072384"/>
              <a:gd name="connsiteY2" fmla="*/ 0 h 984605"/>
              <a:gd name="connsiteX3" fmla="*/ 3072384 w 3072384"/>
              <a:gd name="connsiteY3" fmla="*/ 164104 h 984605"/>
              <a:gd name="connsiteX4" fmla="*/ 3072384 w 3072384"/>
              <a:gd name="connsiteY4" fmla="*/ 820501 h 984605"/>
              <a:gd name="connsiteX5" fmla="*/ 2908280 w 3072384"/>
              <a:gd name="connsiteY5" fmla="*/ 984605 h 984605"/>
              <a:gd name="connsiteX6" fmla="*/ 164104 w 3072384"/>
              <a:gd name="connsiteY6" fmla="*/ 984605 h 984605"/>
              <a:gd name="connsiteX7" fmla="*/ 0 w 3072384"/>
              <a:gd name="connsiteY7" fmla="*/ 820501 h 984605"/>
              <a:gd name="connsiteX8" fmla="*/ 0 w 3072384"/>
              <a:gd name="connsiteY8" fmla="*/ 164104 h 9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984605">
                <a:moveTo>
                  <a:pt x="0" y="164104"/>
                </a:moveTo>
                <a:cubicBezTo>
                  <a:pt x="0" y="73472"/>
                  <a:pt x="73472" y="0"/>
                  <a:pt x="164104" y="0"/>
                </a:cubicBezTo>
                <a:lnTo>
                  <a:pt x="2908280" y="0"/>
                </a:lnTo>
                <a:cubicBezTo>
                  <a:pt x="2998912" y="0"/>
                  <a:pt x="3072384" y="73472"/>
                  <a:pt x="3072384" y="164104"/>
                </a:cubicBezTo>
                <a:lnTo>
                  <a:pt x="3072384" y="820501"/>
                </a:lnTo>
                <a:cubicBezTo>
                  <a:pt x="3072384" y="911133"/>
                  <a:pt x="2998912" y="984605"/>
                  <a:pt x="2908280" y="984605"/>
                </a:cubicBezTo>
                <a:lnTo>
                  <a:pt x="164104" y="984605"/>
                </a:lnTo>
                <a:cubicBezTo>
                  <a:pt x="73472" y="984605"/>
                  <a:pt x="0" y="911133"/>
                  <a:pt x="0" y="820501"/>
                </a:cubicBezTo>
                <a:lnTo>
                  <a:pt x="0" y="1641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4" tIns="101404" rIns="154744" bIns="10140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Well defined Input and output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FA6BB5-BF15-4FCA-80DF-7381724ACA38}"/>
              </a:ext>
            </a:extLst>
          </p:cNvPr>
          <p:cNvSpPr/>
          <p:nvPr/>
        </p:nvSpPr>
        <p:spPr>
          <a:xfrm>
            <a:off x="3131058" y="2498174"/>
            <a:ext cx="3072384" cy="984605"/>
          </a:xfrm>
          <a:custGeom>
            <a:avLst/>
            <a:gdLst>
              <a:gd name="connsiteX0" fmla="*/ 0 w 3072384"/>
              <a:gd name="connsiteY0" fmla="*/ 164104 h 984605"/>
              <a:gd name="connsiteX1" fmla="*/ 164104 w 3072384"/>
              <a:gd name="connsiteY1" fmla="*/ 0 h 984605"/>
              <a:gd name="connsiteX2" fmla="*/ 2908280 w 3072384"/>
              <a:gd name="connsiteY2" fmla="*/ 0 h 984605"/>
              <a:gd name="connsiteX3" fmla="*/ 3072384 w 3072384"/>
              <a:gd name="connsiteY3" fmla="*/ 164104 h 984605"/>
              <a:gd name="connsiteX4" fmla="*/ 3072384 w 3072384"/>
              <a:gd name="connsiteY4" fmla="*/ 820501 h 984605"/>
              <a:gd name="connsiteX5" fmla="*/ 2908280 w 3072384"/>
              <a:gd name="connsiteY5" fmla="*/ 984605 h 984605"/>
              <a:gd name="connsiteX6" fmla="*/ 164104 w 3072384"/>
              <a:gd name="connsiteY6" fmla="*/ 984605 h 984605"/>
              <a:gd name="connsiteX7" fmla="*/ 0 w 3072384"/>
              <a:gd name="connsiteY7" fmla="*/ 820501 h 984605"/>
              <a:gd name="connsiteX8" fmla="*/ 0 w 3072384"/>
              <a:gd name="connsiteY8" fmla="*/ 164104 h 9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984605">
                <a:moveTo>
                  <a:pt x="0" y="164104"/>
                </a:moveTo>
                <a:cubicBezTo>
                  <a:pt x="0" y="73472"/>
                  <a:pt x="73472" y="0"/>
                  <a:pt x="164104" y="0"/>
                </a:cubicBezTo>
                <a:lnTo>
                  <a:pt x="2908280" y="0"/>
                </a:lnTo>
                <a:cubicBezTo>
                  <a:pt x="2998912" y="0"/>
                  <a:pt x="3072384" y="73472"/>
                  <a:pt x="3072384" y="164104"/>
                </a:cubicBezTo>
                <a:lnTo>
                  <a:pt x="3072384" y="820501"/>
                </a:lnTo>
                <a:cubicBezTo>
                  <a:pt x="3072384" y="911133"/>
                  <a:pt x="2998912" y="984605"/>
                  <a:pt x="2908280" y="984605"/>
                </a:cubicBezTo>
                <a:lnTo>
                  <a:pt x="164104" y="984605"/>
                </a:lnTo>
                <a:cubicBezTo>
                  <a:pt x="73472" y="984605"/>
                  <a:pt x="0" y="911133"/>
                  <a:pt x="0" y="820501"/>
                </a:cubicBezTo>
                <a:lnTo>
                  <a:pt x="0" y="1641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4" tIns="101404" rIns="154744" bIns="10140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Clear and Unambiguous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755137-9FEA-4AA6-927D-5564B27872A6}"/>
              </a:ext>
            </a:extLst>
          </p:cNvPr>
          <p:cNvSpPr/>
          <p:nvPr/>
        </p:nvSpPr>
        <p:spPr>
          <a:xfrm>
            <a:off x="3131058" y="3565347"/>
            <a:ext cx="3072384" cy="984605"/>
          </a:xfrm>
          <a:custGeom>
            <a:avLst/>
            <a:gdLst>
              <a:gd name="connsiteX0" fmla="*/ 0 w 3072384"/>
              <a:gd name="connsiteY0" fmla="*/ 164104 h 984605"/>
              <a:gd name="connsiteX1" fmla="*/ 164104 w 3072384"/>
              <a:gd name="connsiteY1" fmla="*/ 0 h 984605"/>
              <a:gd name="connsiteX2" fmla="*/ 2908280 w 3072384"/>
              <a:gd name="connsiteY2" fmla="*/ 0 h 984605"/>
              <a:gd name="connsiteX3" fmla="*/ 3072384 w 3072384"/>
              <a:gd name="connsiteY3" fmla="*/ 164104 h 984605"/>
              <a:gd name="connsiteX4" fmla="*/ 3072384 w 3072384"/>
              <a:gd name="connsiteY4" fmla="*/ 820501 h 984605"/>
              <a:gd name="connsiteX5" fmla="*/ 2908280 w 3072384"/>
              <a:gd name="connsiteY5" fmla="*/ 984605 h 984605"/>
              <a:gd name="connsiteX6" fmla="*/ 164104 w 3072384"/>
              <a:gd name="connsiteY6" fmla="*/ 984605 h 984605"/>
              <a:gd name="connsiteX7" fmla="*/ 0 w 3072384"/>
              <a:gd name="connsiteY7" fmla="*/ 820501 h 984605"/>
              <a:gd name="connsiteX8" fmla="*/ 0 w 3072384"/>
              <a:gd name="connsiteY8" fmla="*/ 164104 h 9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984605">
                <a:moveTo>
                  <a:pt x="0" y="164104"/>
                </a:moveTo>
                <a:cubicBezTo>
                  <a:pt x="0" y="73472"/>
                  <a:pt x="73472" y="0"/>
                  <a:pt x="164104" y="0"/>
                </a:cubicBezTo>
                <a:lnTo>
                  <a:pt x="2908280" y="0"/>
                </a:lnTo>
                <a:cubicBezTo>
                  <a:pt x="2998912" y="0"/>
                  <a:pt x="3072384" y="73472"/>
                  <a:pt x="3072384" y="164104"/>
                </a:cubicBezTo>
                <a:lnTo>
                  <a:pt x="3072384" y="820501"/>
                </a:lnTo>
                <a:cubicBezTo>
                  <a:pt x="3072384" y="911133"/>
                  <a:pt x="2998912" y="984605"/>
                  <a:pt x="2908280" y="984605"/>
                </a:cubicBezTo>
                <a:lnTo>
                  <a:pt x="164104" y="984605"/>
                </a:lnTo>
                <a:cubicBezTo>
                  <a:pt x="73472" y="984605"/>
                  <a:pt x="0" y="911133"/>
                  <a:pt x="0" y="820501"/>
                </a:cubicBezTo>
                <a:lnTo>
                  <a:pt x="0" y="1641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4" tIns="101404" rIns="154744" bIns="10140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Finite-ness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56280D-0888-4948-98B5-9BB9EE78F352}"/>
              </a:ext>
            </a:extLst>
          </p:cNvPr>
          <p:cNvSpPr/>
          <p:nvPr/>
        </p:nvSpPr>
        <p:spPr>
          <a:xfrm>
            <a:off x="3131058" y="4632520"/>
            <a:ext cx="3072384" cy="984605"/>
          </a:xfrm>
          <a:custGeom>
            <a:avLst/>
            <a:gdLst>
              <a:gd name="connsiteX0" fmla="*/ 0 w 3072384"/>
              <a:gd name="connsiteY0" fmla="*/ 164104 h 984605"/>
              <a:gd name="connsiteX1" fmla="*/ 164104 w 3072384"/>
              <a:gd name="connsiteY1" fmla="*/ 0 h 984605"/>
              <a:gd name="connsiteX2" fmla="*/ 2908280 w 3072384"/>
              <a:gd name="connsiteY2" fmla="*/ 0 h 984605"/>
              <a:gd name="connsiteX3" fmla="*/ 3072384 w 3072384"/>
              <a:gd name="connsiteY3" fmla="*/ 164104 h 984605"/>
              <a:gd name="connsiteX4" fmla="*/ 3072384 w 3072384"/>
              <a:gd name="connsiteY4" fmla="*/ 820501 h 984605"/>
              <a:gd name="connsiteX5" fmla="*/ 2908280 w 3072384"/>
              <a:gd name="connsiteY5" fmla="*/ 984605 h 984605"/>
              <a:gd name="connsiteX6" fmla="*/ 164104 w 3072384"/>
              <a:gd name="connsiteY6" fmla="*/ 984605 h 984605"/>
              <a:gd name="connsiteX7" fmla="*/ 0 w 3072384"/>
              <a:gd name="connsiteY7" fmla="*/ 820501 h 984605"/>
              <a:gd name="connsiteX8" fmla="*/ 0 w 3072384"/>
              <a:gd name="connsiteY8" fmla="*/ 164104 h 9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984605">
                <a:moveTo>
                  <a:pt x="0" y="164104"/>
                </a:moveTo>
                <a:cubicBezTo>
                  <a:pt x="0" y="73472"/>
                  <a:pt x="73472" y="0"/>
                  <a:pt x="164104" y="0"/>
                </a:cubicBezTo>
                <a:lnTo>
                  <a:pt x="2908280" y="0"/>
                </a:lnTo>
                <a:cubicBezTo>
                  <a:pt x="2998912" y="0"/>
                  <a:pt x="3072384" y="73472"/>
                  <a:pt x="3072384" y="164104"/>
                </a:cubicBezTo>
                <a:lnTo>
                  <a:pt x="3072384" y="820501"/>
                </a:lnTo>
                <a:cubicBezTo>
                  <a:pt x="3072384" y="911133"/>
                  <a:pt x="2998912" y="984605"/>
                  <a:pt x="2908280" y="984605"/>
                </a:cubicBezTo>
                <a:lnTo>
                  <a:pt x="164104" y="984605"/>
                </a:lnTo>
                <a:cubicBezTo>
                  <a:pt x="73472" y="984605"/>
                  <a:pt x="0" y="911133"/>
                  <a:pt x="0" y="820501"/>
                </a:cubicBezTo>
                <a:lnTo>
                  <a:pt x="0" y="1641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4" tIns="101404" rIns="154744" bIns="10140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Feasible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C7358D-E383-49AC-9F75-86B8A1C411FB}"/>
              </a:ext>
            </a:extLst>
          </p:cNvPr>
          <p:cNvSpPr/>
          <p:nvPr/>
        </p:nvSpPr>
        <p:spPr>
          <a:xfrm>
            <a:off x="3131058" y="5699693"/>
            <a:ext cx="3072384" cy="984605"/>
          </a:xfrm>
          <a:custGeom>
            <a:avLst/>
            <a:gdLst>
              <a:gd name="connsiteX0" fmla="*/ 0 w 3072384"/>
              <a:gd name="connsiteY0" fmla="*/ 164104 h 984605"/>
              <a:gd name="connsiteX1" fmla="*/ 164104 w 3072384"/>
              <a:gd name="connsiteY1" fmla="*/ 0 h 984605"/>
              <a:gd name="connsiteX2" fmla="*/ 2908280 w 3072384"/>
              <a:gd name="connsiteY2" fmla="*/ 0 h 984605"/>
              <a:gd name="connsiteX3" fmla="*/ 3072384 w 3072384"/>
              <a:gd name="connsiteY3" fmla="*/ 164104 h 984605"/>
              <a:gd name="connsiteX4" fmla="*/ 3072384 w 3072384"/>
              <a:gd name="connsiteY4" fmla="*/ 820501 h 984605"/>
              <a:gd name="connsiteX5" fmla="*/ 2908280 w 3072384"/>
              <a:gd name="connsiteY5" fmla="*/ 984605 h 984605"/>
              <a:gd name="connsiteX6" fmla="*/ 164104 w 3072384"/>
              <a:gd name="connsiteY6" fmla="*/ 984605 h 984605"/>
              <a:gd name="connsiteX7" fmla="*/ 0 w 3072384"/>
              <a:gd name="connsiteY7" fmla="*/ 820501 h 984605"/>
              <a:gd name="connsiteX8" fmla="*/ 0 w 3072384"/>
              <a:gd name="connsiteY8" fmla="*/ 164104 h 98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984605">
                <a:moveTo>
                  <a:pt x="0" y="164104"/>
                </a:moveTo>
                <a:cubicBezTo>
                  <a:pt x="0" y="73472"/>
                  <a:pt x="73472" y="0"/>
                  <a:pt x="164104" y="0"/>
                </a:cubicBezTo>
                <a:lnTo>
                  <a:pt x="2908280" y="0"/>
                </a:lnTo>
                <a:cubicBezTo>
                  <a:pt x="2998912" y="0"/>
                  <a:pt x="3072384" y="73472"/>
                  <a:pt x="3072384" y="164104"/>
                </a:cubicBezTo>
                <a:lnTo>
                  <a:pt x="3072384" y="820501"/>
                </a:lnTo>
                <a:cubicBezTo>
                  <a:pt x="3072384" y="911133"/>
                  <a:pt x="2998912" y="984605"/>
                  <a:pt x="2908280" y="984605"/>
                </a:cubicBezTo>
                <a:lnTo>
                  <a:pt x="164104" y="984605"/>
                </a:lnTo>
                <a:cubicBezTo>
                  <a:pt x="73472" y="984605"/>
                  <a:pt x="0" y="911133"/>
                  <a:pt x="0" y="820501"/>
                </a:cubicBezTo>
                <a:lnTo>
                  <a:pt x="0" y="164104"/>
                </a:lnTo>
                <a:close/>
              </a:path>
            </a:pathLst>
          </a:custGeom>
          <a:solidFill>
            <a:srgbClr val="2C2C2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4" tIns="101404" rIns="154744" bIns="10140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Language Independent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42814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58643"/>
            <a:ext cx="8415836" cy="51926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Input and output should be defined precisely.</a:t>
            </a:r>
          </a:p>
          <a:p>
            <a:pPr algn="just"/>
            <a:r>
              <a:rPr lang="en-IN" dirty="0"/>
              <a:t>Each step in the algorithm should be clear and unambiguous.</a:t>
            </a:r>
          </a:p>
          <a:p>
            <a:pPr algn="just"/>
            <a:r>
              <a:rPr lang="en-IN" dirty="0"/>
              <a:t>Algorithms should be most effective among many different ways to solve a problem.</a:t>
            </a:r>
          </a:p>
          <a:p>
            <a:pPr algn="just"/>
            <a:r>
              <a:rPr lang="en-IN" dirty="0"/>
              <a:t>An algorithm shouldn't include computer code. Instead, the algorithm should be written in such a way that it can be used in different programming languages.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25924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49"/>
            <a:ext cx="8518867" cy="50546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The algorithm must be finite, i.e. it should not end up in an infinite loops or similar.</a:t>
            </a:r>
          </a:p>
          <a:p>
            <a:pPr algn="just"/>
            <a:r>
              <a:rPr lang="en-IN" dirty="0"/>
              <a:t>The algorithm must be simple, generic and practical, such that it can be executed upon will the available resources. It must not contain some future technology, or anything.</a:t>
            </a:r>
          </a:p>
          <a:p>
            <a:pPr algn="just"/>
            <a:r>
              <a:rPr lang="en-IN" dirty="0"/>
              <a:t>The Algorithm designed must be language-independent, i.e. it must be just plain instructions that can be implemented in any language, and yet the output will be same, as expected.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193470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30508"/>
            <a:ext cx="8534400" cy="5124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Algorithms are categorized based on the concepts that they use to accomplish a task.</a:t>
            </a:r>
          </a:p>
          <a:p>
            <a:pPr marL="1168400" indent="-268288" algn="just">
              <a:buFont typeface="Bahnschrift" panose="020B0502040204020203" pitchFamily="34" charset="0"/>
              <a:buChar char="–"/>
            </a:pPr>
            <a:r>
              <a:rPr lang="en-IN" dirty="0"/>
              <a:t>Divide and conquer algorithms</a:t>
            </a:r>
          </a:p>
          <a:p>
            <a:pPr marL="1168400" indent="-268288" algn="just">
              <a:buFont typeface="Bahnschrift" panose="020B0502040204020203" pitchFamily="34" charset="0"/>
              <a:buChar char="–"/>
            </a:pPr>
            <a:r>
              <a:rPr lang="en-IN" dirty="0"/>
              <a:t>Brute force algorithms</a:t>
            </a:r>
          </a:p>
          <a:p>
            <a:pPr marL="1168400" indent="-268288" algn="just">
              <a:buFont typeface="Bahnschrift" panose="020B0502040204020203" pitchFamily="34" charset="0"/>
              <a:buChar char="–"/>
            </a:pPr>
            <a:r>
              <a:rPr lang="en-IN" dirty="0"/>
              <a:t>Greedy algorithms</a:t>
            </a:r>
          </a:p>
          <a:p>
            <a:pPr marL="1168400" indent="-268288" algn="just">
              <a:buFont typeface="Bahnschrift" panose="020B0502040204020203" pitchFamily="34" charset="0"/>
              <a:buChar char="–"/>
            </a:pPr>
            <a:r>
              <a:rPr lang="en-IN" dirty="0"/>
              <a:t>Backtracking algorithms</a:t>
            </a:r>
          </a:p>
          <a:p>
            <a:pPr marL="1168400" indent="-268288" algn="just">
              <a:buFont typeface="Bahnschrift" panose="020B0502040204020203" pitchFamily="34" charset="0"/>
              <a:buChar char="–"/>
            </a:pPr>
            <a:r>
              <a:rPr lang="en-IN" dirty="0"/>
              <a:t>Randomized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5535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Step 1: Start</a:t>
            </a:r>
          </a:p>
          <a:p>
            <a:pPr algn="just"/>
            <a:r>
              <a:rPr lang="en-IN" dirty="0"/>
              <a:t>Step 2: Declare variables num1, num2 and sum.</a:t>
            </a:r>
          </a:p>
          <a:p>
            <a:pPr algn="just"/>
            <a:r>
              <a:rPr lang="en-IN" dirty="0"/>
              <a:t>Step 3: Read values num1 and num2.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Example</a:t>
            </a:r>
          </a:p>
        </p:txBody>
      </p:sp>
    </p:spTree>
    <p:extLst>
      <p:ext uri="{BB962C8B-B14F-4D97-AF65-F5344CB8AC3E}">
        <p14:creationId xmlns:p14="http://schemas.microsoft.com/office/powerpoint/2010/main" val="14199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683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Algorithm </vt:lpstr>
      <vt:lpstr>Algorithm</vt:lpstr>
      <vt:lpstr>Characteristics of an Algorithm</vt:lpstr>
      <vt:lpstr>Characteristics of an Algorithm</vt:lpstr>
      <vt:lpstr>Characteristics of an Algorithm</vt:lpstr>
      <vt:lpstr>Types of Algorithms</vt:lpstr>
      <vt:lpstr>Algorithm: Example</vt:lpstr>
      <vt:lpstr>Algorithm: Example</vt:lpstr>
      <vt:lpstr>Algorithm Complexity</vt:lpstr>
      <vt:lpstr>Space Complexity</vt:lpstr>
      <vt:lpstr>Space Complexity</vt:lpstr>
      <vt:lpstr>Time Complexity</vt:lpstr>
      <vt:lpstr>Advantages of Algorithms</vt:lpstr>
      <vt:lpstr>Disadvantages of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27</cp:revision>
  <dcterms:created xsi:type="dcterms:W3CDTF">2020-12-02T15:29:53Z</dcterms:created>
  <dcterms:modified xsi:type="dcterms:W3CDTF">2021-08-16T06:40:54Z</dcterms:modified>
</cp:coreProperties>
</file>