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6" r:id="rId23"/>
    <p:sldId id="284" r:id="rId24"/>
    <p:sldId id="287" r:id="rId25"/>
    <p:sldId id="285" r:id="rId26"/>
    <p:sldId id="288" r:id="rId27"/>
    <p:sldId id="25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1F1F1F"/>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342"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gn="just">
              <a:lnSpc>
                <a:spcPct val="150000"/>
              </a:lnSpc>
              <a:buClr>
                <a:srgbClr val="FF0066"/>
              </a:buClr>
              <a:defRPr/>
            </a:lvl1pPr>
            <a:lvl2pPr algn="just">
              <a:lnSpc>
                <a:spcPct val="150000"/>
              </a:lnSpc>
              <a:buClr>
                <a:srgbClr val="FF0066"/>
              </a:buClr>
              <a:defRPr/>
            </a:lvl2pPr>
            <a:lvl3pPr algn="just">
              <a:lnSpc>
                <a:spcPct val="150000"/>
              </a:lnSpc>
              <a:buClr>
                <a:srgbClr val="FF0066"/>
              </a:buClr>
              <a:defRPr/>
            </a:lvl3pPr>
            <a:lvl4pPr algn="just">
              <a:lnSpc>
                <a:spcPct val="150000"/>
              </a:lnSpc>
              <a:buClr>
                <a:srgbClr val="FF0066"/>
              </a:buClr>
              <a:defRPr/>
            </a:lvl4pPr>
            <a:lvl5pPr algn="just">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8/17/2021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3.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Theta notation encloses the function from above and below. It represents the upper and the lower bound of the running time of an algorithm, it is used for analysing the average-case complexity of an algorithm.</a:t>
            </a:r>
          </a:p>
        </p:txBody>
      </p:sp>
      <p:sp>
        <p:nvSpPr>
          <p:cNvPr id="3" name="Title 2"/>
          <p:cNvSpPr>
            <a:spLocks noGrp="1"/>
          </p:cNvSpPr>
          <p:nvPr>
            <p:ph type="title"/>
          </p:nvPr>
        </p:nvSpPr>
        <p:spPr/>
        <p:txBody>
          <a:bodyPr/>
          <a:lstStyle/>
          <a:p>
            <a:r>
              <a:rPr lang="en-IN" dirty="0"/>
              <a:t>Theta Notation (</a:t>
            </a:r>
            <a:r>
              <a:rPr lang="el-GR" dirty="0"/>
              <a:t>Θ-</a:t>
            </a:r>
            <a:r>
              <a:rPr lang="en-IN" dirty="0"/>
              <a:t>notation)</a:t>
            </a:r>
          </a:p>
        </p:txBody>
      </p:sp>
    </p:spTree>
    <p:extLst>
      <p:ext uri="{BB962C8B-B14F-4D97-AF65-F5344CB8AC3E}">
        <p14:creationId xmlns:p14="http://schemas.microsoft.com/office/powerpoint/2010/main" val="412708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71527" y="1558365"/>
            <a:ext cx="3800946" cy="3961898"/>
          </a:xfrm>
          <a:prstGeom prst="rect">
            <a:avLst/>
          </a:prstGeom>
        </p:spPr>
      </p:pic>
      <p:sp>
        <p:nvSpPr>
          <p:cNvPr id="3" name="Title 2"/>
          <p:cNvSpPr>
            <a:spLocks noGrp="1"/>
          </p:cNvSpPr>
          <p:nvPr>
            <p:ph type="title"/>
          </p:nvPr>
        </p:nvSpPr>
        <p:spPr/>
        <p:txBody>
          <a:bodyPr/>
          <a:lstStyle/>
          <a:p>
            <a:r>
              <a:rPr lang="en-IN" dirty="0"/>
              <a:t>Theta Notation (</a:t>
            </a:r>
            <a:r>
              <a:rPr lang="el-GR" dirty="0"/>
              <a:t>Θ-</a:t>
            </a:r>
            <a:r>
              <a:rPr lang="en-IN" dirty="0"/>
              <a:t>notation)</a:t>
            </a:r>
          </a:p>
        </p:txBody>
      </p:sp>
      <p:sp>
        <p:nvSpPr>
          <p:cNvPr id="5" name="TextBox 4"/>
          <p:cNvSpPr txBox="1"/>
          <p:nvPr/>
        </p:nvSpPr>
        <p:spPr>
          <a:xfrm>
            <a:off x="1365161" y="5615189"/>
            <a:ext cx="7237926" cy="646331"/>
          </a:xfrm>
          <a:prstGeom prst="rect">
            <a:avLst/>
          </a:prstGeom>
          <a:noFill/>
        </p:spPr>
        <p:txBody>
          <a:bodyPr wrap="square" rtlCol="0">
            <a:spAutoFit/>
          </a:bodyPr>
          <a:lstStyle/>
          <a:p>
            <a:r>
              <a:rPr lang="en-IN"/>
              <a:t>Θ(g(n)) = {f(n): there exist positive constants c1, c2 and n0 such </a:t>
            </a:r>
          </a:p>
          <a:p>
            <a:r>
              <a:rPr lang="en-IN"/>
              <a:t>                 that 0 &lt;= c1*g(n) &lt;= f(n) &lt;= c2*g(n) for all n &gt;= n0}</a:t>
            </a:r>
            <a:endParaRPr lang="en-IN" dirty="0"/>
          </a:p>
        </p:txBody>
      </p:sp>
    </p:spTree>
    <p:extLst>
      <p:ext uri="{BB962C8B-B14F-4D97-AF65-F5344CB8AC3E}">
        <p14:creationId xmlns:p14="http://schemas.microsoft.com/office/powerpoint/2010/main" val="410984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04950"/>
            <a:ext cx="8534400" cy="3845263"/>
          </a:xfrm>
        </p:spPr>
        <p:txBody>
          <a:bodyPr>
            <a:normAutofit/>
          </a:bodyPr>
          <a:lstStyle/>
          <a:p>
            <a:r>
              <a:rPr lang="en-IN" dirty="0"/>
              <a:t>General Properties</a:t>
            </a:r>
          </a:p>
          <a:p>
            <a:pPr lvl="1">
              <a:buFont typeface="Bahnschrift" panose="020B0502040204020203" pitchFamily="34" charset="0"/>
              <a:buChar char="–"/>
            </a:pPr>
            <a:r>
              <a:rPr lang="en-IN" dirty="0"/>
              <a:t>If f(n) is O(g(n)) then a*f(n) is also O(g(n)) ; where a is a constant. </a:t>
            </a:r>
          </a:p>
          <a:p>
            <a:r>
              <a:rPr lang="en-IN" dirty="0"/>
              <a:t>Transitive Properties</a:t>
            </a:r>
          </a:p>
          <a:p>
            <a:pPr lvl="1">
              <a:buFont typeface="Bahnschrift" panose="020B0502040204020203" pitchFamily="34" charset="0"/>
              <a:buChar char="–"/>
            </a:pPr>
            <a:r>
              <a:rPr lang="pt-BR" dirty="0"/>
              <a:t>If f(n) is O(g(n)) and g(n) is O(h(n)) then f(n) = O(h(n)) </a:t>
            </a:r>
            <a:endParaRPr lang="en-IN" dirty="0"/>
          </a:p>
        </p:txBody>
      </p:sp>
      <p:sp>
        <p:nvSpPr>
          <p:cNvPr id="3" name="Title 2"/>
          <p:cNvSpPr>
            <a:spLocks noGrp="1"/>
          </p:cNvSpPr>
          <p:nvPr>
            <p:ph type="title"/>
          </p:nvPr>
        </p:nvSpPr>
        <p:spPr/>
        <p:txBody>
          <a:bodyPr/>
          <a:lstStyle/>
          <a:p>
            <a:r>
              <a:rPr lang="en-IN" dirty="0"/>
              <a:t>Properties of Asymptotic Notations  </a:t>
            </a:r>
          </a:p>
        </p:txBody>
      </p:sp>
    </p:spTree>
    <p:extLst>
      <p:ext uri="{BB962C8B-B14F-4D97-AF65-F5344CB8AC3E}">
        <p14:creationId xmlns:p14="http://schemas.microsoft.com/office/powerpoint/2010/main" val="21895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94411"/>
            <a:ext cx="8534400" cy="5124450"/>
          </a:xfrm>
        </p:spPr>
        <p:txBody>
          <a:bodyPr/>
          <a:lstStyle/>
          <a:p>
            <a:r>
              <a:rPr lang="en-IN" dirty="0"/>
              <a:t>Reflexive Properties</a:t>
            </a:r>
          </a:p>
          <a:p>
            <a:pPr lvl="1">
              <a:buFont typeface="Bahnschrift" panose="020B0502040204020203" pitchFamily="34" charset="0"/>
              <a:buChar char="–"/>
            </a:pPr>
            <a:r>
              <a:rPr lang="en-IN" dirty="0"/>
              <a:t>If f(n) is given then f(n) is O(f(n))</a:t>
            </a:r>
          </a:p>
          <a:p>
            <a:r>
              <a:rPr lang="en-IN" dirty="0"/>
              <a:t>Symmetric Properties</a:t>
            </a:r>
          </a:p>
          <a:p>
            <a:pPr lvl="1">
              <a:buFont typeface="Bahnschrift" panose="020B0502040204020203" pitchFamily="34" charset="0"/>
              <a:buChar char="–"/>
            </a:pPr>
            <a:r>
              <a:rPr lang="en-IN" dirty="0"/>
              <a:t>	If f(n) is </a:t>
            </a:r>
            <a:r>
              <a:rPr lang="el-GR" dirty="0"/>
              <a:t>Θ(</a:t>
            </a:r>
            <a:r>
              <a:rPr lang="en-IN" dirty="0"/>
              <a:t>g(n)) then g(n) is </a:t>
            </a:r>
            <a:r>
              <a:rPr lang="el-GR" dirty="0"/>
              <a:t>Θ(</a:t>
            </a:r>
            <a:r>
              <a:rPr lang="en-IN" dirty="0"/>
              <a:t>f(n)) </a:t>
            </a:r>
          </a:p>
          <a:p>
            <a:r>
              <a:rPr lang="en-IN" dirty="0"/>
              <a:t>Transpose Symmetric Properties</a:t>
            </a:r>
          </a:p>
          <a:p>
            <a:pPr lvl="1">
              <a:buFont typeface="Bahnschrift" panose="020B0502040204020203" pitchFamily="34" charset="0"/>
              <a:buChar char="–"/>
            </a:pPr>
            <a:r>
              <a:rPr lang="en-IN" dirty="0"/>
              <a:t>If f(n) is O(g(n)) then g(n) is </a:t>
            </a:r>
            <a:r>
              <a:rPr lang="el-GR" dirty="0"/>
              <a:t>Ω (</a:t>
            </a:r>
            <a:r>
              <a:rPr lang="en-IN" dirty="0"/>
              <a:t>f(n))</a:t>
            </a:r>
          </a:p>
        </p:txBody>
      </p:sp>
      <p:sp>
        <p:nvSpPr>
          <p:cNvPr id="3" name="Title 2"/>
          <p:cNvSpPr>
            <a:spLocks noGrp="1"/>
          </p:cNvSpPr>
          <p:nvPr>
            <p:ph type="title"/>
          </p:nvPr>
        </p:nvSpPr>
        <p:spPr/>
        <p:txBody>
          <a:bodyPr/>
          <a:lstStyle/>
          <a:p>
            <a:r>
              <a:rPr lang="en-IN" dirty="0"/>
              <a:t>Properties of Asymptotic Notations</a:t>
            </a:r>
          </a:p>
        </p:txBody>
      </p:sp>
    </p:spTree>
    <p:extLst>
      <p:ext uri="{BB962C8B-B14F-4D97-AF65-F5344CB8AC3E}">
        <p14:creationId xmlns:p14="http://schemas.microsoft.com/office/powerpoint/2010/main" val="416379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3904707"/>
              </p:ext>
            </p:extLst>
          </p:nvPr>
        </p:nvGraphicFramePr>
        <p:xfrm>
          <a:off x="1381149" y="1987228"/>
          <a:ext cx="6781752" cy="3886496"/>
        </p:xfrm>
        <a:graphic>
          <a:graphicData uri="http://schemas.openxmlformats.org/drawingml/2006/table">
            <a:tbl>
              <a:tblPr/>
              <a:tblGrid>
                <a:gridCol w="2260584">
                  <a:extLst>
                    <a:ext uri="{9D8B030D-6E8A-4147-A177-3AD203B41FA5}">
                      <a16:colId xmlns:a16="http://schemas.microsoft.com/office/drawing/2014/main" val="20000"/>
                    </a:ext>
                  </a:extLst>
                </a:gridCol>
                <a:gridCol w="2260584">
                  <a:extLst>
                    <a:ext uri="{9D8B030D-6E8A-4147-A177-3AD203B41FA5}">
                      <a16:colId xmlns:a16="http://schemas.microsoft.com/office/drawing/2014/main" val="20001"/>
                    </a:ext>
                  </a:extLst>
                </a:gridCol>
                <a:gridCol w="2260584">
                  <a:extLst>
                    <a:ext uri="{9D8B030D-6E8A-4147-A177-3AD203B41FA5}">
                      <a16:colId xmlns:a16="http://schemas.microsoft.com/office/drawing/2014/main" val="20002"/>
                    </a:ext>
                  </a:extLst>
                </a:gridCol>
              </a:tblGrid>
              <a:tr h="485812">
                <a:tc>
                  <a:txBody>
                    <a:bodyPr/>
                    <a:lstStyle/>
                    <a:p>
                      <a:pPr fontAlgn="t"/>
                      <a:r>
                        <a:rPr lang="en-IN" dirty="0">
                          <a:effectLst/>
                        </a:rPr>
                        <a:t>constant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a:effectLst/>
                        </a:rPr>
                        <a:t>Ο(1)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485812">
                <a:tc>
                  <a:txBody>
                    <a:bodyPr/>
                    <a:lstStyle/>
                    <a:p>
                      <a:pPr fontAlgn="t"/>
                      <a:r>
                        <a:rPr lang="en-IN">
                          <a:effectLst/>
                        </a:rPr>
                        <a:t>logarithmic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a:effectLst/>
                        </a:rPr>
                        <a:t>Ο(</a:t>
                      </a:r>
                      <a:r>
                        <a:rPr lang="en-IN">
                          <a:effectLst/>
                        </a:rPr>
                        <a:t>log 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85812">
                <a:tc>
                  <a:txBody>
                    <a:bodyPr/>
                    <a:lstStyle/>
                    <a:p>
                      <a:pPr fontAlgn="t"/>
                      <a:r>
                        <a:rPr lang="en-IN" dirty="0">
                          <a:effectLst/>
                        </a:rPr>
                        <a:t>linear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a:effectLst/>
                        </a:rPr>
                        <a:t>Ο(</a:t>
                      </a:r>
                      <a:r>
                        <a:rPr lang="en-IN">
                          <a:effectLst/>
                        </a:rPr>
                        <a:t>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85812">
                <a:tc>
                  <a:txBody>
                    <a:bodyPr/>
                    <a:lstStyle/>
                    <a:p>
                      <a:pPr fontAlgn="t"/>
                      <a:r>
                        <a:rPr lang="en-IN">
                          <a:effectLst/>
                        </a:rPr>
                        <a:t>n log 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a:effectLst/>
                        </a:rPr>
                        <a:t>Ο(</a:t>
                      </a:r>
                      <a:r>
                        <a:rPr lang="en-IN">
                          <a:effectLst/>
                        </a:rPr>
                        <a:t>n log 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85812">
                <a:tc>
                  <a:txBody>
                    <a:bodyPr/>
                    <a:lstStyle/>
                    <a:p>
                      <a:pPr fontAlgn="t"/>
                      <a:r>
                        <a:rPr lang="en-IN">
                          <a:effectLst/>
                        </a:rPr>
                        <a:t>quadratic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a:effectLst/>
                        </a:rPr>
                        <a:t>Ο(</a:t>
                      </a:r>
                      <a:r>
                        <a:rPr lang="en-IN">
                          <a:effectLst/>
                        </a:rPr>
                        <a:t>n</a:t>
                      </a:r>
                      <a:r>
                        <a:rPr lang="en-IN" baseline="30000">
                          <a:effectLst/>
                        </a:rPr>
                        <a:t>2</a:t>
                      </a:r>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85812">
                <a:tc>
                  <a:txBody>
                    <a:bodyPr/>
                    <a:lstStyle/>
                    <a:p>
                      <a:pPr fontAlgn="t"/>
                      <a:r>
                        <a:rPr lang="en-IN">
                          <a:effectLst/>
                        </a:rPr>
                        <a:t>cubic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dirty="0">
                          <a:effectLst/>
                        </a:rPr>
                        <a:t>Ο(</a:t>
                      </a:r>
                      <a:r>
                        <a:rPr lang="en-IN" dirty="0">
                          <a:effectLst/>
                        </a:rPr>
                        <a:t>n</a:t>
                      </a:r>
                      <a:r>
                        <a:rPr lang="en-IN" baseline="30000" dirty="0">
                          <a:effectLst/>
                        </a:rPr>
                        <a:t>3</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85812">
                <a:tc>
                  <a:txBody>
                    <a:bodyPr/>
                    <a:lstStyle/>
                    <a:p>
                      <a:pPr fontAlgn="t"/>
                      <a:r>
                        <a:rPr lang="en-IN">
                          <a:effectLst/>
                        </a:rPr>
                        <a:t>polynomial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n</a:t>
                      </a:r>
                      <a:r>
                        <a:rPr lang="el-GR" baseline="30000">
                          <a:effectLst/>
                        </a:rPr>
                        <a:t>Ο(1)</a:t>
                      </a:r>
                      <a:endParaRPr lang="el-GR">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85812">
                <a:tc>
                  <a:txBody>
                    <a:bodyPr/>
                    <a:lstStyle/>
                    <a:p>
                      <a:pPr fontAlgn="t"/>
                      <a:r>
                        <a:rPr lang="en-IN">
                          <a:effectLst/>
                        </a:rPr>
                        <a:t>exponential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l-GR" dirty="0">
                          <a:effectLst/>
                        </a:rPr>
                        <a:t>2</a:t>
                      </a:r>
                      <a:r>
                        <a:rPr lang="el-GR" baseline="30000" dirty="0">
                          <a:effectLst/>
                        </a:rPr>
                        <a:t>Ο(</a:t>
                      </a:r>
                      <a:r>
                        <a:rPr lang="en-IN" baseline="30000" dirty="0">
                          <a:effectLst/>
                        </a:rPr>
                        <a:t>n)</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p:txBody>
          <a:bodyPr/>
          <a:lstStyle/>
          <a:p>
            <a:r>
              <a:rPr lang="en-IN" dirty="0"/>
              <a:t>Common Asymptotic Notations</a:t>
            </a:r>
          </a:p>
        </p:txBody>
      </p:sp>
    </p:spTree>
    <p:extLst>
      <p:ext uri="{BB962C8B-B14F-4D97-AF65-F5344CB8AC3E}">
        <p14:creationId xmlns:p14="http://schemas.microsoft.com/office/powerpoint/2010/main" val="29580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Data abstraction can be defined as separation of the logical properties of the organization of programs’ data from its implementation.</a:t>
            </a:r>
          </a:p>
          <a:p>
            <a:r>
              <a:rPr lang="en-IN" dirty="0"/>
              <a:t>One can also create user defined data types, decide the range of values as well as operations to be performed on them</a:t>
            </a:r>
          </a:p>
        </p:txBody>
      </p:sp>
      <p:sp>
        <p:nvSpPr>
          <p:cNvPr id="3" name="Title 2"/>
          <p:cNvSpPr>
            <a:spLocks noGrp="1"/>
          </p:cNvSpPr>
          <p:nvPr>
            <p:ph type="title"/>
          </p:nvPr>
        </p:nvSpPr>
        <p:spPr/>
        <p:txBody>
          <a:bodyPr/>
          <a:lstStyle/>
          <a:p>
            <a:r>
              <a:rPr lang="en-IN" dirty="0"/>
              <a:t>Abstract Data Type </a:t>
            </a:r>
          </a:p>
        </p:txBody>
      </p:sp>
    </p:spTree>
    <p:extLst>
      <p:ext uri="{BB962C8B-B14F-4D97-AF65-F5344CB8AC3E}">
        <p14:creationId xmlns:p14="http://schemas.microsoft.com/office/powerpoint/2010/main" val="100725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It does not specify how data will be organized in memory and what algorithms will be used for implementing the operations. It is called “abstract” because it gives an implementation-independent view.</a:t>
            </a:r>
          </a:p>
          <a:p>
            <a:r>
              <a:rPr lang="en-IN" dirty="0"/>
              <a:t> The process of providing only the essentials and hiding the details is known as abstraction.</a:t>
            </a:r>
          </a:p>
        </p:txBody>
      </p:sp>
      <p:sp>
        <p:nvSpPr>
          <p:cNvPr id="3" name="Title 2"/>
          <p:cNvSpPr>
            <a:spLocks noGrp="1"/>
          </p:cNvSpPr>
          <p:nvPr>
            <p:ph type="title"/>
          </p:nvPr>
        </p:nvSpPr>
        <p:spPr/>
        <p:txBody>
          <a:bodyPr/>
          <a:lstStyle/>
          <a:p>
            <a:r>
              <a:rPr lang="en-IN" dirty="0"/>
              <a:t>Abstract Data Type </a:t>
            </a:r>
          </a:p>
        </p:txBody>
      </p:sp>
    </p:spTree>
    <p:extLst>
      <p:ext uri="{BB962C8B-B14F-4D97-AF65-F5344CB8AC3E}">
        <p14:creationId xmlns:p14="http://schemas.microsoft.com/office/powerpoint/2010/main" val="27392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23594"/>
            <a:ext cx="8534400" cy="2279921"/>
          </a:xfrm>
        </p:spPr>
        <p:txBody>
          <a:bodyPr/>
          <a:lstStyle/>
          <a:p>
            <a:pPr marL="0" indent="0">
              <a:buNone/>
            </a:pPr>
            <a:r>
              <a:rPr lang="en-IN" dirty="0"/>
              <a:t>An ADT has two parts:</a:t>
            </a:r>
          </a:p>
          <a:p>
            <a:pPr>
              <a:buFont typeface="Bahnschrift" panose="020B0502040204020203" pitchFamily="34" charset="0"/>
              <a:buChar char="–"/>
            </a:pPr>
            <a:r>
              <a:rPr lang="en-IN" dirty="0"/>
              <a:t>Value definition</a:t>
            </a:r>
          </a:p>
          <a:p>
            <a:pPr>
              <a:buFont typeface="Bahnschrift" panose="020B0502040204020203" pitchFamily="34" charset="0"/>
              <a:buChar char="–"/>
            </a:pPr>
            <a:r>
              <a:rPr lang="en-IN" dirty="0"/>
              <a:t>Operation definition</a:t>
            </a:r>
          </a:p>
          <a:p>
            <a:pPr marL="0" indent="0">
              <a:buNone/>
            </a:pPr>
            <a:endParaRPr lang="en-IN" dirty="0"/>
          </a:p>
        </p:txBody>
      </p:sp>
      <p:sp>
        <p:nvSpPr>
          <p:cNvPr id="3" name="Title 2"/>
          <p:cNvSpPr>
            <a:spLocks noGrp="1"/>
          </p:cNvSpPr>
          <p:nvPr>
            <p:ph type="title"/>
          </p:nvPr>
        </p:nvSpPr>
        <p:spPr/>
        <p:txBody>
          <a:bodyPr/>
          <a:lstStyle/>
          <a:p>
            <a:r>
              <a:rPr lang="en-IN" dirty="0"/>
              <a:t>Abstract Data Type </a:t>
            </a:r>
          </a:p>
        </p:txBody>
      </p:sp>
      <p:pic>
        <p:nvPicPr>
          <p:cNvPr id="4" name="Picture 3"/>
          <p:cNvPicPr>
            <a:picLocks noChangeAspect="1"/>
          </p:cNvPicPr>
          <p:nvPr/>
        </p:nvPicPr>
        <p:blipFill>
          <a:blip r:embed="rId3"/>
          <a:stretch>
            <a:fillRect/>
          </a:stretch>
        </p:blipFill>
        <p:spPr>
          <a:xfrm>
            <a:off x="712317" y="4105275"/>
            <a:ext cx="7909866" cy="2128100"/>
          </a:xfrm>
          <a:prstGeom prst="rect">
            <a:avLst/>
          </a:prstGeom>
        </p:spPr>
      </p:pic>
    </p:spTree>
    <p:extLst>
      <p:ext uri="{BB962C8B-B14F-4D97-AF65-F5344CB8AC3E}">
        <p14:creationId xmlns:p14="http://schemas.microsoft.com/office/powerpoint/2010/main" val="330079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84684"/>
            <a:ext cx="8534400" cy="5124450"/>
          </a:xfrm>
        </p:spPr>
        <p:txBody>
          <a:bodyPr>
            <a:normAutofit fontScale="92500" lnSpcReduction="10000"/>
          </a:bodyPr>
          <a:lstStyle/>
          <a:p>
            <a:pPr marL="0" indent="0">
              <a:buNone/>
            </a:pPr>
            <a:r>
              <a:rPr lang="en-IN" dirty="0"/>
              <a:t>Value definition is again divided into two parts:</a:t>
            </a:r>
          </a:p>
          <a:p>
            <a:r>
              <a:rPr lang="en-IN" dirty="0"/>
              <a:t>Definition clause</a:t>
            </a:r>
          </a:p>
          <a:p>
            <a:r>
              <a:rPr lang="en-IN" dirty="0"/>
              <a:t>Condition clause</a:t>
            </a:r>
          </a:p>
          <a:p>
            <a:r>
              <a:rPr lang="en-IN" dirty="0"/>
              <a:t>Definition clause states the contents of the data type and condition clause defines any condition that applies to the data type. </a:t>
            </a:r>
          </a:p>
          <a:p>
            <a:r>
              <a:rPr lang="en-IN" dirty="0"/>
              <a:t>Definition clause is mandatory while condition clause is optional.</a:t>
            </a:r>
          </a:p>
        </p:txBody>
      </p:sp>
      <p:sp>
        <p:nvSpPr>
          <p:cNvPr id="3" name="Title 2"/>
          <p:cNvSpPr>
            <a:spLocks noGrp="1"/>
          </p:cNvSpPr>
          <p:nvPr>
            <p:ph type="title"/>
          </p:nvPr>
        </p:nvSpPr>
        <p:spPr/>
        <p:txBody>
          <a:bodyPr/>
          <a:lstStyle/>
          <a:p>
            <a:r>
              <a:rPr lang="en-IN" dirty="0"/>
              <a:t>Value definition </a:t>
            </a:r>
          </a:p>
        </p:txBody>
      </p:sp>
    </p:spTree>
    <p:extLst>
      <p:ext uri="{BB962C8B-B14F-4D97-AF65-F5344CB8AC3E}">
        <p14:creationId xmlns:p14="http://schemas.microsoft.com/office/powerpoint/2010/main" val="238948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t>In operation definition, there are three parts:</a:t>
            </a:r>
          </a:p>
        </p:txBody>
      </p:sp>
      <p:sp>
        <p:nvSpPr>
          <p:cNvPr id="3" name="Title 2"/>
          <p:cNvSpPr>
            <a:spLocks noGrp="1"/>
          </p:cNvSpPr>
          <p:nvPr>
            <p:ph type="title"/>
          </p:nvPr>
        </p:nvSpPr>
        <p:spPr/>
        <p:txBody>
          <a:bodyPr/>
          <a:lstStyle/>
          <a:p>
            <a:r>
              <a:rPr lang="en-IN" dirty="0"/>
              <a:t>Operation definition</a:t>
            </a:r>
          </a:p>
        </p:txBody>
      </p:sp>
      <p:sp>
        <p:nvSpPr>
          <p:cNvPr id="8" name="Freeform: Shape 7">
            <a:extLst>
              <a:ext uri="{FF2B5EF4-FFF2-40B4-BE49-F238E27FC236}">
                <a16:creationId xmlns:a16="http://schemas.microsoft.com/office/drawing/2014/main" id="{CFD60746-D6DE-4E3F-B01E-B41549835210}"/>
              </a:ext>
            </a:extLst>
          </p:cNvPr>
          <p:cNvSpPr/>
          <p:nvPr/>
        </p:nvSpPr>
        <p:spPr>
          <a:xfrm>
            <a:off x="1031996" y="3380684"/>
            <a:ext cx="2022859" cy="1011429"/>
          </a:xfrm>
          <a:custGeom>
            <a:avLst/>
            <a:gdLst>
              <a:gd name="connsiteX0" fmla="*/ 0 w 2022859"/>
              <a:gd name="connsiteY0" fmla="*/ 101143 h 1011429"/>
              <a:gd name="connsiteX1" fmla="*/ 101143 w 2022859"/>
              <a:gd name="connsiteY1" fmla="*/ 0 h 1011429"/>
              <a:gd name="connsiteX2" fmla="*/ 1921716 w 2022859"/>
              <a:gd name="connsiteY2" fmla="*/ 0 h 1011429"/>
              <a:gd name="connsiteX3" fmla="*/ 2022859 w 2022859"/>
              <a:gd name="connsiteY3" fmla="*/ 101143 h 1011429"/>
              <a:gd name="connsiteX4" fmla="*/ 2022859 w 2022859"/>
              <a:gd name="connsiteY4" fmla="*/ 910286 h 1011429"/>
              <a:gd name="connsiteX5" fmla="*/ 1921716 w 2022859"/>
              <a:gd name="connsiteY5" fmla="*/ 1011429 h 1011429"/>
              <a:gd name="connsiteX6" fmla="*/ 101143 w 2022859"/>
              <a:gd name="connsiteY6" fmla="*/ 1011429 h 1011429"/>
              <a:gd name="connsiteX7" fmla="*/ 0 w 2022859"/>
              <a:gd name="connsiteY7" fmla="*/ 910286 h 1011429"/>
              <a:gd name="connsiteX8" fmla="*/ 0 w 2022859"/>
              <a:gd name="connsiteY8" fmla="*/ 101143 h 10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859" h="1011429">
                <a:moveTo>
                  <a:pt x="0" y="101143"/>
                </a:moveTo>
                <a:cubicBezTo>
                  <a:pt x="0" y="45283"/>
                  <a:pt x="45283" y="0"/>
                  <a:pt x="101143" y="0"/>
                </a:cubicBezTo>
                <a:lnTo>
                  <a:pt x="1921716" y="0"/>
                </a:lnTo>
                <a:cubicBezTo>
                  <a:pt x="1977576" y="0"/>
                  <a:pt x="2022859" y="45283"/>
                  <a:pt x="2022859" y="101143"/>
                </a:cubicBezTo>
                <a:lnTo>
                  <a:pt x="2022859" y="910286"/>
                </a:lnTo>
                <a:cubicBezTo>
                  <a:pt x="2022859" y="966146"/>
                  <a:pt x="1977576" y="1011429"/>
                  <a:pt x="1921716" y="1011429"/>
                </a:cubicBezTo>
                <a:lnTo>
                  <a:pt x="101143" y="1011429"/>
                </a:lnTo>
                <a:cubicBezTo>
                  <a:pt x="45283" y="1011429"/>
                  <a:pt x="0" y="966146"/>
                  <a:pt x="0" y="910286"/>
                </a:cubicBezTo>
                <a:lnTo>
                  <a:pt x="0" y="101143"/>
                </a:lnTo>
                <a:close/>
              </a:path>
            </a:pathLst>
          </a:custGeom>
          <a:solidFill>
            <a:srgbClr val="2C2C2C"/>
          </a:solidFill>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5344" tIns="60104" rIns="75344" bIns="60104" numCol="1" spcCol="1270" anchor="ctr" anchorCtr="0">
            <a:noAutofit/>
          </a:bodyPr>
          <a:lstStyle/>
          <a:p>
            <a:pPr marL="0" lvl="0" indent="0" algn="ctr" defTabSz="1066800">
              <a:lnSpc>
                <a:spcPct val="90000"/>
              </a:lnSpc>
              <a:spcBef>
                <a:spcPct val="0"/>
              </a:spcBef>
              <a:spcAft>
                <a:spcPct val="35000"/>
              </a:spcAft>
              <a:buNone/>
            </a:pPr>
            <a:r>
              <a:rPr lang="en-IN" sz="2400" kern="1200"/>
              <a:t>Function</a:t>
            </a:r>
          </a:p>
        </p:txBody>
      </p:sp>
      <p:sp>
        <p:nvSpPr>
          <p:cNvPr id="9" name="Freeform: Shape 8">
            <a:extLst>
              <a:ext uri="{FF2B5EF4-FFF2-40B4-BE49-F238E27FC236}">
                <a16:creationId xmlns:a16="http://schemas.microsoft.com/office/drawing/2014/main" id="{D9D8CC92-1798-42F9-BEEC-9C713182A1E6}"/>
              </a:ext>
            </a:extLst>
          </p:cNvPr>
          <p:cNvSpPr/>
          <p:nvPr/>
        </p:nvSpPr>
        <p:spPr>
          <a:xfrm>
            <a:off x="3560570" y="3380684"/>
            <a:ext cx="2022859" cy="1011429"/>
          </a:xfrm>
          <a:custGeom>
            <a:avLst/>
            <a:gdLst>
              <a:gd name="connsiteX0" fmla="*/ 0 w 2022859"/>
              <a:gd name="connsiteY0" fmla="*/ 101143 h 1011429"/>
              <a:gd name="connsiteX1" fmla="*/ 101143 w 2022859"/>
              <a:gd name="connsiteY1" fmla="*/ 0 h 1011429"/>
              <a:gd name="connsiteX2" fmla="*/ 1921716 w 2022859"/>
              <a:gd name="connsiteY2" fmla="*/ 0 h 1011429"/>
              <a:gd name="connsiteX3" fmla="*/ 2022859 w 2022859"/>
              <a:gd name="connsiteY3" fmla="*/ 101143 h 1011429"/>
              <a:gd name="connsiteX4" fmla="*/ 2022859 w 2022859"/>
              <a:gd name="connsiteY4" fmla="*/ 910286 h 1011429"/>
              <a:gd name="connsiteX5" fmla="*/ 1921716 w 2022859"/>
              <a:gd name="connsiteY5" fmla="*/ 1011429 h 1011429"/>
              <a:gd name="connsiteX6" fmla="*/ 101143 w 2022859"/>
              <a:gd name="connsiteY6" fmla="*/ 1011429 h 1011429"/>
              <a:gd name="connsiteX7" fmla="*/ 0 w 2022859"/>
              <a:gd name="connsiteY7" fmla="*/ 910286 h 1011429"/>
              <a:gd name="connsiteX8" fmla="*/ 0 w 2022859"/>
              <a:gd name="connsiteY8" fmla="*/ 101143 h 10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859" h="1011429">
                <a:moveTo>
                  <a:pt x="0" y="101143"/>
                </a:moveTo>
                <a:cubicBezTo>
                  <a:pt x="0" y="45283"/>
                  <a:pt x="45283" y="0"/>
                  <a:pt x="101143" y="0"/>
                </a:cubicBezTo>
                <a:lnTo>
                  <a:pt x="1921716" y="0"/>
                </a:lnTo>
                <a:cubicBezTo>
                  <a:pt x="1977576" y="0"/>
                  <a:pt x="2022859" y="45283"/>
                  <a:pt x="2022859" y="101143"/>
                </a:cubicBezTo>
                <a:lnTo>
                  <a:pt x="2022859" y="910286"/>
                </a:lnTo>
                <a:cubicBezTo>
                  <a:pt x="2022859" y="966146"/>
                  <a:pt x="1977576" y="1011429"/>
                  <a:pt x="1921716" y="1011429"/>
                </a:cubicBezTo>
                <a:lnTo>
                  <a:pt x="101143" y="1011429"/>
                </a:lnTo>
                <a:cubicBezTo>
                  <a:pt x="45283" y="1011429"/>
                  <a:pt x="0" y="966146"/>
                  <a:pt x="0" y="910286"/>
                </a:cubicBezTo>
                <a:lnTo>
                  <a:pt x="0" y="101143"/>
                </a:lnTo>
                <a:close/>
              </a:path>
            </a:pathLst>
          </a:custGeom>
          <a:solidFill>
            <a:srgbClr val="2C2C2C"/>
          </a:solidFill>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5344" tIns="60104" rIns="75344" bIns="60104" numCol="1" spcCol="1270" anchor="ctr" anchorCtr="0">
            <a:noAutofit/>
          </a:bodyPr>
          <a:lstStyle/>
          <a:p>
            <a:pPr marL="0" lvl="0" indent="0" algn="ctr" defTabSz="1066800">
              <a:lnSpc>
                <a:spcPct val="90000"/>
              </a:lnSpc>
              <a:spcBef>
                <a:spcPct val="0"/>
              </a:spcBef>
              <a:spcAft>
                <a:spcPct val="35000"/>
              </a:spcAft>
              <a:buNone/>
            </a:pPr>
            <a:r>
              <a:rPr lang="en-IN" sz="2400" kern="1200"/>
              <a:t>Precondition</a:t>
            </a:r>
          </a:p>
        </p:txBody>
      </p:sp>
      <p:sp>
        <p:nvSpPr>
          <p:cNvPr id="10" name="Freeform: Shape 9">
            <a:extLst>
              <a:ext uri="{FF2B5EF4-FFF2-40B4-BE49-F238E27FC236}">
                <a16:creationId xmlns:a16="http://schemas.microsoft.com/office/drawing/2014/main" id="{C3DA8042-6F07-4895-B68F-085F7909F8EB}"/>
              </a:ext>
            </a:extLst>
          </p:cNvPr>
          <p:cNvSpPr/>
          <p:nvPr/>
        </p:nvSpPr>
        <p:spPr>
          <a:xfrm>
            <a:off x="6089144" y="3380684"/>
            <a:ext cx="2022859" cy="1011429"/>
          </a:xfrm>
          <a:custGeom>
            <a:avLst/>
            <a:gdLst>
              <a:gd name="connsiteX0" fmla="*/ 0 w 2022859"/>
              <a:gd name="connsiteY0" fmla="*/ 101143 h 1011429"/>
              <a:gd name="connsiteX1" fmla="*/ 101143 w 2022859"/>
              <a:gd name="connsiteY1" fmla="*/ 0 h 1011429"/>
              <a:gd name="connsiteX2" fmla="*/ 1921716 w 2022859"/>
              <a:gd name="connsiteY2" fmla="*/ 0 h 1011429"/>
              <a:gd name="connsiteX3" fmla="*/ 2022859 w 2022859"/>
              <a:gd name="connsiteY3" fmla="*/ 101143 h 1011429"/>
              <a:gd name="connsiteX4" fmla="*/ 2022859 w 2022859"/>
              <a:gd name="connsiteY4" fmla="*/ 910286 h 1011429"/>
              <a:gd name="connsiteX5" fmla="*/ 1921716 w 2022859"/>
              <a:gd name="connsiteY5" fmla="*/ 1011429 h 1011429"/>
              <a:gd name="connsiteX6" fmla="*/ 101143 w 2022859"/>
              <a:gd name="connsiteY6" fmla="*/ 1011429 h 1011429"/>
              <a:gd name="connsiteX7" fmla="*/ 0 w 2022859"/>
              <a:gd name="connsiteY7" fmla="*/ 910286 h 1011429"/>
              <a:gd name="connsiteX8" fmla="*/ 0 w 2022859"/>
              <a:gd name="connsiteY8" fmla="*/ 101143 h 10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859" h="1011429">
                <a:moveTo>
                  <a:pt x="0" y="101143"/>
                </a:moveTo>
                <a:cubicBezTo>
                  <a:pt x="0" y="45283"/>
                  <a:pt x="45283" y="0"/>
                  <a:pt x="101143" y="0"/>
                </a:cubicBezTo>
                <a:lnTo>
                  <a:pt x="1921716" y="0"/>
                </a:lnTo>
                <a:cubicBezTo>
                  <a:pt x="1977576" y="0"/>
                  <a:pt x="2022859" y="45283"/>
                  <a:pt x="2022859" y="101143"/>
                </a:cubicBezTo>
                <a:lnTo>
                  <a:pt x="2022859" y="910286"/>
                </a:lnTo>
                <a:cubicBezTo>
                  <a:pt x="2022859" y="966146"/>
                  <a:pt x="1977576" y="1011429"/>
                  <a:pt x="1921716" y="1011429"/>
                </a:cubicBezTo>
                <a:lnTo>
                  <a:pt x="101143" y="1011429"/>
                </a:lnTo>
                <a:cubicBezTo>
                  <a:pt x="45283" y="1011429"/>
                  <a:pt x="0" y="966146"/>
                  <a:pt x="0" y="910286"/>
                </a:cubicBezTo>
                <a:lnTo>
                  <a:pt x="0" y="101143"/>
                </a:lnTo>
                <a:close/>
              </a:path>
            </a:pathLst>
          </a:custGeom>
          <a:solidFill>
            <a:srgbClr val="2C2C2C"/>
          </a:solidFill>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5344" tIns="60104" rIns="75344" bIns="60104" numCol="1" spcCol="1270" anchor="ctr" anchorCtr="0">
            <a:noAutofit/>
          </a:bodyPr>
          <a:lstStyle/>
          <a:p>
            <a:pPr marL="0" lvl="0" indent="0" algn="ctr" defTabSz="1066800">
              <a:lnSpc>
                <a:spcPct val="90000"/>
              </a:lnSpc>
              <a:spcBef>
                <a:spcPct val="0"/>
              </a:spcBef>
              <a:spcAft>
                <a:spcPct val="35000"/>
              </a:spcAft>
              <a:buNone/>
            </a:pPr>
            <a:r>
              <a:rPr lang="en-IN" sz="2400" kern="1200"/>
              <a:t>Postcondition</a:t>
            </a:r>
          </a:p>
        </p:txBody>
      </p:sp>
    </p:spTree>
    <p:extLst>
      <p:ext uri="{BB962C8B-B14F-4D97-AF65-F5344CB8AC3E}">
        <p14:creationId xmlns:p14="http://schemas.microsoft.com/office/powerpoint/2010/main" val="150560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292100"/>
            <a:r>
              <a:rPr lang="en-US" dirty="0"/>
              <a:t>know about asymptotic notations</a:t>
            </a:r>
          </a:p>
          <a:p>
            <a:pPr marL="914400" lvl="1" indent="-292100"/>
            <a:r>
              <a:rPr lang="en-US" dirty="0"/>
              <a:t>know about abstract data type </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The </a:t>
            </a:r>
            <a:r>
              <a:rPr lang="en-IN" dirty="0">
                <a:solidFill>
                  <a:srgbClr val="FF0000"/>
                </a:solidFill>
              </a:rPr>
              <a:t>function</a:t>
            </a:r>
            <a:r>
              <a:rPr lang="en-IN" dirty="0"/>
              <a:t> clause defines the role of the operation. </a:t>
            </a:r>
          </a:p>
          <a:p>
            <a:r>
              <a:rPr lang="en-IN" dirty="0">
                <a:solidFill>
                  <a:srgbClr val="FF0000"/>
                </a:solidFill>
              </a:rPr>
              <a:t>Precondition</a:t>
            </a:r>
            <a:r>
              <a:rPr lang="en-IN" dirty="0"/>
              <a:t> specifies any condition that may apply as a pre-requisite for the operation definition.</a:t>
            </a:r>
          </a:p>
          <a:p>
            <a:r>
              <a:rPr lang="en-IN" dirty="0" err="1">
                <a:solidFill>
                  <a:srgbClr val="FF0000"/>
                </a:solidFill>
              </a:rPr>
              <a:t>Postcondition</a:t>
            </a:r>
            <a:r>
              <a:rPr lang="en-IN" dirty="0"/>
              <a:t> specifies what the operation does. It specifies the state after the operation is performed.</a:t>
            </a:r>
          </a:p>
        </p:txBody>
      </p:sp>
      <p:sp>
        <p:nvSpPr>
          <p:cNvPr id="3" name="Title 2"/>
          <p:cNvSpPr>
            <a:spLocks noGrp="1"/>
          </p:cNvSpPr>
          <p:nvPr>
            <p:ph type="title"/>
          </p:nvPr>
        </p:nvSpPr>
        <p:spPr/>
        <p:txBody>
          <a:bodyPr/>
          <a:lstStyle/>
          <a:p>
            <a:r>
              <a:rPr lang="en-IN" dirty="0"/>
              <a:t>Operation definition</a:t>
            </a:r>
          </a:p>
        </p:txBody>
      </p:sp>
    </p:spTree>
    <p:extLst>
      <p:ext uri="{BB962C8B-B14F-4D97-AF65-F5344CB8AC3E}">
        <p14:creationId xmlns:p14="http://schemas.microsoft.com/office/powerpoint/2010/main" val="233491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49" y="1416585"/>
            <a:ext cx="8559125" cy="5314951"/>
          </a:xfrm>
        </p:spPr>
        <p:txBody>
          <a:bodyPr>
            <a:noAutofit/>
          </a:bodyPr>
          <a:lstStyle/>
          <a:p>
            <a:r>
              <a:rPr lang="en-IN" sz="2600" dirty="0"/>
              <a:t>The data is generally stored in key sequence in a list which has a head structure consisting of count, pointers and address of compare function needed to compare the data in the list.</a:t>
            </a:r>
          </a:p>
          <a:p>
            <a:r>
              <a:rPr lang="en-IN" sz="2600" dirty="0"/>
              <a:t>Operations on list</a:t>
            </a:r>
          </a:p>
          <a:p>
            <a:r>
              <a:rPr lang="en-IN" sz="2600" dirty="0"/>
              <a:t>get() – Return an element from the list at any given position.</a:t>
            </a:r>
          </a:p>
        </p:txBody>
      </p:sp>
      <p:sp>
        <p:nvSpPr>
          <p:cNvPr id="3" name="Title 2"/>
          <p:cNvSpPr>
            <a:spLocks noGrp="1"/>
          </p:cNvSpPr>
          <p:nvPr>
            <p:ph type="title"/>
          </p:nvPr>
        </p:nvSpPr>
        <p:spPr/>
        <p:txBody>
          <a:bodyPr/>
          <a:lstStyle/>
          <a:p>
            <a:r>
              <a:rPr lang="en-IN" dirty="0"/>
              <a:t>List ADT</a:t>
            </a:r>
          </a:p>
        </p:txBody>
      </p:sp>
    </p:spTree>
    <p:extLst>
      <p:ext uri="{BB962C8B-B14F-4D97-AF65-F5344CB8AC3E}">
        <p14:creationId xmlns:p14="http://schemas.microsoft.com/office/powerpoint/2010/main" val="236305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49" y="1416585"/>
            <a:ext cx="8559125" cy="5314951"/>
          </a:xfrm>
        </p:spPr>
        <p:txBody>
          <a:bodyPr>
            <a:noAutofit/>
          </a:bodyPr>
          <a:lstStyle/>
          <a:p>
            <a:r>
              <a:rPr lang="en-IN" dirty="0"/>
              <a:t>insert() – Insert an element at any position of the list.</a:t>
            </a:r>
          </a:p>
          <a:p>
            <a:r>
              <a:rPr lang="en-IN" dirty="0"/>
              <a:t>remove() – Remove the first occurrence of any element from a non-empty list.</a:t>
            </a:r>
          </a:p>
          <a:p>
            <a:r>
              <a:rPr lang="en-IN" dirty="0" err="1"/>
              <a:t>removeAt</a:t>
            </a:r>
            <a:r>
              <a:rPr lang="en-IN" dirty="0"/>
              <a:t>() – Remove the element at a specified location from a non-empty list.</a:t>
            </a:r>
          </a:p>
        </p:txBody>
      </p:sp>
      <p:sp>
        <p:nvSpPr>
          <p:cNvPr id="3" name="Title 2"/>
          <p:cNvSpPr>
            <a:spLocks noGrp="1"/>
          </p:cNvSpPr>
          <p:nvPr>
            <p:ph type="title"/>
          </p:nvPr>
        </p:nvSpPr>
        <p:spPr/>
        <p:txBody>
          <a:bodyPr/>
          <a:lstStyle/>
          <a:p>
            <a:r>
              <a:rPr lang="en-IN" dirty="0"/>
              <a:t>List ADT</a:t>
            </a:r>
          </a:p>
        </p:txBody>
      </p:sp>
    </p:spTree>
    <p:extLst>
      <p:ext uri="{BB962C8B-B14F-4D97-AF65-F5344CB8AC3E}">
        <p14:creationId xmlns:p14="http://schemas.microsoft.com/office/powerpoint/2010/main" val="163860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dirty="0"/>
              <a:t>In Stack ADT Implementation instead of data being stored in each node, the pointer to data is stored.</a:t>
            </a:r>
          </a:p>
          <a:p>
            <a:r>
              <a:rPr lang="en-IN" dirty="0"/>
              <a:t>The program allocates memory for the data and address is passed to the stack ADT.</a:t>
            </a:r>
          </a:p>
          <a:p>
            <a:r>
              <a:rPr lang="en-IN" dirty="0"/>
              <a:t>push() – Insert an element at one end of the stack called top.</a:t>
            </a:r>
          </a:p>
        </p:txBody>
      </p:sp>
      <p:sp>
        <p:nvSpPr>
          <p:cNvPr id="3" name="Title 2"/>
          <p:cNvSpPr>
            <a:spLocks noGrp="1"/>
          </p:cNvSpPr>
          <p:nvPr>
            <p:ph type="title"/>
          </p:nvPr>
        </p:nvSpPr>
        <p:spPr/>
        <p:txBody>
          <a:bodyPr/>
          <a:lstStyle/>
          <a:p>
            <a:r>
              <a:rPr lang="en-IN" dirty="0"/>
              <a:t>Stack ADT</a:t>
            </a:r>
          </a:p>
        </p:txBody>
      </p:sp>
    </p:spTree>
    <p:extLst>
      <p:ext uri="{BB962C8B-B14F-4D97-AF65-F5344CB8AC3E}">
        <p14:creationId xmlns:p14="http://schemas.microsoft.com/office/powerpoint/2010/main" val="370069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dirty="0"/>
              <a:t>pop() – Remove and return the element at the top of the stack, if it is not empty.</a:t>
            </a:r>
          </a:p>
          <a:p>
            <a:r>
              <a:rPr lang="en-IN" dirty="0"/>
              <a:t>size() – Return the number of elements in the stack.</a:t>
            </a:r>
          </a:p>
        </p:txBody>
      </p:sp>
      <p:sp>
        <p:nvSpPr>
          <p:cNvPr id="3" name="Title 2"/>
          <p:cNvSpPr>
            <a:spLocks noGrp="1"/>
          </p:cNvSpPr>
          <p:nvPr>
            <p:ph type="title"/>
          </p:nvPr>
        </p:nvSpPr>
        <p:spPr/>
        <p:txBody>
          <a:bodyPr/>
          <a:lstStyle/>
          <a:p>
            <a:r>
              <a:rPr lang="en-IN" dirty="0"/>
              <a:t>Stack ADT</a:t>
            </a:r>
          </a:p>
        </p:txBody>
      </p:sp>
    </p:spTree>
    <p:extLst>
      <p:ext uri="{BB962C8B-B14F-4D97-AF65-F5344CB8AC3E}">
        <p14:creationId xmlns:p14="http://schemas.microsoft.com/office/powerpoint/2010/main" val="281179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563646" cy="5218358"/>
          </a:xfrm>
        </p:spPr>
        <p:txBody>
          <a:bodyPr>
            <a:noAutofit/>
          </a:bodyPr>
          <a:lstStyle/>
          <a:p>
            <a:r>
              <a:rPr lang="en-IN" dirty="0"/>
              <a:t>The queue abstract data type (ADT) follows the basic design of the stack abstract data type.</a:t>
            </a:r>
          </a:p>
          <a:p>
            <a:r>
              <a:rPr lang="en-IN" dirty="0"/>
              <a:t>Each node contains a void pointer to the data and the link pointer to the next element in the queue. The program’s responsibility is to allocate memory for storing the data.</a:t>
            </a:r>
          </a:p>
        </p:txBody>
      </p:sp>
      <p:sp>
        <p:nvSpPr>
          <p:cNvPr id="3" name="Title 2"/>
          <p:cNvSpPr>
            <a:spLocks noGrp="1"/>
          </p:cNvSpPr>
          <p:nvPr>
            <p:ph type="title"/>
          </p:nvPr>
        </p:nvSpPr>
        <p:spPr/>
        <p:txBody>
          <a:bodyPr/>
          <a:lstStyle/>
          <a:p>
            <a:r>
              <a:rPr lang="en-IN" dirty="0"/>
              <a:t>Queue ADT </a:t>
            </a:r>
          </a:p>
        </p:txBody>
      </p:sp>
    </p:spTree>
    <p:extLst>
      <p:ext uri="{BB962C8B-B14F-4D97-AF65-F5344CB8AC3E}">
        <p14:creationId xmlns:p14="http://schemas.microsoft.com/office/powerpoint/2010/main" val="4251953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563646" cy="5218358"/>
          </a:xfrm>
        </p:spPr>
        <p:txBody>
          <a:bodyPr>
            <a:noAutofit/>
          </a:bodyPr>
          <a:lstStyle/>
          <a:p>
            <a:r>
              <a:rPr lang="en-IN" dirty="0"/>
              <a:t>enqueue() – Insert an element at the end of the queue.</a:t>
            </a:r>
          </a:p>
          <a:p>
            <a:r>
              <a:rPr lang="en-IN" dirty="0" err="1"/>
              <a:t>dequeue</a:t>
            </a:r>
            <a:r>
              <a:rPr lang="en-IN" dirty="0"/>
              <a:t>() – Remove and return the first element of the queue, if the queue is not empty.</a:t>
            </a:r>
          </a:p>
          <a:p>
            <a:r>
              <a:rPr lang="en-IN" dirty="0"/>
              <a:t>size() – Return the number of elements in the queue.</a:t>
            </a:r>
          </a:p>
          <a:p>
            <a:endParaRPr lang="en-IN" dirty="0"/>
          </a:p>
        </p:txBody>
      </p:sp>
      <p:sp>
        <p:nvSpPr>
          <p:cNvPr id="3" name="Title 2"/>
          <p:cNvSpPr>
            <a:spLocks noGrp="1"/>
          </p:cNvSpPr>
          <p:nvPr>
            <p:ph type="title"/>
          </p:nvPr>
        </p:nvSpPr>
        <p:spPr/>
        <p:txBody>
          <a:bodyPr/>
          <a:lstStyle/>
          <a:p>
            <a:r>
              <a:rPr lang="en-IN" dirty="0"/>
              <a:t>Queue ADT </a:t>
            </a:r>
          </a:p>
        </p:txBody>
      </p:sp>
    </p:spTree>
    <p:extLst>
      <p:ext uri="{BB962C8B-B14F-4D97-AF65-F5344CB8AC3E}">
        <p14:creationId xmlns:p14="http://schemas.microsoft.com/office/powerpoint/2010/main" val="373844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To measure the efficiency of an algorithm  asymptotic analysis is used. </a:t>
            </a:r>
          </a:p>
          <a:p>
            <a:pPr algn="just"/>
            <a:r>
              <a:rPr lang="en-IN" dirty="0"/>
              <a:t>The efficiency of an algorithm depends on the amount of time, storage and other resources required to execute the algorithm.</a:t>
            </a:r>
          </a:p>
          <a:p>
            <a:pPr algn="just"/>
            <a:r>
              <a:rPr lang="en-IN" dirty="0"/>
              <a:t>Performance of algorithm is change with different type of inputs.</a:t>
            </a:r>
          </a:p>
          <a:p>
            <a:pPr algn="just"/>
            <a:endParaRPr lang="en-IN" dirty="0"/>
          </a:p>
        </p:txBody>
      </p:sp>
      <p:sp>
        <p:nvSpPr>
          <p:cNvPr id="3" name="Title 2"/>
          <p:cNvSpPr>
            <a:spLocks noGrp="1"/>
          </p:cNvSpPr>
          <p:nvPr>
            <p:ph type="title"/>
          </p:nvPr>
        </p:nvSpPr>
        <p:spPr/>
        <p:txBody>
          <a:bodyPr/>
          <a:lstStyle/>
          <a:p>
            <a:r>
              <a:rPr lang="en-IN" dirty="0"/>
              <a:t>Asymptotic notations</a:t>
            </a:r>
          </a:p>
        </p:txBody>
      </p:sp>
    </p:spTree>
    <p:extLst>
      <p:ext uri="{BB962C8B-B14F-4D97-AF65-F5344CB8AC3E}">
        <p14:creationId xmlns:p14="http://schemas.microsoft.com/office/powerpoint/2010/main" val="60855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The study of change in performance of the algorithm with the change in the order of the input size is defined as asymptotic analysis.</a:t>
            </a:r>
          </a:p>
          <a:p>
            <a:r>
              <a:rPr lang="en-IN" dirty="0"/>
              <a:t>Asymptotic notations are the mathematical notations used to describe the running time of an algorithm when the input tends towards a particular value or a limiting value.</a:t>
            </a:r>
          </a:p>
        </p:txBody>
      </p:sp>
      <p:sp>
        <p:nvSpPr>
          <p:cNvPr id="3" name="Title 2"/>
          <p:cNvSpPr>
            <a:spLocks noGrp="1"/>
          </p:cNvSpPr>
          <p:nvPr>
            <p:ph type="title"/>
          </p:nvPr>
        </p:nvSpPr>
        <p:spPr/>
        <p:txBody>
          <a:bodyPr/>
          <a:lstStyle/>
          <a:p>
            <a:r>
              <a:rPr lang="en-IN" dirty="0"/>
              <a:t>Asymptotic notations</a:t>
            </a:r>
          </a:p>
        </p:txBody>
      </p:sp>
    </p:spTree>
    <p:extLst>
      <p:ext uri="{BB962C8B-B14F-4D97-AF65-F5344CB8AC3E}">
        <p14:creationId xmlns:p14="http://schemas.microsoft.com/office/powerpoint/2010/main" val="98018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534400" cy="923330"/>
          </a:xfrm>
        </p:spPr>
        <p:txBody>
          <a:bodyPr/>
          <a:lstStyle/>
          <a:p>
            <a:pPr marL="0" indent="0">
              <a:buNone/>
            </a:pPr>
            <a:r>
              <a:rPr lang="en-IN" dirty="0"/>
              <a:t>There are three major asymptotic notations</a:t>
            </a:r>
          </a:p>
        </p:txBody>
      </p:sp>
      <p:sp>
        <p:nvSpPr>
          <p:cNvPr id="3" name="Title 2"/>
          <p:cNvSpPr>
            <a:spLocks noGrp="1"/>
          </p:cNvSpPr>
          <p:nvPr>
            <p:ph type="title"/>
          </p:nvPr>
        </p:nvSpPr>
        <p:spPr/>
        <p:txBody>
          <a:bodyPr/>
          <a:lstStyle/>
          <a:p>
            <a:r>
              <a:rPr lang="en-IN" dirty="0"/>
              <a:t>Types of </a:t>
            </a:r>
            <a:r>
              <a:rPr lang="en-IN" dirty="0">
                <a:effectLst/>
              </a:rPr>
              <a:t>asymptotic notations</a:t>
            </a:r>
            <a:endParaRPr lang="en-IN" dirty="0"/>
          </a:p>
        </p:txBody>
      </p:sp>
      <p:sp>
        <p:nvSpPr>
          <p:cNvPr id="8" name="Freeform: Shape 7">
            <a:extLst>
              <a:ext uri="{FF2B5EF4-FFF2-40B4-BE49-F238E27FC236}">
                <a16:creationId xmlns:a16="http://schemas.microsoft.com/office/drawing/2014/main" id="{43683E0A-F7D9-4F46-96A8-7C6D172442B0}"/>
              </a:ext>
            </a:extLst>
          </p:cNvPr>
          <p:cNvSpPr/>
          <p:nvPr/>
        </p:nvSpPr>
        <p:spPr>
          <a:xfrm>
            <a:off x="2057594" y="2431656"/>
            <a:ext cx="4148652" cy="846291"/>
          </a:xfrm>
          <a:custGeom>
            <a:avLst/>
            <a:gdLst>
              <a:gd name="connsiteX0" fmla="*/ 0 w 1877049"/>
              <a:gd name="connsiteY0" fmla="*/ 141051 h 846291"/>
              <a:gd name="connsiteX1" fmla="*/ 141051 w 1877049"/>
              <a:gd name="connsiteY1" fmla="*/ 0 h 846291"/>
              <a:gd name="connsiteX2" fmla="*/ 1735998 w 1877049"/>
              <a:gd name="connsiteY2" fmla="*/ 0 h 846291"/>
              <a:gd name="connsiteX3" fmla="*/ 1877049 w 1877049"/>
              <a:gd name="connsiteY3" fmla="*/ 141051 h 846291"/>
              <a:gd name="connsiteX4" fmla="*/ 1877049 w 1877049"/>
              <a:gd name="connsiteY4" fmla="*/ 705240 h 846291"/>
              <a:gd name="connsiteX5" fmla="*/ 1735998 w 1877049"/>
              <a:gd name="connsiteY5" fmla="*/ 846291 h 846291"/>
              <a:gd name="connsiteX6" fmla="*/ 141051 w 1877049"/>
              <a:gd name="connsiteY6" fmla="*/ 846291 h 846291"/>
              <a:gd name="connsiteX7" fmla="*/ 0 w 1877049"/>
              <a:gd name="connsiteY7" fmla="*/ 705240 h 846291"/>
              <a:gd name="connsiteX8" fmla="*/ 0 w 1877049"/>
              <a:gd name="connsiteY8" fmla="*/ 141051 h 8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049" h="846291">
                <a:moveTo>
                  <a:pt x="0" y="141051"/>
                </a:moveTo>
                <a:cubicBezTo>
                  <a:pt x="0" y="63151"/>
                  <a:pt x="63151" y="0"/>
                  <a:pt x="141051" y="0"/>
                </a:cubicBezTo>
                <a:lnTo>
                  <a:pt x="1735998" y="0"/>
                </a:lnTo>
                <a:cubicBezTo>
                  <a:pt x="1813898" y="0"/>
                  <a:pt x="1877049" y="63151"/>
                  <a:pt x="1877049" y="141051"/>
                </a:cubicBezTo>
                <a:lnTo>
                  <a:pt x="1877049" y="705240"/>
                </a:lnTo>
                <a:cubicBezTo>
                  <a:pt x="1877049" y="783140"/>
                  <a:pt x="1813898" y="846291"/>
                  <a:pt x="1735998" y="846291"/>
                </a:cubicBezTo>
                <a:lnTo>
                  <a:pt x="141051" y="846291"/>
                </a:lnTo>
                <a:cubicBezTo>
                  <a:pt x="63151" y="846291"/>
                  <a:pt x="0" y="783140"/>
                  <a:pt x="0" y="705240"/>
                </a:cubicBezTo>
                <a:lnTo>
                  <a:pt x="0" y="141051"/>
                </a:lnTo>
                <a:close/>
              </a:path>
            </a:pathLst>
          </a:custGeom>
          <a:solidFill>
            <a:srgbClr val="2C2C2C"/>
          </a:solidFill>
          <a:ln>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32753" tIns="87033" rIns="132753" bIns="87033" numCol="1" spcCol="1270" anchor="ctr" anchorCtr="0">
            <a:noAutofit/>
          </a:bodyPr>
          <a:lstStyle/>
          <a:p>
            <a:pPr marL="0" lvl="0" indent="0" algn="ctr" defTabSz="1066800">
              <a:lnSpc>
                <a:spcPct val="90000"/>
              </a:lnSpc>
              <a:spcBef>
                <a:spcPct val="0"/>
              </a:spcBef>
              <a:spcAft>
                <a:spcPct val="35000"/>
              </a:spcAft>
              <a:buNone/>
            </a:pPr>
            <a:r>
              <a:rPr lang="en-IN" sz="2400" kern="1200"/>
              <a:t>Big-O notation</a:t>
            </a:r>
          </a:p>
        </p:txBody>
      </p:sp>
      <p:sp>
        <p:nvSpPr>
          <p:cNvPr id="9" name="Freeform: Shape 8">
            <a:extLst>
              <a:ext uri="{FF2B5EF4-FFF2-40B4-BE49-F238E27FC236}">
                <a16:creationId xmlns:a16="http://schemas.microsoft.com/office/drawing/2014/main" id="{CDEA5E6D-E0FE-46DB-BD9B-D476CE320F0B}"/>
              </a:ext>
            </a:extLst>
          </p:cNvPr>
          <p:cNvSpPr/>
          <p:nvPr/>
        </p:nvSpPr>
        <p:spPr>
          <a:xfrm>
            <a:off x="2057594" y="3931677"/>
            <a:ext cx="4148652" cy="846291"/>
          </a:xfrm>
          <a:custGeom>
            <a:avLst/>
            <a:gdLst>
              <a:gd name="connsiteX0" fmla="*/ 0 w 1877049"/>
              <a:gd name="connsiteY0" fmla="*/ 141051 h 846291"/>
              <a:gd name="connsiteX1" fmla="*/ 141051 w 1877049"/>
              <a:gd name="connsiteY1" fmla="*/ 0 h 846291"/>
              <a:gd name="connsiteX2" fmla="*/ 1735998 w 1877049"/>
              <a:gd name="connsiteY2" fmla="*/ 0 h 846291"/>
              <a:gd name="connsiteX3" fmla="*/ 1877049 w 1877049"/>
              <a:gd name="connsiteY3" fmla="*/ 141051 h 846291"/>
              <a:gd name="connsiteX4" fmla="*/ 1877049 w 1877049"/>
              <a:gd name="connsiteY4" fmla="*/ 705240 h 846291"/>
              <a:gd name="connsiteX5" fmla="*/ 1735998 w 1877049"/>
              <a:gd name="connsiteY5" fmla="*/ 846291 h 846291"/>
              <a:gd name="connsiteX6" fmla="*/ 141051 w 1877049"/>
              <a:gd name="connsiteY6" fmla="*/ 846291 h 846291"/>
              <a:gd name="connsiteX7" fmla="*/ 0 w 1877049"/>
              <a:gd name="connsiteY7" fmla="*/ 705240 h 846291"/>
              <a:gd name="connsiteX8" fmla="*/ 0 w 1877049"/>
              <a:gd name="connsiteY8" fmla="*/ 141051 h 8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049" h="846291">
                <a:moveTo>
                  <a:pt x="0" y="141051"/>
                </a:moveTo>
                <a:cubicBezTo>
                  <a:pt x="0" y="63151"/>
                  <a:pt x="63151" y="0"/>
                  <a:pt x="141051" y="0"/>
                </a:cubicBezTo>
                <a:lnTo>
                  <a:pt x="1735998" y="0"/>
                </a:lnTo>
                <a:cubicBezTo>
                  <a:pt x="1813898" y="0"/>
                  <a:pt x="1877049" y="63151"/>
                  <a:pt x="1877049" y="141051"/>
                </a:cubicBezTo>
                <a:lnTo>
                  <a:pt x="1877049" y="705240"/>
                </a:lnTo>
                <a:cubicBezTo>
                  <a:pt x="1877049" y="783140"/>
                  <a:pt x="1813898" y="846291"/>
                  <a:pt x="1735998" y="846291"/>
                </a:cubicBezTo>
                <a:lnTo>
                  <a:pt x="141051" y="846291"/>
                </a:lnTo>
                <a:cubicBezTo>
                  <a:pt x="63151" y="846291"/>
                  <a:pt x="0" y="783140"/>
                  <a:pt x="0" y="705240"/>
                </a:cubicBezTo>
                <a:lnTo>
                  <a:pt x="0" y="141051"/>
                </a:lnTo>
                <a:close/>
              </a:path>
            </a:pathLst>
          </a:custGeom>
          <a:solidFill>
            <a:srgbClr val="2C2C2C"/>
          </a:solidFill>
          <a:ln>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32753" tIns="87033" rIns="132753" bIns="87033" numCol="1" spcCol="1270" anchor="ctr" anchorCtr="0">
            <a:noAutofit/>
          </a:bodyPr>
          <a:lstStyle/>
          <a:p>
            <a:pPr marL="0" lvl="0" indent="0" algn="ctr" defTabSz="1066800">
              <a:lnSpc>
                <a:spcPct val="90000"/>
              </a:lnSpc>
              <a:spcBef>
                <a:spcPct val="0"/>
              </a:spcBef>
              <a:spcAft>
                <a:spcPct val="35000"/>
              </a:spcAft>
              <a:buNone/>
            </a:pPr>
            <a:r>
              <a:rPr lang="en-IN" sz="2400" kern="1200"/>
              <a:t>Omega notation</a:t>
            </a:r>
          </a:p>
        </p:txBody>
      </p:sp>
      <p:sp>
        <p:nvSpPr>
          <p:cNvPr id="10" name="Freeform: Shape 9">
            <a:extLst>
              <a:ext uri="{FF2B5EF4-FFF2-40B4-BE49-F238E27FC236}">
                <a16:creationId xmlns:a16="http://schemas.microsoft.com/office/drawing/2014/main" id="{2D342A9D-FD33-4BDC-9691-98CA63AFEA07}"/>
              </a:ext>
            </a:extLst>
          </p:cNvPr>
          <p:cNvSpPr/>
          <p:nvPr/>
        </p:nvSpPr>
        <p:spPr>
          <a:xfrm>
            <a:off x="2057594" y="5431697"/>
            <a:ext cx="4148652" cy="846291"/>
          </a:xfrm>
          <a:custGeom>
            <a:avLst/>
            <a:gdLst>
              <a:gd name="connsiteX0" fmla="*/ 0 w 1877049"/>
              <a:gd name="connsiteY0" fmla="*/ 141051 h 846291"/>
              <a:gd name="connsiteX1" fmla="*/ 141051 w 1877049"/>
              <a:gd name="connsiteY1" fmla="*/ 0 h 846291"/>
              <a:gd name="connsiteX2" fmla="*/ 1735998 w 1877049"/>
              <a:gd name="connsiteY2" fmla="*/ 0 h 846291"/>
              <a:gd name="connsiteX3" fmla="*/ 1877049 w 1877049"/>
              <a:gd name="connsiteY3" fmla="*/ 141051 h 846291"/>
              <a:gd name="connsiteX4" fmla="*/ 1877049 w 1877049"/>
              <a:gd name="connsiteY4" fmla="*/ 705240 h 846291"/>
              <a:gd name="connsiteX5" fmla="*/ 1735998 w 1877049"/>
              <a:gd name="connsiteY5" fmla="*/ 846291 h 846291"/>
              <a:gd name="connsiteX6" fmla="*/ 141051 w 1877049"/>
              <a:gd name="connsiteY6" fmla="*/ 846291 h 846291"/>
              <a:gd name="connsiteX7" fmla="*/ 0 w 1877049"/>
              <a:gd name="connsiteY7" fmla="*/ 705240 h 846291"/>
              <a:gd name="connsiteX8" fmla="*/ 0 w 1877049"/>
              <a:gd name="connsiteY8" fmla="*/ 141051 h 8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049" h="846291">
                <a:moveTo>
                  <a:pt x="0" y="141051"/>
                </a:moveTo>
                <a:cubicBezTo>
                  <a:pt x="0" y="63151"/>
                  <a:pt x="63151" y="0"/>
                  <a:pt x="141051" y="0"/>
                </a:cubicBezTo>
                <a:lnTo>
                  <a:pt x="1735998" y="0"/>
                </a:lnTo>
                <a:cubicBezTo>
                  <a:pt x="1813898" y="0"/>
                  <a:pt x="1877049" y="63151"/>
                  <a:pt x="1877049" y="141051"/>
                </a:cubicBezTo>
                <a:lnTo>
                  <a:pt x="1877049" y="705240"/>
                </a:lnTo>
                <a:cubicBezTo>
                  <a:pt x="1877049" y="783140"/>
                  <a:pt x="1813898" y="846291"/>
                  <a:pt x="1735998" y="846291"/>
                </a:cubicBezTo>
                <a:lnTo>
                  <a:pt x="141051" y="846291"/>
                </a:lnTo>
                <a:cubicBezTo>
                  <a:pt x="63151" y="846291"/>
                  <a:pt x="0" y="783140"/>
                  <a:pt x="0" y="705240"/>
                </a:cubicBezTo>
                <a:lnTo>
                  <a:pt x="0" y="141051"/>
                </a:lnTo>
                <a:close/>
              </a:path>
            </a:pathLst>
          </a:custGeom>
          <a:solidFill>
            <a:srgbClr val="2C2C2C"/>
          </a:solidFill>
          <a:ln>
            <a:solidFill>
              <a:schemeClr val="tx1"/>
            </a:solid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32753" tIns="87033" rIns="132753" bIns="87033" numCol="1" spcCol="1270" anchor="ctr" anchorCtr="0">
            <a:noAutofit/>
          </a:bodyPr>
          <a:lstStyle/>
          <a:p>
            <a:pPr marL="0" lvl="0" indent="0" algn="ctr" defTabSz="1066800">
              <a:lnSpc>
                <a:spcPct val="90000"/>
              </a:lnSpc>
              <a:spcBef>
                <a:spcPct val="0"/>
              </a:spcBef>
              <a:spcAft>
                <a:spcPct val="35000"/>
              </a:spcAft>
              <a:buNone/>
            </a:pPr>
            <a:r>
              <a:rPr lang="en-IN" sz="2400" kern="1200"/>
              <a:t>Theta notation</a:t>
            </a:r>
          </a:p>
        </p:txBody>
      </p:sp>
    </p:spTree>
    <p:extLst>
      <p:ext uri="{BB962C8B-B14F-4D97-AF65-F5344CB8AC3E}">
        <p14:creationId xmlns:p14="http://schemas.microsoft.com/office/powerpoint/2010/main" val="150563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49"/>
            <a:ext cx="8602282" cy="5166843"/>
          </a:xfrm>
        </p:spPr>
        <p:txBody>
          <a:bodyPr/>
          <a:lstStyle/>
          <a:p>
            <a:r>
              <a:rPr lang="en-IN" dirty="0"/>
              <a:t>Big-O notation represents the upper bound of the running time of an algorithm. It gives the </a:t>
            </a:r>
            <a:r>
              <a:rPr lang="en-IN" dirty="0">
                <a:solidFill>
                  <a:srgbClr val="FF0000"/>
                </a:solidFill>
              </a:rPr>
              <a:t>worst case</a:t>
            </a:r>
            <a:r>
              <a:rPr lang="en-IN" dirty="0"/>
              <a:t> complexity of an algorithm.</a:t>
            </a:r>
          </a:p>
          <a:p>
            <a:r>
              <a:rPr lang="en-IN" dirty="0"/>
              <a:t>O(n) is useful when we only have an upper bound on the time complexity of an algorithm. </a:t>
            </a:r>
          </a:p>
          <a:p>
            <a:r>
              <a:rPr lang="en-IN" dirty="0"/>
              <a:t>It is widely used to analyse an algorithm as we are always interested in the worst-case scenario.</a:t>
            </a:r>
          </a:p>
        </p:txBody>
      </p:sp>
      <p:sp>
        <p:nvSpPr>
          <p:cNvPr id="3" name="Title 2"/>
          <p:cNvSpPr>
            <a:spLocks noGrp="1"/>
          </p:cNvSpPr>
          <p:nvPr>
            <p:ph type="title"/>
          </p:nvPr>
        </p:nvSpPr>
        <p:spPr/>
        <p:txBody>
          <a:bodyPr/>
          <a:lstStyle/>
          <a:p>
            <a:r>
              <a:rPr lang="en-IN" dirty="0"/>
              <a:t>Big-O Notation (O-notation)</a:t>
            </a:r>
          </a:p>
        </p:txBody>
      </p:sp>
    </p:spTree>
    <p:extLst>
      <p:ext uri="{BB962C8B-B14F-4D97-AF65-F5344CB8AC3E}">
        <p14:creationId xmlns:p14="http://schemas.microsoft.com/office/powerpoint/2010/main" val="337606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016718" y="1465408"/>
            <a:ext cx="4142503" cy="4292891"/>
          </a:xfrm>
          <a:prstGeom prst="rect">
            <a:avLst/>
          </a:prstGeom>
        </p:spPr>
      </p:pic>
      <p:sp>
        <p:nvSpPr>
          <p:cNvPr id="3" name="Title 2"/>
          <p:cNvSpPr>
            <a:spLocks noGrp="1"/>
          </p:cNvSpPr>
          <p:nvPr>
            <p:ph type="title"/>
          </p:nvPr>
        </p:nvSpPr>
        <p:spPr/>
        <p:txBody>
          <a:bodyPr/>
          <a:lstStyle/>
          <a:p>
            <a:r>
              <a:rPr lang="en-IN" dirty="0"/>
              <a:t>Big-O Notation (O-notation)</a:t>
            </a:r>
          </a:p>
        </p:txBody>
      </p:sp>
      <p:sp>
        <p:nvSpPr>
          <p:cNvPr id="7" name="TextBox 6"/>
          <p:cNvSpPr txBox="1"/>
          <p:nvPr/>
        </p:nvSpPr>
        <p:spPr>
          <a:xfrm>
            <a:off x="976649" y="5909256"/>
            <a:ext cx="7291862" cy="646331"/>
          </a:xfrm>
          <a:prstGeom prst="rect">
            <a:avLst/>
          </a:prstGeom>
          <a:noFill/>
        </p:spPr>
        <p:txBody>
          <a:bodyPr wrap="square" rtlCol="0">
            <a:spAutoFit/>
          </a:bodyPr>
          <a:lstStyle/>
          <a:p>
            <a:pPr algn="just"/>
            <a:r>
              <a:rPr lang="en-IN" dirty="0"/>
              <a:t>O(g(n)) = { f(n): there exist positive constants c and n0</a:t>
            </a:r>
          </a:p>
          <a:p>
            <a:pPr algn="just"/>
            <a:r>
              <a:rPr lang="en-IN" dirty="0"/>
              <a:t>            such that 0 ≤ f(n) ≤ cg(n) for all n ≥ n0 }</a:t>
            </a:r>
          </a:p>
        </p:txBody>
      </p:sp>
    </p:spTree>
    <p:extLst>
      <p:ext uri="{BB962C8B-B14F-4D97-AF65-F5344CB8AC3E}">
        <p14:creationId xmlns:p14="http://schemas.microsoft.com/office/powerpoint/2010/main" val="415113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13866"/>
            <a:ext cx="8534400" cy="5124450"/>
          </a:xfrm>
        </p:spPr>
        <p:txBody>
          <a:bodyPr/>
          <a:lstStyle/>
          <a:p>
            <a:r>
              <a:rPr lang="en-IN" dirty="0"/>
              <a:t>Omega notation represents the lower bound of the running time of an algorithm. It provides the </a:t>
            </a:r>
            <a:r>
              <a:rPr lang="en-IN" dirty="0">
                <a:solidFill>
                  <a:srgbClr val="FF0000"/>
                </a:solidFill>
              </a:rPr>
              <a:t>best case</a:t>
            </a:r>
            <a:r>
              <a:rPr lang="en-IN" dirty="0"/>
              <a:t> complexity of an algorithm.</a:t>
            </a:r>
          </a:p>
          <a:p>
            <a:r>
              <a:rPr lang="en-IN" dirty="0"/>
              <a:t>Omega Notation can be useful when we have lower bound on time complexity of an algorithm.</a:t>
            </a:r>
          </a:p>
          <a:p>
            <a:r>
              <a:rPr lang="en-IN" dirty="0"/>
              <a:t>Omega notation is the least used notation among all three. </a:t>
            </a:r>
          </a:p>
          <a:p>
            <a:endParaRPr lang="en-IN" dirty="0"/>
          </a:p>
          <a:p>
            <a:endParaRPr lang="en-IN" dirty="0"/>
          </a:p>
        </p:txBody>
      </p:sp>
      <p:sp>
        <p:nvSpPr>
          <p:cNvPr id="3" name="Title 2"/>
          <p:cNvSpPr>
            <a:spLocks noGrp="1"/>
          </p:cNvSpPr>
          <p:nvPr>
            <p:ph type="title"/>
          </p:nvPr>
        </p:nvSpPr>
        <p:spPr/>
        <p:txBody>
          <a:bodyPr/>
          <a:lstStyle/>
          <a:p>
            <a:r>
              <a:rPr lang="en-IN" dirty="0"/>
              <a:t>Omega Notation (</a:t>
            </a:r>
            <a:r>
              <a:rPr lang="el-GR" dirty="0"/>
              <a:t>Ω-</a:t>
            </a:r>
            <a:r>
              <a:rPr lang="en-IN" dirty="0"/>
              <a:t>notation)</a:t>
            </a:r>
          </a:p>
        </p:txBody>
      </p:sp>
    </p:spTree>
    <p:extLst>
      <p:ext uri="{BB962C8B-B14F-4D97-AF65-F5344CB8AC3E}">
        <p14:creationId xmlns:p14="http://schemas.microsoft.com/office/powerpoint/2010/main" val="35967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353948" y="1518499"/>
            <a:ext cx="4046852" cy="3794674"/>
          </a:xfrm>
          <a:prstGeom prst="rect">
            <a:avLst/>
          </a:prstGeom>
        </p:spPr>
      </p:pic>
      <p:sp>
        <p:nvSpPr>
          <p:cNvPr id="3" name="Title 2"/>
          <p:cNvSpPr>
            <a:spLocks noGrp="1"/>
          </p:cNvSpPr>
          <p:nvPr>
            <p:ph type="title"/>
          </p:nvPr>
        </p:nvSpPr>
        <p:spPr/>
        <p:txBody>
          <a:bodyPr/>
          <a:lstStyle/>
          <a:p>
            <a:r>
              <a:rPr lang="en-IN" dirty="0"/>
              <a:t>Omega Notation (</a:t>
            </a:r>
            <a:r>
              <a:rPr lang="el-GR" dirty="0"/>
              <a:t>Ω-</a:t>
            </a:r>
            <a:r>
              <a:rPr lang="en-IN" dirty="0"/>
              <a:t>notation)</a:t>
            </a:r>
          </a:p>
        </p:txBody>
      </p:sp>
      <p:sp>
        <p:nvSpPr>
          <p:cNvPr id="5" name="TextBox 4"/>
          <p:cNvSpPr txBox="1"/>
          <p:nvPr/>
        </p:nvSpPr>
        <p:spPr>
          <a:xfrm>
            <a:off x="1210400" y="5313173"/>
            <a:ext cx="7123250" cy="1282531"/>
          </a:xfrm>
          <a:prstGeom prst="rect">
            <a:avLst/>
          </a:prstGeom>
          <a:noFill/>
        </p:spPr>
        <p:txBody>
          <a:bodyPr wrap="square" rtlCol="0">
            <a:spAutoFit/>
          </a:bodyPr>
          <a:lstStyle/>
          <a:p>
            <a:pPr algn="just">
              <a:lnSpc>
                <a:spcPct val="150000"/>
              </a:lnSpc>
            </a:pPr>
            <a:r>
              <a:rPr lang="el-GR" dirty="0"/>
              <a:t>Ω (</a:t>
            </a:r>
            <a:r>
              <a:rPr lang="en-IN" dirty="0"/>
              <a:t>g(n)) = {f(n): there exist positive constants c and</a:t>
            </a:r>
          </a:p>
          <a:p>
            <a:pPr algn="just">
              <a:lnSpc>
                <a:spcPct val="150000"/>
              </a:lnSpc>
            </a:pPr>
            <a:r>
              <a:rPr lang="en-IN" dirty="0"/>
              <a:t>                  n0 such that 0 &lt;= c*g(n) &lt;= f(n) for</a:t>
            </a:r>
          </a:p>
          <a:p>
            <a:pPr algn="just">
              <a:lnSpc>
                <a:spcPct val="150000"/>
              </a:lnSpc>
            </a:pPr>
            <a:r>
              <a:rPr lang="en-IN" dirty="0"/>
              <a:t>                  all n &gt;= n0}.</a:t>
            </a:r>
          </a:p>
        </p:txBody>
      </p:sp>
    </p:spTree>
    <p:extLst>
      <p:ext uri="{BB962C8B-B14F-4D97-AF65-F5344CB8AC3E}">
        <p14:creationId xmlns:p14="http://schemas.microsoft.com/office/powerpoint/2010/main" val="4023676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TotalTime>
  <Words>1171</Words>
  <Application>Microsoft Office PowerPoint</Application>
  <PresentationFormat>On-screen Show (4:3)</PresentationFormat>
  <Paragraphs>119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Bahnschrift</vt:lpstr>
      <vt:lpstr>Bahnschrift SemiBold</vt:lpstr>
      <vt:lpstr>Office Theme</vt:lpstr>
      <vt:lpstr>PowerPoint Presentation</vt:lpstr>
      <vt:lpstr>Learning Outcomes</vt:lpstr>
      <vt:lpstr>Asymptotic notations</vt:lpstr>
      <vt:lpstr>Asymptotic notations</vt:lpstr>
      <vt:lpstr>Types of asymptotic notations</vt:lpstr>
      <vt:lpstr>Big-O Notation (O-notation)</vt:lpstr>
      <vt:lpstr>Big-O Notation (O-notation)</vt:lpstr>
      <vt:lpstr>Omega Notation (Ω-notation)</vt:lpstr>
      <vt:lpstr>Omega Notation (Ω-notation)</vt:lpstr>
      <vt:lpstr>Theta Notation (Θ-notation)</vt:lpstr>
      <vt:lpstr>Theta Notation (Θ-notation)</vt:lpstr>
      <vt:lpstr>Properties of Asymptotic Notations  </vt:lpstr>
      <vt:lpstr>Properties of Asymptotic Notations</vt:lpstr>
      <vt:lpstr>Common Asymptotic Notations</vt:lpstr>
      <vt:lpstr>Abstract Data Type </vt:lpstr>
      <vt:lpstr>Abstract Data Type </vt:lpstr>
      <vt:lpstr>Abstract Data Type </vt:lpstr>
      <vt:lpstr>Value definition </vt:lpstr>
      <vt:lpstr>Operation definition</vt:lpstr>
      <vt:lpstr>Operation definition</vt:lpstr>
      <vt:lpstr>List ADT</vt:lpstr>
      <vt:lpstr>List ADT</vt:lpstr>
      <vt:lpstr>Stack ADT</vt:lpstr>
      <vt:lpstr>Stack ADT</vt:lpstr>
      <vt:lpstr>Queue ADT </vt:lpstr>
      <vt:lpstr>Queue ADT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47</cp:revision>
  <dcterms:created xsi:type="dcterms:W3CDTF">2020-12-02T15:29:53Z</dcterms:created>
  <dcterms:modified xsi:type="dcterms:W3CDTF">2021-08-17T06:47:59Z</dcterms:modified>
</cp:coreProperties>
</file>