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291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2C2C2C"/>
    <a:srgbClr val="191919"/>
    <a:srgbClr val="636973"/>
    <a:srgbClr val="999999"/>
    <a:srgbClr val="C2C2C2"/>
    <a:srgbClr val="00203F"/>
    <a:srgbClr val="ADF0D1"/>
    <a:srgbClr val="7CAAF1"/>
    <a:srgbClr val="DD5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FDCE79-4E29-402C-B477-B11C4D011C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90000"/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92F9EE-5066-4DC7-9A8B-A0704FB56E63}"/>
              </a:ext>
            </a:extLst>
          </p:cNvPr>
          <p:cNvSpPr/>
          <p:nvPr userDrawn="1"/>
        </p:nvSpPr>
        <p:spPr>
          <a:xfrm>
            <a:off x="0" y="1440872"/>
            <a:ext cx="9144000" cy="3976255"/>
          </a:xfrm>
          <a:prstGeom prst="rect">
            <a:avLst/>
          </a:prstGeom>
          <a:solidFill>
            <a:srgbClr val="2C2C2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51063-0A73-407E-9285-9A6C27FF3658}"/>
              </a:ext>
            </a:extLst>
          </p:cNvPr>
          <p:cNvSpPr txBox="1"/>
          <p:nvPr userDrawn="1"/>
        </p:nvSpPr>
        <p:spPr>
          <a:xfrm>
            <a:off x="318655" y="1551705"/>
            <a:ext cx="5250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ECAP770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37EDC-9BA2-4106-A0D1-49964EF39471}"/>
              </a:ext>
            </a:extLst>
          </p:cNvPr>
          <p:cNvSpPr txBox="1"/>
          <p:nvPr userDrawn="1"/>
        </p:nvSpPr>
        <p:spPr>
          <a:xfrm>
            <a:off x="263235" y="2970116"/>
            <a:ext cx="5347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cap="small" baseline="0" dirty="0">
                <a:solidFill>
                  <a:schemeClr val="bg1"/>
                </a:solidFill>
              </a:rPr>
              <a:t>Advance Data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C59E63-B3F3-40A8-A422-69AB2D35C404}"/>
              </a:ext>
            </a:extLst>
          </p:cNvPr>
          <p:cNvCxnSpPr>
            <a:cxnSpLocks/>
          </p:cNvCxnSpPr>
          <p:nvPr userDrawn="1"/>
        </p:nvCxnSpPr>
        <p:spPr>
          <a:xfrm>
            <a:off x="318655" y="3782289"/>
            <a:ext cx="5347855" cy="0"/>
          </a:xfrm>
          <a:prstGeom prst="line">
            <a:avLst/>
          </a:prstGeom>
          <a:ln w="317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3F2AB1-044B-42E4-8A81-97A7A2FE5418}"/>
              </a:ext>
            </a:extLst>
          </p:cNvPr>
          <p:cNvSpPr txBox="1"/>
          <p:nvPr userDrawn="1"/>
        </p:nvSpPr>
        <p:spPr>
          <a:xfrm>
            <a:off x="5999019" y="4563687"/>
            <a:ext cx="2826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Ashwani Kumar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79311-FF32-46BF-9637-46454C71F372}"/>
              </a:ext>
            </a:extLst>
          </p:cNvPr>
          <p:cNvSpPr txBox="1"/>
          <p:nvPr userDrawn="1"/>
        </p:nvSpPr>
        <p:spPr>
          <a:xfrm>
            <a:off x="6044739" y="5039622"/>
            <a:ext cx="282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210813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D8FB24-47A5-44BC-AECD-0BC32C75DA0B}"/>
              </a:ext>
            </a:extLst>
          </p:cNvPr>
          <p:cNvSpPr/>
          <p:nvPr userDrawn="1"/>
        </p:nvSpPr>
        <p:spPr>
          <a:xfrm>
            <a:off x="548640" y="548640"/>
            <a:ext cx="8046720" cy="5760720"/>
          </a:xfrm>
          <a:prstGeom prst="roundRect">
            <a:avLst>
              <a:gd name="adj" fmla="val 6085"/>
            </a:avLst>
          </a:prstGeom>
          <a:solidFill>
            <a:srgbClr val="191919"/>
          </a:solidFill>
          <a:ln w="28575">
            <a:solidFill>
              <a:srgbClr val="ADF0D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ADF0D1"/>
                </a:solidFill>
              </a:rPr>
              <a:t>That’s all for now…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52D653F-880E-4704-B157-47A700D64B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F10F3FB-B2E5-4042-8A74-C8150CE8F5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C516898-262F-4C12-85F9-35D321590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94B66A9-76CC-4130-959F-4495CE8CFE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59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2840182"/>
            <a:ext cx="8534400" cy="3827317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None/>
              <a:defRPr>
                <a:solidFill>
                  <a:srgbClr val="00203F"/>
                </a:solidFill>
              </a:defRPr>
            </a:lvl1pPr>
            <a:lvl2pPr>
              <a:lnSpc>
                <a:spcPct val="150000"/>
              </a:lnSpc>
              <a:buClr>
                <a:srgbClr val="FF0066"/>
              </a:buClr>
              <a:defRPr sz="2800"/>
            </a:lvl2pPr>
            <a:lvl3pPr>
              <a:buClr>
                <a:srgbClr val="FF0066"/>
              </a:buClr>
              <a:defRPr/>
            </a:lvl3pPr>
            <a:lvl4pPr>
              <a:buClr>
                <a:srgbClr val="FF0066"/>
              </a:buClr>
              <a:defRPr/>
            </a:lvl4pPr>
            <a:lvl5pPr>
              <a:buClr>
                <a:srgbClr val="FF0066"/>
              </a:buClr>
              <a:defRPr/>
            </a:lvl5pPr>
          </a:lstStyle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2095499"/>
          </a:xfrm>
          <a:prstGeom prst="rect">
            <a:avLst/>
          </a:prstGeom>
          <a:gradFill flip="none" rotWithShape="1">
            <a:gsLst>
              <a:gs pos="76000">
                <a:srgbClr val="636973"/>
              </a:gs>
              <a:gs pos="25000">
                <a:srgbClr val="2C2C2C"/>
              </a:gs>
              <a:gs pos="100000">
                <a:srgbClr val="9999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050" y="0"/>
            <a:ext cx="8743950" cy="2095499"/>
          </a:xfrm>
        </p:spPr>
        <p:txBody>
          <a:bodyPr>
            <a:normAutofit/>
          </a:bodyPr>
          <a:lstStyle>
            <a:lvl1pPr>
              <a:defRPr sz="44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</a:t>
            </a:r>
          </a:p>
        </p:txBody>
      </p:sp>
      <p:pic>
        <p:nvPicPr>
          <p:cNvPr id="13" name="Graphic 12" descr="Bullseye with solid fill">
            <a:extLst>
              <a:ext uri="{FF2B5EF4-FFF2-40B4-BE49-F238E27FC236}">
                <a16:creationId xmlns:a16="http://schemas.microsoft.com/office/drawing/2014/main" id="{DA53A35D-A7FC-46DF-8F17-CB2B929D87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2465" y="201756"/>
            <a:ext cx="1691985" cy="1691985"/>
          </a:xfrm>
          <a:prstGeom prst="rect">
            <a:avLst/>
          </a:prstGeom>
          <a:effectLst>
            <a:outerShdw blurRad="63500" dist="63500" sx="104000" sy="104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8C5984-85FD-4A7B-BC9D-CFD0ADC314BC}"/>
              </a:ext>
            </a:extLst>
          </p:cNvPr>
          <p:cNvSpPr txBox="1"/>
          <p:nvPr userDrawn="1"/>
        </p:nvSpPr>
        <p:spPr>
          <a:xfrm>
            <a:off x="400050" y="2297255"/>
            <a:ext cx="8092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1F1F1F"/>
                </a:solidFill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404072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"/>
            <a:ext cx="8743950" cy="131445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76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0"/>
            <a:ext cx="874395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203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E634-6B37-4575-989D-67DDA194FFF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5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82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1" y="1442434"/>
            <a:ext cx="3515126" cy="541556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main()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LA[] = {1,3,5,7,8},</a:t>
            </a:r>
            <a:r>
              <a:rPr lang="en-IN" dirty="0" err="1"/>
              <a:t>i,index</a:t>
            </a:r>
            <a:r>
              <a:rPr lang="en-IN" dirty="0"/>
              <a:t>=0,c[10];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("The array elements are :\n");</a:t>
            </a:r>
          </a:p>
          <a:p>
            <a:pPr marL="0" indent="0">
              <a:buNone/>
            </a:pPr>
            <a:r>
              <a:rPr lang="en-IN" dirty="0"/>
              <a:t>   for(</a:t>
            </a:r>
            <a:r>
              <a:rPr lang="en-IN" dirty="0" err="1"/>
              <a:t>i</a:t>
            </a:r>
            <a:r>
              <a:rPr lang="en-IN" dirty="0"/>
              <a:t>=0;i&lt;5;i++)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("LA[%d] = %d \n", </a:t>
            </a:r>
            <a:r>
              <a:rPr lang="en-IN" dirty="0" err="1"/>
              <a:t>i</a:t>
            </a:r>
            <a:r>
              <a:rPr lang="en-IN" dirty="0"/>
              <a:t>, LA[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A[] = {10,12,13,14};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("The array elements are :\n");</a:t>
            </a:r>
          </a:p>
          <a:p>
            <a:pPr marL="0" indent="0">
              <a:buNone/>
            </a:pPr>
            <a:r>
              <a:rPr lang="en-IN" dirty="0"/>
              <a:t>   for(</a:t>
            </a:r>
            <a:r>
              <a:rPr lang="en-IN" dirty="0" err="1"/>
              <a:t>i</a:t>
            </a:r>
            <a:r>
              <a:rPr lang="en-IN" dirty="0"/>
              <a:t>=0;i&lt;5;i++)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772025" y="1504950"/>
            <a:ext cx="3916517" cy="5353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("A[%d] = %d \n", </a:t>
            </a:r>
            <a:r>
              <a:rPr lang="en-IN" dirty="0" err="1"/>
              <a:t>i</a:t>
            </a:r>
            <a:r>
              <a:rPr lang="en-IN" dirty="0"/>
              <a:t>, A[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("merge array is: \n");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=0;i&lt;5;i++)</a:t>
            </a:r>
          </a:p>
          <a:p>
            <a:pPr marL="0" indent="0">
              <a:buNone/>
            </a:pPr>
            <a:r>
              <a:rPr lang="en-IN" dirty="0"/>
              <a:t>    c[index++]=LA[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=0;i&lt;5;i++)</a:t>
            </a:r>
          </a:p>
          <a:p>
            <a:pPr marL="0" indent="0">
              <a:buNone/>
            </a:pPr>
            <a:r>
              <a:rPr lang="en-IN" dirty="0"/>
              <a:t>    c[index++]=A[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=0;i&lt;10;i++){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("%d \</a:t>
            </a:r>
            <a:r>
              <a:rPr lang="en-IN" dirty="0" err="1"/>
              <a:t>t",c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C31E80-E31D-499B-BFF9-827A786239E8}"/>
              </a:ext>
            </a:extLst>
          </p:cNvPr>
          <p:cNvGrpSpPr/>
          <p:nvPr/>
        </p:nvGrpSpPr>
        <p:grpSpPr>
          <a:xfrm>
            <a:off x="2157614" y="1743075"/>
            <a:ext cx="2533650" cy="4591050"/>
            <a:chOff x="2590800" y="1800225"/>
            <a:chExt cx="2257425" cy="459105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983C3F-FE47-48B5-91D4-AE4BF271B75F}"/>
                </a:ext>
              </a:extLst>
            </p:cNvPr>
            <p:cNvCxnSpPr/>
            <p:nvPr/>
          </p:nvCxnSpPr>
          <p:spPr>
            <a:xfrm>
              <a:off x="2590800" y="6391275"/>
              <a:ext cx="1723622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E3BC4C7-9CAC-4D93-85AE-A10CAA5ABF40}"/>
                </a:ext>
              </a:extLst>
            </p:cNvPr>
            <p:cNvCxnSpPr>
              <a:cxnSpLocks/>
            </p:cNvCxnSpPr>
            <p:nvPr/>
          </p:nvCxnSpPr>
          <p:spPr>
            <a:xfrm>
              <a:off x="4314422" y="1800225"/>
              <a:ext cx="0" cy="459105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1EAA801-3786-4B23-854E-8F19510973D2}"/>
                </a:ext>
              </a:extLst>
            </p:cNvPr>
            <p:cNvCxnSpPr/>
            <p:nvPr/>
          </p:nvCxnSpPr>
          <p:spPr>
            <a:xfrm>
              <a:off x="4314422" y="1800225"/>
              <a:ext cx="53380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1855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901" y="1861131"/>
            <a:ext cx="7306198" cy="342189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</a:t>
            </a:r>
          </a:p>
        </p:txBody>
      </p:sp>
    </p:spTree>
    <p:extLst>
      <p:ext uri="{BB962C8B-B14F-4D97-AF65-F5344CB8AC3E}">
        <p14:creationId xmlns:p14="http://schemas.microsoft.com/office/powerpoint/2010/main" val="547808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14475"/>
            <a:ext cx="8281988" cy="5124450"/>
          </a:xfrm>
        </p:spPr>
        <p:txBody>
          <a:bodyPr/>
          <a:lstStyle/>
          <a:p>
            <a:pPr algn="just"/>
            <a:r>
              <a:rPr lang="en-IN" dirty="0"/>
              <a:t>Program to demonstrate search operation on array</a:t>
            </a:r>
          </a:p>
          <a:p>
            <a:pPr algn="just"/>
            <a:r>
              <a:rPr lang="en-IN" dirty="0"/>
              <a:t>Program to demonstrate concatenation operation on array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 </a:t>
            </a:r>
          </a:p>
        </p:txBody>
      </p:sp>
    </p:spTree>
    <p:extLst>
      <p:ext uri="{BB962C8B-B14F-4D97-AF65-F5344CB8AC3E}">
        <p14:creationId xmlns:p14="http://schemas.microsoft.com/office/powerpoint/2010/main" val="253602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23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F5D201-13EE-4515-BCA8-C03A66FB0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48843"/>
            <a:ext cx="7229475" cy="3827317"/>
          </a:xfrm>
        </p:spPr>
        <p:txBody>
          <a:bodyPr/>
          <a:lstStyle/>
          <a:p>
            <a:pPr marL="914400" lvl="1" indent="-457200"/>
            <a:r>
              <a:rPr lang="en-IN" dirty="0"/>
              <a:t>search operation on arrays</a:t>
            </a:r>
          </a:p>
          <a:p>
            <a:pPr marL="914400" lvl="1" indent="-457200"/>
            <a:r>
              <a:rPr lang="en-IN" dirty="0"/>
              <a:t>merging of two arrays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87DFED-79C6-45F1-801E-613D1FB5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89637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124450"/>
          </a:xfrm>
        </p:spPr>
        <p:txBody>
          <a:bodyPr/>
          <a:lstStyle/>
          <a:p>
            <a:pPr algn="just"/>
            <a:r>
              <a:rPr lang="en-IN" dirty="0"/>
              <a:t>Searching is a process in which we find element in the array.</a:t>
            </a:r>
          </a:p>
          <a:p>
            <a:pPr algn="just"/>
            <a:r>
              <a:rPr lang="en-IN" dirty="0"/>
              <a:t>This method accepts only one argument, value. It is non-destructive method, which means it does not affect the array values.</a:t>
            </a:r>
          </a:p>
          <a:p>
            <a:pPr algn="just" fontAlgn="base"/>
            <a:r>
              <a:rPr lang="en-IN" dirty="0"/>
              <a:t>Linear Search</a:t>
            </a:r>
          </a:p>
          <a:p>
            <a:pPr algn="just" fontAlgn="base"/>
            <a:r>
              <a:rPr lang="en-IN" dirty="0"/>
              <a:t>Binary Search</a:t>
            </a:r>
          </a:p>
          <a:p>
            <a:pPr algn="just" fontAlgn="base"/>
            <a:endParaRPr lang="en-IN" dirty="0"/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Search </a:t>
            </a:r>
          </a:p>
        </p:txBody>
      </p:sp>
    </p:spTree>
    <p:extLst>
      <p:ext uri="{BB962C8B-B14F-4D97-AF65-F5344CB8AC3E}">
        <p14:creationId xmlns:p14="http://schemas.microsoft.com/office/powerpoint/2010/main" val="166047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8941" y="1314450"/>
            <a:ext cx="8525009" cy="554354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sz="2600" dirty="0"/>
              <a:t>Consider </a:t>
            </a:r>
            <a:r>
              <a:rPr lang="en-IN" sz="2600" dirty="0" err="1"/>
              <a:t>Arr</a:t>
            </a:r>
            <a:r>
              <a:rPr lang="en-IN" sz="2600" dirty="0"/>
              <a:t> is a linear array with N elements. Following is the algorithm to find an element with a value of ITEM using sequential search.</a:t>
            </a:r>
          </a:p>
          <a:p>
            <a:pPr marL="457200" lvl="1" indent="0" algn="just">
              <a:buNone/>
            </a:pPr>
            <a:r>
              <a:rPr lang="en-IN" dirty="0"/>
              <a:t>1. Start</a:t>
            </a:r>
          </a:p>
          <a:p>
            <a:pPr marL="457200" lvl="1" indent="0" algn="just">
              <a:buNone/>
            </a:pPr>
            <a:r>
              <a:rPr lang="en-IN" dirty="0"/>
              <a:t>2. Set J = 0</a:t>
            </a:r>
          </a:p>
          <a:p>
            <a:pPr marL="457200" lvl="1" indent="0" algn="just">
              <a:buNone/>
            </a:pPr>
            <a:r>
              <a:rPr lang="en-IN" dirty="0"/>
              <a:t>3. Repeat steps 4 and 5 while J &lt; N</a:t>
            </a:r>
          </a:p>
          <a:p>
            <a:pPr marL="457200" lvl="1" indent="0" algn="just">
              <a:buNone/>
            </a:pPr>
            <a:r>
              <a:rPr lang="en-IN" dirty="0"/>
              <a:t>4. IF </a:t>
            </a:r>
            <a:r>
              <a:rPr lang="en-IN" dirty="0" err="1"/>
              <a:t>Arr</a:t>
            </a:r>
            <a:r>
              <a:rPr lang="en-IN" dirty="0"/>
              <a:t>[J] is equal ITEM THEN GOTO STEP 6</a:t>
            </a:r>
          </a:p>
          <a:p>
            <a:pPr marL="457200" lvl="1" indent="0" algn="just">
              <a:buNone/>
            </a:pPr>
            <a:r>
              <a:rPr lang="en-IN" dirty="0"/>
              <a:t>5. Set J = J +1</a:t>
            </a:r>
          </a:p>
          <a:p>
            <a:pPr marL="457200" lvl="1" indent="0" algn="just">
              <a:buNone/>
            </a:pPr>
            <a:r>
              <a:rPr lang="en-IN" dirty="0"/>
              <a:t>6. PRINT J, ITEM</a:t>
            </a:r>
          </a:p>
          <a:p>
            <a:pPr marL="457200" lvl="1" indent="0" algn="just">
              <a:buNone/>
            </a:pPr>
            <a:r>
              <a:rPr lang="en-IN" dirty="0"/>
              <a:t>7. Stop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</a:t>
            </a:r>
          </a:p>
        </p:txBody>
      </p:sp>
    </p:spTree>
    <p:extLst>
      <p:ext uri="{BB962C8B-B14F-4D97-AF65-F5344CB8AC3E}">
        <p14:creationId xmlns:p14="http://schemas.microsoft.com/office/powerpoint/2010/main" val="329497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332025"/>
            <a:ext cx="3914372" cy="533829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main(){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arr</a:t>
            </a:r>
            <a:r>
              <a:rPr lang="en-IN" dirty="0"/>
              <a:t>[5]={1,2,3,4,5};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toS,i,flag</a:t>
            </a:r>
            <a:r>
              <a:rPr lang="en-IN" dirty="0"/>
              <a:t>=0;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=0;i&lt;5;i++)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("%d \t ",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("Enter Element to find \n");</a:t>
            </a:r>
          </a:p>
          <a:p>
            <a:pPr marL="0" indent="0">
              <a:buNone/>
            </a:pPr>
            <a:r>
              <a:rPr lang="en-IN" dirty="0" err="1"/>
              <a:t>scanf</a:t>
            </a:r>
            <a:r>
              <a:rPr lang="en-IN" dirty="0"/>
              <a:t>("%d",&amp;</a:t>
            </a:r>
            <a:r>
              <a:rPr lang="en-IN" dirty="0" err="1"/>
              <a:t>toS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=0;i&lt;5;i++)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918656" y="1493948"/>
            <a:ext cx="4341521" cy="536405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if(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]==</a:t>
            </a:r>
            <a:r>
              <a:rPr lang="en-IN" dirty="0" err="1"/>
              <a:t>toS</a:t>
            </a:r>
            <a:r>
              <a:rPr lang="en-IN" dirty="0"/>
              <a:t>){</a:t>
            </a:r>
          </a:p>
          <a:p>
            <a:pPr marL="0" indent="0">
              <a:buNone/>
            </a:pPr>
            <a:r>
              <a:rPr lang="en-IN" dirty="0"/>
              <a:t>        flag=1;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 if(flag==1){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("Element present \n");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else{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("Element not present");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690F4B-5903-4439-8892-1EB8520608D6}"/>
              </a:ext>
            </a:extLst>
          </p:cNvPr>
          <p:cNvGrpSpPr/>
          <p:nvPr/>
        </p:nvGrpSpPr>
        <p:grpSpPr>
          <a:xfrm>
            <a:off x="2590800" y="1800225"/>
            <a:ext cx="2257425" cy="4591050"/>
            <a:chOff x="2590800" y="1800225"/>
            <a:chExt cx="2257425" cy="459105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EA9D10B-B872-429D-B13E-47F84E3FF8F7}"/>
                </a:ext>
              </a:extLst>
            </p:cNvPr>
            <p:cNvCxnSpPr/>
            <p:nvPr/>
          </p:nvCxnSpPr>
          <p:spPr>
            <a:xfrm>
              <a:off x="2590800" y="6391275"/>
              <a:ext cx="1723622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F8A56DC-2D87-4D13-A0B0-EEDC0739CC4A}"/>
                </a:ext>
              </a:extLst>
            </p:cNvPr>
            <p:cNvCxnSpPr>
              <a:cxnSpLocks/>
            </p:cNvCxnSpPr>
            <p:nvPr/>
          </p:nvCxnSpPr>
          <p:spPr>
            <a:xfrm>
              <a:off x="4314422" y="1800225"/>
              <a:ext cx="0" cy="459105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3CE63A5-798A-4D7B-9579-E2AC82EAFCF2}"/>
                </a:ext>
              </a:extLst>
            </p:cNvPr>
            <p:cNvCxnSpPr/>
            <p:nvPr/>
          </p:nvCxnSpPr>
          <p:spPr>
            <a:xfrm>
              <a:off x="4314422" y="1800225"/>
              <a:ext cx="53380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674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866" y="1998572"/>
            <a:ext cx="7130166" cy="241888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</a:t>
            </a:r>
          </a:p>
        </p:txBody>
      </p:sp>
    </p:spTree>
    <p:extLst>
      <p:ext uri="{BB962C8B-B14F-4D97-AF65-F5344CB8AC3E}">
        <p14:creationId xmlns:p14="http://schemas.microsoft.com/office/powerpoint/2010/main" val="378103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6725" y="1543050"/>
            <a:ext cx="8210550" cy="5124450"/>
          </a:xfrm>
        </p:spPr>
        <p:txBody>
          <a:bodyPr/>
          <a:lstStyle/>
          <a:p>
            <a:pPr algn="just"/>
            <a:r>
              <a:rPr lang="en-IN" dirty="0"/>
              <a:t>Merging of two arrays means combining two separate arrays into one single array.</a:t>
            </a:r>
          </a:p>
          <a:p>
            <a:pPr algn="just"/>
            <a:r>
              <a:rPr lang="en-IN" dirty="0"/>
              <a:t>To merge two arrays, we need at least three array variables.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Merging of two arrays</a:t>
            </a:r>
          </a:p>
        </p:txBody>
      </p:sp>
    </p:spTree>
    <p:extLst>
      <p:ext uri="{BB962C8B-B14F-4D97-AF65-F5344CB8AC3E}">
        <p14:creationId xmlns:p14="http://schemas.microsoft.com/office/powerpoint/2010/main" val="2273560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411" y="2163115"/>
            <a:ext cx="7173177" cy="306731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Merging of two arrays</a:t>
            </a:r>
          </a:p>
        </p:txBody>
      </p:sp>
    </p:spTree>
    <p:extLst>
      <p:ext uri="{BB962C8B-B14F-4D97-AF65-F5344CB8AC3E}">
        <p14:creationId xmlns:p14="http://schemas.microsoft.com/office/powerpoint/2010/main" val="245858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43050"/>
            <a:ext cx="7296150" cy="51244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START</a:t>
            </a:r>
          </a:p>
          <a:p>
            <a:pPr marL="0" indent="0">
              <a:buNone/>
            </a:pPr>
            <a:r>
              <a:rPr lang="en-IN" dirty="0"/>
              <a:t>   Step 1 → Take three array variables A, B, and C</a:t>
            </a:r>
          </a:p>
          <a:p>
            <a:pPr marL="0" indent="0">
              <a:buNone/>
            </a:pPr>
            <a:r>
              <a:rPr lang="en-IN" dirty="0"/>
              <a:t>   Step 2 → Store even values in array B</a:t>
            </a:r>
          </a:p>
          <a:p>
            <a:pPr marL="0" indent="0">
              <a:buNone/>
            </a:pPr>
            <a:r>
              <a:rPr lang="en-IN" dirty="0"/>
              <a:t>   Step 3 → Store odd values in array C</a:t>
            </a:r>
          </a:p>
          <a:p>
            <a:pPr marL="0" indent="0">
              <a:buNone/>
            </a:pPr>
            <a:r>
              <a:rPr lang="en-IN" dirty="0"/>
              <a:t>   Step 4 → Start loop from 0 to </a:t>
            </a:r>
            <a:r>
              <a:rPr lang="en-IN" dirty="0" err="1"/>
              <a:t>sizeof</a:t>
            </a:r>
            <a:r>
              <a:rPr lang="en-IN" dirty="0"/>
              <a:t>(B)</a:t>
            </a:r>
          </a:p>
          <a:p>
            <a:pPr marL="0" indent="0">
              <a:buNone/>
            </a:pPr>
            <a:r>
              <a:rPr lang="en-IN" dirty="0"/>
              <a:t>   Step 5 → Copy B[n] to A[index]</a:t>
            </a:r>
          </a:p>
          <a:p>
            <a:pPr marL="0" indent="0">
              <a:buNone/>
            </a:pPr>
            <a:r>
              <a:rPr lang="en-IN" dirty="0"/>
              <a:t>   Step 6 → Start loop from 0 to </a:t>
            </a:r>
            <a:r>
              <a:rPr lang="en-IN" dirty="0" err="1"/>
              <a:t>sizeof</a:t>
            </a:r>
            <a:r>
              <a:rPr lang="en-IN" dirty="0"/>
              <a:t>(C)</a:t>
            </a:r>
          </a:p>
          <a:p>
            <a:pPr marL="0" indent="0">
              <a:buNone/>
            </a:pPr>
            <a:r>
              <a:rPr lang="en-IN" dirty="0"/>
              <a:t>   Step 7 → Copy C[n] to A[index]</a:t>
            </a:r>
          </a:p>
          <a:p>
            <a:pPr marL="0" indent="0">
              <a:buNone/>
            </a:pPr>
            <a:r>
              <a:rPr lang="en-IN" dirty="0"/>
              <a:t>   Step 8 → Display A</a:t>
            </a:r>
          </a:p>
          <a:p>
            <a:pPr marL="0" indent="0">
              <a:buNone/>
            </a:pPr>
            <a:r>
              <a:rPr lang="en-IN" dirty="0"/>
              <a:t>STOP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 </a:t>
            </a:r>
          </a:p>
        </p:txBody>
      </p:sp>
    </p:spTree>
    <p:extLst>
      <p:ext uri="{BB962C8B-B14F-4D97-AF65-F5344CB8AC3E}">
        <p14:creationId xmlns:p14="http://schemas.microsoft.com/office/powerpoint/2010/main" val="132542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1411</TotalTime>
  <Words>616</Words>
  <Application>Microsoft Office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Bahnschrift</vt:lpstr>
      <vt:lpstr>Bahnschrift SemiBold</vt:lpstr>
      <vt:lpstr>Office Theme</vt:lpstr>
      <vt:lpstr>PowerPoint Presentation</vt:lpstr>
      <vt:lpstr>Learning Outcomes</vt:lpstr>
      <vt:lpstr>Array Search </vt:lpstr>
      <vt:lpstr>Algorithm </vt:lpstr>
      <vt:lpstr>Program </vt:lpstr>
      <vt:lpstr>Output </vt:lpstr>
      <vt:lpstr>Merging of two arrays</vt:lpstr>
      <vt:lpstr>Merging of two arrays</vt:lpstr>
      <vt:lpstr>Algorithm  </vt:lpstr>
      <vt:lpstr>Program </vt:lpstr>
      <vt:lpstr>Output </vt:lpstr>
      <vt:lpstr>Exercise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 1</cp:lastModifiedBy>
  <cp:revision>85</cp:revision>
  <dcterms:created xsi:type="dcterms:W3CDTF">2020-12-02T15:29:53Z</dcterms:created>
  <dcterms:modified xsi:type="dcterms:W3CDTF">2021-08-30T04:16:09Z</dcterms:modified>
</cp:coreProperties>
</file>