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294" r:id="rId5"/>
    <p:sldId id="295" r:id="rId6"/>
    <p:sldId id="297" r:id="rId7"/>
    <p:sldId id="303" r:id="rId8"/>
    <p:sldId id="304" r:id="rId9"/>
    <p:sldId id="307" r:id="rId10"/>
    <p:sldId id="296" r:id="rId11"/>
    <p:sldId id="298" r:id="rId12"/>
    <p:sldId id="306" r:id="rId13"/>
    <p:sldId id="305" r:id="rId14"/>
    <p:sldId id="300" r:id="rId15"/>
    <p:sldId id="301" r:id="rId16"/>
    <p:sldId id="302"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1F1F1F"/>
    <a:srgbClr val="191919"/>
    <a:srgbClr val="636973"/>
    <a:srgbClr val="999999"/>
    <a:srgbClr val="C2C2C2"/>
    <a:srgbClr val="00203F"/>
    <a:srgbClr val="ADF0D1"/>
    <a:srgbClr val="7CAAF1"/>
    <a:srgbClr val="DD5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89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DCE79-4E29-402C-B477-B11C4D011CD0}"/>
              </a:ext>
            </a:extLst>
          </p:cNvPr>
          <p:cNvPicPr>
            <a:picLocks noChangeAspect="1"/>
          </p:cNvPicPr>
          <p:nvPr userDrawn="1"/>
        </p:nvPicPr>
        <p:blipFill>
          <a:blip r:embed="rId2">
            <a:grayscl/>
            <a:alphaModFix amt="90000"/>
          </a:blip>
          <a:stretch>
            <a:fillRect/>
          </a:stretch>
        </p:blipFill>
        <p:spPr>
          <a:xfrm>
            <a:off x="0" y="-1"/>
            <a:ext cx="9144000" cy="6858000"/>
          </a:xfrm>
          <a:prstGeom prst="rect">
            <a:avLst/>
          </a:prstGeom>
        </p:spPr>
      </p:pic>
      <p:sp>
        <p:nvSpPr>
          <p:cNvPr id="5" name="Rectangle 4">
            <a:extLst>
              <a:ext uri="{FF2B5EF4-FFF2-40B4-BE49-F238E27FC236}">
                <a16:creationId xmlns:a16="http://schemas.microsoft.com/office/drawing/2014/main" id="{5992F9EE-5066-4DC7-9A8B-A0704FB56E63}"/>
              </a:ext>
            </a:extLst>
          </p:cNvPr>
          <p:cNvSpPr/>
          <p:nvPr userDrawn="1"/>
        </p:nvSpPr>
        <p:spPr>
          <a:xfrm>
            <a:off x="0" y="1440872"/>
            <a:ext cx="9144000" cy="3976255"/>
          </a:xfrm>
          <a:prstGeom prst="rect">
            <a:avLst/>
          </a:prstGeom>
          <a:solidFill>
            <a:srgbClr val="2C2C2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9451063-0A73-407E-9285-9A6C27FF3658}"/>
              </a:ext>
            </a:extLst>
          </p:cNvPr>
          <p:cNvSpPr txBox="1"/>
          <p:nvPr userDrawn="1"/>
        </p:nvSpPr>
        <p:spPr>
          <a:xfrm>
            <a:off x="318655" y="1551705"/>
            <a:ext cx="5250873" cy="1569660"/>
          </a:xfrm>
          <a:prstGeom prst="rect">
            <a:avLst/>
          </a:prstGeom>
          <a:noFill/>
        </p:spPr>
        <p:txBody>
          <a:bodyPr wrap="square" rtlCol="0">
            <a:spAutoFit/>
          </a:bodyPr>
          <a:lstStyle/>
          <a:p>
            <a:r>
              <a:rPr lang="en-IN" sz="9600" dirty="0">
                <a:solidFill>
                  <a:srgbClr val="FFFF00"/>
                </a:solidFill>
                <a:effectLst>
                  <a:outerShdw blurRad="38100" dist="38100" dir="2700000" algn="tl">
                    <a:srgbClr val="000000">
                      <a:alpha val="43137"/>
                    </a:srgbClr>
                  </a:outerShdw>
                </a:effectLst>
                <a:latin typeface="+mj-lt"/>
              </a:rPr>
              <a:t>ECAP770</a:t>
            </a:r>
          </a:p>
        </p:txBody>
      </p:sp>
      <p:sp>
        <p:nvSpPr>
          <p:cNvPr id="12" name="TextBox 11">
            <a:extLst>
              <a:ext uri="{FF2B5EF4-FFF2-40B4-BE49-F238E27FC236}">
                <a16:creationId xmlns:a16="http://schemas.microsoft.com/office/drawing/2014/main" id="{A1D37EDC-9BA2-4106-A0D1-49964EF39471}"/>
              </a:ext>
            </a:extLst>
          </p:cNvPr>
          <p:cNvSpPr txBox="1"/>
          <p:nvPr userDrawn="1"/>
        </p:nvSpPr>
        <p:spPr>
          <a:xfrm>
            <a:off x="263235" y="2970116"/>
            <a:ext cx="5347855" cy="646331"/>
          </a:xfrm>
          <a:prstGeom prst="rect">
            <a:avLst/>
          </a:prstGeom>
          <a:noFill/>
        </p:spPr>
        <p:txBody>
          <a:bodyPr wrap="square">
            <a:spAutoFit/>
          </a:bodyPr>
          <a:lstStyle/>
          <a:p>
            <a:pPr algn="ctr"/>
            <a:r>
              <a:rPr lang="en-IN" sz="3600" cap="small" baseline="0" dirty="0">
                <a:solidFill>
                  <a:schemeClr val="bg1"/>
                </a:solidFill>
              </a:rPr>
              <a:t>Advance Data Structures</a:t>
            </a:r>
          </a:p>
        </p:txBody>
      </p:sp>
      <p:cxnSp>
        <p:nvCxnSpPr>
          <p:cNvPr id="10" name="Straight Connector 9">
            <a:extLst>
              <a:ext uri="{FF2B5EF4-FFF2-40B4-BE49-F238E27FC236}">
                <a16:creationId xmlns:a16="http://schemas.microsoft.com/office/drawing/2014/main" id="{A6C59E63-B3F3-40A8-A422-69AB2D35C404}"/>
              </a:ext>
            </a:extLst>
          </p:cNvPr>
          <p:cNvCxnSpPr>
            <a:cxnSpLocks/>
          </p:cNvCxnSpPr>
          <p:nvPr userDrawn="1"/>
        </p:nvCxnSpPr>
        <p:spPr>
          <a:xfrm>
            <a:off x="318655" y="3782289"/>
            <a:ext cx="5347855" cy="0"/>
          </a:xfrm>
          <a:prstGeom prst="line">
            <a:avLst/>
          </a:prstGeom>
          <a:ln w="31750">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3F2AB1-044B-42E4-8A81-97A7A2FE5418}"/>
              </a:ext>
            </a:extLst>
          </p:cNvPr>
          <p:cNvSpPr txBox="1"/>
          <p:nvPr userDrawn="1"/>
        </p:nvSpPr>
        <p:spPr>
          <a:xfrm>
            <a:off x="5999019" y="4563687"/>
            <a:ext cx="2826328" cy="523220"/>
          </a:xfrm>
          <a:prstGeom prst="rect">
            <a:avLst/>
          </a:prstGeom>
          <a:noFill/>
        </p:spPr>
        <p:txBody>
          <a:bodyPr wrap="square" rtlCol="0">
            <a:spAutoFit/>
          </a:bodyPr>
          <a:lstStyle/>
          <a:p>
            <a:pPr algn="r"/>
            <a:r>
              <a:rPr lang="en-IN" sz="2800" dirty="0">
                <a:solidFill>
                  <a:srgbClr val="FFFF00"/>
                </a:solidFill>
                <a:effectLst>
                  <a:outerShdw blurRad="38100" dist="38100" dir="2700000" algn="tl">
                    <a:srgbClr val="000000">
                      <a:alpha val="43137"/>
                    </a:srgbClr>
                  </a:outerShdw>
                </a:effectLst>
              </a:rPr>
              <a:t>Ashwani Kumar</a:t>
            </a:r>
          </a:p>
        </p:txBody>
      </p:sp>
      <p:sp>
        <p:nvSpPr>
          <p:cNvPr id="18" name="TextBox 17">
            <a:extLst>
              <a:ext uri="{FF2B5EF4-FFF2-40B4-BE49-F238E27FC236}">
                <a16:creationId xmlns:a16="http://schemas.microsoft.com/office/drawing/2014/main" id="{34979311-FF32-46BF-9637-46454C71F372}"/>
              </a:ext>
            </a:extLst>
          </p:cNvPr>
          <p:cNvSpPr txBox="1"/>
          <p:nvPr userDrawn="1"/>
        </p:nvSpPr>
        <p:spPr>
          <a:xfrm>
            <a:off x="6044739" y="5039622"/>
            <a:ext cx="2826328" cy="400110"/>
          </a:xfrm>
          <a:prstGeom prst="rect">
            <a:avLst/>
          </a:prstGeom>
          <a:noFill/>
        </p:spPr>
        <p:txBody>
          <a:bodyPr wrap="square" rtlCol="0">
            <a:spAutoFit/>
          </a:bodyPr>
          <a:lstStyle/>
          <a:p>
            <a:pPr algn="ctr"/>
            <a:r>
              <a:rPr lang="en-IN" sz="2000" dirty="0">
                <a:solidFill>
                  <a:schemeClr val="bg1"/>
                </a:solidFill>
                <a:effectLst>
                  <a:outerShdw blurRad="38100" dist="38100" dir="2700000" algn="tl">
                    <a:srgbClr val="000000">
                      <a:alpha val="43137"/>
                    </a:srgbClr>
                  </a:outerShdw>
                </a:effectLst>
              </a:rPr>
              <a:t>Assistant Professor</a:t>
            </a:r>
          </a:p>
        </p:txBody>
      </p:sp>
    </p:spTree>
    <p:extLst>
      <p:ext uri="{BB962C8B-B14F-4D97-AF65-F5344CB8AC3E}">
        <p14:creationId xmlns:p14="http://schemas.microsoft.com/office/powerpoint/2010/main" val="21081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p:bg>
      <p:bgPr>
        <a:blipFill dpi="0" rotWithShape="1">
          <a:blip r:embed="rId2">
            <a:alphaModFix amt="24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0D8FB24-47A5-44BC-AECD-0BC32C75DA0B}"/>
              </a:ext>
            </a:extLst>
          </p:cNvPr>
          <p:cNvSpPr/>
          <p:nvPr userDrawn="1"/>
        </p:nvSpPr>
        <p:spPr>
          <a:xfrm>
            <a:off x="548640" y="548640"/>
            <a:ext cx="8046720" cy="5760720"/>
          </a:xfrm>
          <a:prstGeom prst="roundRect">
            <a:avLst>
              <a:gd name="adj" fmla="val 6085"/>
            </a:avLst>
          </a:prstGeom>
          <a:solidFill>
            <a:srgbClr val="191919"/>
          </a:solidFill>
          <a:ln w="28575">
            <a:solidFill>
              <a:srgbClr val="ADF0D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ADF0D1"/>
                </a:solidFill>
              </a:rPr>
              <a:t>That’s all for now…</a:t>
            </a:r>
          </a:p>
        </p:txBody>
      </p:sp>
      <p:pic>
        <p:nvPicPr>
          <p:cNvPr id="10" name="Picture 9" descr="Icon&#10;&#10;Description automatically generated">
            <a:extLst>
              <a:ext uri="{FF2B5EF4-FFF2-40B4-BE49-F238E27FC236}">
                <a16:creationId xmlns:a16="http://schemas.microsoft.com/office/drawing/2014/main" id="{952D653F-880E-4704-B157-47A700D64B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1" name="Picture 10" descr="Icon&#10;&#10;Description automatically generated">
            <a:extLst>
              <a:ext uri="{FF2B5EF4-FFF2-40B4-BE49-F238E27FC236}">
                <a16:creationId xmlns:a16="http://schemas.microsoft.com/office/drawing/2014/main" id="{0F10F3FB-B2E5-4042-8A74-C8150CE8F5F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790379"/>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2" name="Picture 11" descr="Icon&#10;&#10;Description automatically generated">
            <a:extLst>
              <a:ext uri="{FF2B5EF4-FFF2-40B4-BE49-F238E27FC236}">
                <a16:creationId xmlns:a16="http://schemas.microsoft.com/office/drawing/2014/main" id="{1C516898-262F-4C12-85F9-35D321590CE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790332"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pic>
        <p:nvPicPr>
          <p:cNvPr id="13" name="Picture 12" descr="Icon&#10;&#10;Description automatically generated">
            <a:extLst>
              <a:ext uri="{FF2B5EF4-FFF2-40B4-BE49-F238E27FC236}">
                <a16:creationId xmlns:a16="http://schemas.microsoft.com/office/drawing/2014/main" id="{394B66A9-76CC-4130-959F-4495CE8CFE24}"/>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3925" t="9932" r="13734" b="18474"/>
          <a:stretch>
            <a:fillRect/>
          </a:stretch>
        </p:blipFill>
        <p:spPr>
          <a:xfrm>
            <a:off x="8125068" y="5839460"/>
            <a:ext cx="228600" cy="228600"/>
          </a:xfrm>
          <a:custGeom>
            <a:avLst/>
            <a:gdLst>
              <a:gd name="connsiteX0" fmla="*/ 722434 w 1444868"/>
              <a:gd name="connsiteY0" fmla="*/ 0 h 1444868"/>
              <a:gd name="connsiteX1" fmla="*/ 1444868 w 1444868"/>
              <a:gd name="connsiteY1" fmla="*/ 722434 h 1444868"/>
              <a:gd name="connsiteX2" fmla="*/ 722434 w 1444868"/>
              <a:gd name="connsiteY2" fmla="*/ 1444868 h 1444868"/>
              <a:gd name="connsiteX3" fmla="*/ 0 w 1444868"/>
              <a:gd name="connsiteY3" fmla="*/ 722434 h 1444868"/>
              <a:gd name="connsiteX4" fmla="*/ 722434 w 1444868"/>
              <a:gd name="connsiteY4" fmla="*/ 0 h 144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868" h="1444868">
                <a:moveTo>
                  <a:pt x="722434" y="0"/>
                </a:moveTo>
                <a:cubicBezTo>
                  <a:pt x="1121423" y="0"/>
                  <a:pt x="1444868" y="323445"/>
                  <a:pt x="1444868" y="722434"/>
                </a:cubicBezTo>
                <a:cubicBezTo>
                  <a:pt x="1444868" y="1121423"/>
                  <a:pt x="1121423" y="1444868"/>
                  <a:pt x="722434" y="1444868"/>
                </a:cubicBezTo>
                <a:cubicBezTo>
                  <a:pt x="323445" y="1444868"/>
                  <a:pt x="0" y="1121423"/>
                  <a:pt x="0" y="722434"/>
                </a:cubicBezTo>
                <a:cubicBezTo>
                  <a:pt x="0" y="323445"/>
                  <a:pt x="323445" y="0"/>
                  <a:pt x="722434" y="0"/>
                </a:cubicBezTo>
                <a:close/>
              </a:path>
            </a:pathLst>
          </a:cu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85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06483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EE634-6B37-4575-989D-67DDA194FFF3}"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58045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45378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EE634-6B37-4575-989D-67DDA194FFF3}"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383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0050" y="2840182"/>
            <a:ext cx="8534400" cy="3827317"/>
          </a:xfrm>
        </p:spPr>
        <p:txBody>
          <a:bodyPr/>
          <a:lstStyle>
            <a:lvl1pPr>
              <a:lnSpc>
                <a:spcPct val="150000"/>
              </a:lnSpc>
              <a:buClr>
                <a:srgbClr val="FF0066"/>
              </a:buClr>
              <a:buFont typeface="Arial" panose="020B0604020202020204" pitchFamily="34" charset="0"/>
              <a:buNone/>
              <a:defRPr>
                <a:solidFill>
                  <a:srgbClr val="00203F"/>
                </a:solidFill>
              </a:defRPr>
            </a:lvl1pPr>
            <a:lvl2pPr>
              <a:lnSpc>
                <a:spcPct val="150000"/>
              </a:lnSpc>
              <a:buClr>
                <a:srgbClr val="FF0066"/>
              </a:buClr>
              <a:defRPr sz="2800"/>
            </a:lvl2pPr>
            <a:lvl3pPr>
              <a:buClr>
                <a:srgbClr val="FF0066"/>
              </a:buClr>
              <a:defRPr/>
            </a:lvl3pPr>
            <a:lvl4pPr>
              <a:buClr>
                <a:srgbClr val="FF0066"/>
              </a:buClr>
              <a:defRPr/>
            </a:lvl4pPr>
            <a:lvl5pPr>
              <a:buClr>
                <a:srgbClr val="FF0066"/>
              </a:buClr>
              <a:defRPr/>
            </a:lvl5pPr>
          </a:lstStyle>
          <a:p>
            <a:pPr lvl="1"/>
            <a:r>
              <a:rPr lang="en-US" dirty="0"/>
              <a:t>outcome 1</a:t>
            </a:r>
          </a:p>
          <a:p>
            <a:pPr lvl="1"/>
            <a:r>
              <a:rPr lang="en-US" dirty="0"/>
              <a:t>outcome 2</a:t>
            </a:r>
          </a:p>
          <a:p>
            <a:pPr lvl="1"/>
            <a:r>
              <a:rPr lang="en-US" dirty="0"/>
              <a:t>outcome 3</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2095499"/>
          </a:xfrm>
          <a:prstGeom prst="rect">
            <a:avLst/>
          </a:prstGeom>
          <a:gradFill flip="none" rotWithShape="1">
            <a:gsLst>
              <a:gs pos="76000">
                <a:srgbClr val="636973"/>
              </a:gs>
              <a:gs pos="25000">
                <a:srgbClr val="2C2C2C"/>
              </a:gs>
              <a:gs pos="100000">
                <a:srgbClr val="9999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00050" y="0"/>
            <a:ext cx="8743950" cy="2095499"/>
          </a:xfrm>
        </p:spPr>
        <p:txBody>
          <a:bodyPr>
            <a:normAutofit/>
          </a:bodyPr>
          <a:lstStyle>
            <a:lvl1pPr>
              <a:defRPr sz="4400">
                <a:solidFill>
                  <a:srgbClr val="ADF0D1"/>
                </a:solidFill>
                <a:effectLst>
                  <a:outerShdw blurRad="38100" dist="38100" dir="2700000" algn="tl">
                    <a:srgbClr val="000000">
                      <a:alpha val="43137"/>
                    </a:srgbClr>
                  </a:outerShdw>
                </a:effectLst>
              </a:defRPr>
            </a:lvl1pPr>
          </a:lstStyle>
          <a:p>
            <a:r>
              <a:rPr lang="en-US" dirty="0"/>
              <a:t>Learning</a:t>
            </a:r>
            <a:br>
              <a:rPr lang="en-US" dirty="0"/>
            </a:br>
            <a:r>
              <a:rPr lang="en-US" dirty="0"/>
              <a:t>Outcome</a:t>
            </a:r>
          </a:p>
        </p:txBody>
      </p:sp>
      <p:pic>
        <p:nvPicPr>
          <p:cNvPr id="13" name="Graphic 12" descr="Bullseye with solid fill">
            <a:extLst>
              <a:ext uri="{FF2B5EF4-FFF2-40B4-BE49-F238E27FC236}">
                <a16:creationId xmlns:a16="http://schemas.microsoft.com/office/drawing/2014/main" id="{DA53A35D-A7FC-46DF-8F17-CB2B929D870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65" y="201756"/>
            <a:ext cx="1691985" cy="1691985"/>
          </a:xfrm>
          <a:prstGeom prst="rect">
            <a:avLst/>
          </a:prstGeom>
          <a:effectLst>
            <a:outerShdw blurRad="63500" dist="63500" sx="104000" sy="104000" algn="ctr" rotWithShape="0">
              <a:prstClr val="black">
                <a:alpha val="40000"/>
              </a:prstClr>
            </a:outerShdw>
          </a:effectLst>
        </p:spPr>
      </p:pic>
      <p:sp>
        <p:nvSpPr>
          <p:cNvPr id="7" name="TextBox 6">
            <a:extLst>
              <a:ext uri="{FF2B5EF4-FFF2-40B4-BE49-F238E27FC236}">
                <a16:creationId xmlns:a16="http://schemas.microsoft.com/office/drawing/2014/main" id="{228C5984-85FD-4A7B-BC9D-CFD0ADC314BC}"/>
              </a:ext>
            </a:extLst>
          </p:cNvPr>
          <p:cNvSpPr txBox="1"/>
          <p:nvPr userDrawn="1"/>
        </p:nvSpPr>
        <p:spPr>
          <a:xfrm>
            <a:off x="400050" y="2297255"/>
            <a:ext cx="8092786" cy="523220"/>
          </a:xfrm>
          <a:prstGeom prst="rect">
            <a:avLst/>
          </a:prstGeom>
          <a:noFill/>
        </p:spPr>
        <p:txBody>
          <a:bodyPr wrap="square">
            <a:spAutoFit/>
          </a:bodyPr>
          <a:lstStyle/>
          <a:p>
            <a:pPr lvl="0"/>
            <a:r>
              <a:rPr lang="en-US" sz="2800" dirty="0">
                <a:solidFill>
                  <a:srgbClr val="1F1F1F"/>
                </a:solidFill>
              </a:rPr>
              <a:t>After this lecture, you will be able to</a:t>
            </a:r>
          </a:p>
        </p:txBody>
      </p:sp>
    </p:spTree>
    <p:extLst>
      <p:ext uri="{BB962C8B-B14F-4D97-AF65-F5344CB8AC3E}">
        <p14:creationId xmlns:p14="http://schemas.microsoft.com/office/powerpoint/2010/main" val="4040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Grey)">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1"/>
            <a:ext cx="8743950" cy="1314450"/>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279762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43050"/>
            <a:ext cx="8534400" cy="5124450"/>
          </a:xfrm>
        </p:spPr>
        <p:txBody>
          <a:bodyPr/>
          <a:lstStyle>
            <a:lvl1pPr>
              <a:lnSpc>
                <a:spcPct val="150000"/>
              </a:lnSpc>
              <a:buClr>
                <a:srgbClr val="FF0066"/>
              </a:buClr>
              <a:defRPr/>
            </a:lvl1pPr>
            <a:lvl2pPr>
              <a:lnSpc>
                <a:spcPct val="150000"/>
              </a:lnSpc>
              <a:buClr>
                <a:srgbClr val="FF0066"/>
              </a:buClr>
              <a:defRPr/>
            </a:lvl2pPr>
            <a:lvl3pPr>
              <a:lnSpc>
                <a:spcPct val="150000"/>
              </a:lnSpc>
              <a:buClr>
                <a:srgbClr val="FF0066"/>
              </a:buClr>
              <a:defRPr/>
            </a:lvl3pPr>
            <a:lvl4pPr>
              <a:lnSpc>
                <a:spcPct val="150000"/>
              </a:lnSpc>
              <a:buClr>
                <a:srgbClr val="FF0066"/>
              </a:buClr>
              <a:defRPr/>
            </a:lvl4pPr>
            <a:lvl5pPr>
              <a:lnSpc>
                <a:spcPct val="150000"/>
              </a:lnSpc>
              <a:buClr>
                <a:srgbClr val="FF0066"/>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90D9AD-C954-4C2B-885A-E0CD61FABCA7}"/>
              </a:ext>
            </a:extLst>
          </p:cNvPr>
          <p:cNvSpPr/>
          <p:nvPr userDrawn="1"/>
        </p:nvSpPr>
        <p:spPr>
          <a:xfrm>
            <a:off x="0" y="0"/>
            <a:ext cx="9144000" cy="1325562"/>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0050" y="0"/>
            <a:ext cx="8743950" cy="1325563"/>
          </a:xfrm>
        </p:spPr>
        <p:txBody>
          <a:bodyPr>
            <a:normAutofit/>
          </a:bodyPr>
          <a:lstStyle>
            <a:lvl1pPr>
              <a:defRPr sz="4000">
                <a:solidFill>
                  <a:srgbClr val="ADF0D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2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EE634-6B37-4575-989D-67DDA194FFF3}"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21977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EE634-6B37-4575-989D-67DDA194FFF3}"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412370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EE634-6B37-4575-989D-67DDA194FFF3}"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384393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EE634-6B37-4575-989D-67DDA194FFF3}"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50768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E634-6B37-4575-989D-67DDA194FFF3}" type="datetimeFigureOut">
              <a:rPr lang="en-US" smtClean="0"/>
              <a:t>9/10/2021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EAAA1-D3CF-4C53-8B5F-CDA826E8787C}" type="slidenum">
              <a:rPr lang="en-US" smtClean="0"/>
              <a:t>‹#›</a:t>
            </a:fld>
            <a:endParaRPr lang="en-US"/>
          </a:p>
        </p:txBody>
      </p:sp>
    </p:spTree>
    <p:extLst>
      <p:ext uri="{BB962C8B-B14F-4D97-AF65-F5344CB8AC3E}">
        <p14:creationId xmlns:p14="http://schemas.microsoft.com/office/powerpoint/2010/main" val="137727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EE634-6B37-4575-989D-67DDA194FFF3}" type="datetimeFigureOut">
              <a:rPr lang="en-US" smtClean="0"/>
              <a:t>9/10/2021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EAAA1-D3CF-4C53-8B5F-CDA826E8787C}" type="slidenum">
              <a:rPr lang="en-US" smtClean="0"/>
              <a:t>‹#›</a:t>
            </a:fld>
            <a:endParaRPr lang="en-US"/>
          </a:p>
        </p:txBody>
      </p:sp>
    </p:spTree>
    <p:extLst>
      <p:ext uri="{BB962C8B-B14F-4D97-AF65-F5344CB8AC3E}">
        <p14:creationId xmlns:p14="http://schemas.microsoft.com/office/powerpoint/2010/main" val="307216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75"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8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638300"/>
            <a:ext cx="8653798" cy="3409950"/>
          </a:xfrm>
        </p:spPr>
        <p:txBody>
          <a:bodyPr>
            <a:noAutofit/>
          </a:bodyPr>
          <a:lstStyle/>
          <a:p>
            <a:r>
              <a:rPr lang="en-IN" sz="2400" dirty="0"/>
              <a:t>Step 4: SET NEW_NODE → DATA = VAL</a:t>
            </a:r>
          </a:p>
          <a:p>
            <a:r>
              <a:rPr lang="en-IN" sz="2400" dirty="0"/>
              <a:t>Step 5: SET NEW_NODE → NEXT = HEAD</a:t>
            </a:r>
          </a:p>
          <a:p>
            <a:r>
              <a:rPr lang="en-IN" sz="2400" dirty="0"/>
              <a:t>Step 6: SET HEAD = NEW_NODE</a:t>
            </a:r>
          </a:p>
          <a:p>
            <a:r>
              <a:rPr lang="en-IN" sz="2400" dirty="0"/>
              <a:t>Step 7: EXIT</a:t>
            </a:r>
          </a:p>
        </p:txBody>
      </p:sp>
      <p:sp>
        <p:nvSpPr>
          <p:cNvPr id="3" name="Title 2"/>
          <p:cNvSpPr>
            <a:spLocks noGrp="1"/>
          </p:cNvSpPr>
          <p:nvPr>
            <p:ph type="title"/>
          </p:nvPr>
        </p:nvSpPr>
        <p:spPr/>
        <p:txBody>
          <a:bodyPr/>
          <a:lstStyle/>
          <a:p>
            <a:r>
              <a:rPr lang="en-IN" dirty="0"/>
              <a:t>Algorithm :  Insertion at beginning</a:t>
            </a:r>
          </a:p>
        </p:txBody>
      </p:sp>
    </p:spTree>
    <p:extLst>
      <p:ext uri="{BB962C8B-B14F-4D97-AF65-F5344CB8AC3E}">
        <p14:creationId xmlns:p14="http://schemas.microsoft.com/office/powerpoint/2010/main" val="271448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Snipped 5">
            <a:extLst>
              <a:ext uri="{FF2B5EF4-FFF2-40B4-BE49-F238E27FC236}">
                <a16:creationId xmlns:a16="http://schemas.microsoft.com/office/drawing/2014/main" id="{CBD91A1D-432F-43A5-8094-627B16F961C5}"/>
              </a:ext>
            </a:extLst>
          </p:cNvPr>
          <p:cNvSpPr/>
          <p:nvPr/>
        </p:nvSpPr>
        <p:spPr>
          <a:xfrm>
            <a:off x="1860804" y="1637390"/>
            <a:ext cx="5035296" cy="1314450"/>
          </a:xfrm>
          <a:prstGeom prst="snip2DiagRect">
            <a:avLst/>
          </a:prstGeom>
          <a:solidFill>
            <a:srgbClr val="2C2C2C"/>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6346" tIns="143481" rIns="206346" bIns="143481" numCol="1" spcCol="1270" anchor="ctr" anchorCtr="0">
            <a:noAutofit/>
          </a:bodyPr>
          <a:lstStyle/>
          <a:p>
            <a:pPr marL="0" lvl="0" indent="0" algn="ctr" defTabSz="1466850">
              <a:lnSpc>
                <a:spcPct val="90000"/>
              </a:lnSpc>
              <a:spcBef>
                <a:spcPct val="0"/>
              </a:spcBef>
              <a:spcAft>
                <a:spcPct val="35000"/>
              </a:spcAft>
              <a:buNone/>
            </a:pPr>
            <a:r>
              <a:rPr lang="en-IN" sz="3300" kern="1200"/>
              <a:t>Delete from beginning</a:t>
            </a:r>
          </a:p>
        </p:txBody>
      </p:sp>
      <p:sp>
        <p:nvSpPr>
          <p:cNvPr id="7" name="Rectangle: Diagonal Corners Snipped 6">
            <a:extLst>
              <a:ext uri="{FF2B5EF4-FFF2-40B4-BE49-F238E27FC236}">
                <a16:creationId xmlns:a16="http://schemas.microsoft.com/office/drawing/2014/main" id="{4B749F7F-D675-46B9-9340-0265747DD7C8}"/>
              </a:ext>
            </a:extLst>
          </p:cNvPr>
          <p:cNvSpPr/>
          <p:nvPr/>
        </p:nvSpPr>
        <p:spPr>
          <a:xfrm>
            <a:off x="1860804" y="3371395"/>
            <a:ext cx="5035296" cy="1314450"/>
          </a:xfrm>
          <a:prstGeom prst="snip2DiagRect">
            <a:avLst/>
          </a:prstGeom>
          <a:solidFill>
            <a:srgbClr val="2C2C2C"/>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6346" tIns="143481" rIns="206346" bIns="143481" numCol="1" spcCol="1270" anchor="ctr" anchorCtr="0">
            <a:noAutofit/>
          </a:bodyPr>
          <a:lstStyle/>
          <a:p>
            <a:pPr marL="0" lvl="0" indent="0" algn="ctr" defTabSz="1466850">
              <a:lnSpc>
                <a:spcPct val="90000"/>
              </a:lnSpc>
              <a:spcBef>
                <a:spcPct val="0"/>
              </a:spcBef>
              <a:spcAft>
                <a:spcPct val="35000"/>
              </a:spcAft>
              <a:buNone/>
            </a:pPr>
            <a:r>
              <a:rPr lang="en-IN" sz="3300" kern="1200"/>
              <a:t>Delete from end</a:t>
            </a:r>
          </a:p>
        </p:txBody>
      </p:sp>
      <p:sp>
        <p:nvSpPr>
          <p:cNvPr id="8" name="Rectangle: Diagonal Corners Snipped 7">
            <a:extLst>
              <a:ext uri="{FF2B5EF4-FFF2-40B4-BE49-F238E27FC236}">
                <a16:creationId xmlns:a16="http://schemas.microsoft.com/office/drawing/2014/main" id="{A16C3D1E-2237-493F-8712-93CEA864AEE8}"/>
              </a:ext>
            </a:extLst>
          </p:cNvPr>
          <p:cNvSpPr/>
          <p:nvPr/>
        </p:nvSpPr>
        <p:spPr>
          <a:xfrm>
            <a:off x="1860804" y="5105401"/>
            <a:ext cx="5035296" cy="1314450"/>
          </a:xfrm>
          <a:prstGeom prst="snip2DiagRect">
            <a:avLst/>
          </a:prstGeom>
          <a:solidFill>
            <a:srgbClr val="2C2C2C"/>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6346" tIns="143481" rIns="206346" bIns="143481" numCol="1" spcCol="1270" anchor="ctr" anchorCtr="0">
            <a:noAutofit/>
          </a:bodyPr>
          <a:lstStyle/>
          <a:p>
            <a:pPr marL="0" lvl="0" indent="0" algn="ctr" defTabSz="1466850">
              <a:lnSpc>
                <a:spcPct val="90000"/>
              </a:lnSpc>
              <a:spcBef>
                <a:spcPct val="0"/>
              </a:spcBef>
              <a:spcAft>
                <a:spcPct val="35000"/>
              </a:spcAft>
              <a:buNone/>
            </a:pPr>
            <a:r>
              <a:rPr lang="en-IN" sz="3300" kern="1200"/>
              <a:t>Delete from middle/ given position</a:t>
            </a:r>
          </a:p>
        </p:txBody>
      </p:sp>
      <p:sp>
        <p:nvSpPr>
          <p:cNvPr id="3" name="Title 2"/>
          <p:cNvSpPr>
            <a:spLocks noGrp="1"/>
          </p:cNvSpPr>
          <p:nvPr>
            <p:ph type="title"/>
          </p:nvPr>
        </p:nvSpPr>
        <p:spPr/>
        <p:txBody>
          <a:bodyPr/>
          <a:lstStyle/>
          <a:p>
            <a:r>
              <a:rPr lang="en-IN" dirty="0"/>
              <a:t>Deletion from a Linked List</a:t>
            </a:r>
          </a:p>
        </p:txBody>
      </p:sp>
    </p:spTree>
    <p:extLst>
      <p:ext uri="{BB962C8B-B14F-4D97-AF65-F5344CB8AC3E}">
        <p14:creationId xmlns:p14="http://schemas.microsoft.com/office/powerpoint/2010/main" val="308702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04950"/>
            <a:ext cx="8534400" cy="5124450"/>
          </a:xfrm>
        </p:spPr>
        <p:txBody>
          <a:bodyPr>
            <a:normAutofit/>
          </a:bodyPr>
          <a:lstStyle/>
          <a:p>
            <a:r>
              <a:rPr lang="en-IN" dirty="0"/>
              <a:t>Find the previous node of the node to be deleted.</a:t>
            </a:r>
          </a:p>
          <a:p>
            <a:r>
              <a:rPr lang="en-IN" dirty="0"/>
              <a:t>Change the next pointer of the previous node</a:t>
            </a:r>
          </a:p>
          <a:p>
            <a:r>
              <a:rPr lang="en-IN" dirty="0"/>
              <a:t>Free the memory of the deleted node.</a:t>
            </a:r>
          </a:p>
          <a:p>
            <a:r>
              <a:rPr lang="en-IN" dirty="0"/>
              <a:t>In case of first node deletion, we need to update the head of the linked list.</a:t>
            </a:r>
          </a:p>
        </p:txBody>
      </p:sp>
      <p:sp>
        <p:nvSpPr>
          <p:cNvPr id="3" name="Title 2"/>
          <p:cNvSpPr>
            <a:spLocks noGrp="1"/>
          </p:cNvSpPr>
          <p:nvPr>
            <p:ph type="title"/>
          </p:nvPr>
        </p:nvSpPr>
        <p:spPr/>
        <p:txBody>
          <a:bodyPr/>
          <a:lstStyle/>
          <a:p>
            <a:r>
              <a:rPr lang="en-IN" dirty="0"/>
              <a:t>Deletion from a Linked List</a:t>
            </a:r>
          </a:p>
        </p:txBody>
      </p:sp>
    </p:spTree>
    <p:extLst>
      <p:ext uri="{BB962C8B-B14F-4D97-AF65-F5344CB8AC3E}">
        <p14:creationId xmlns:p14="http://schemas.microsoft.com/office/powerpoint/2010/main" val="250218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Deletion in linked list</a:t>
            </a:r>
          </a:p>
        </p:txBody>
      </p:sp>
      <p:sp>
        <p:nvSpPr>
          <p:cNvPr id="4" name="Rectangle 3"/>
          <p:cNvSpPr/>
          <p:nvPr/>
        </p:nvSpPr>
        <p:spPr>
          <a:xfrm>
            <a:off x="3558067" y="3689121"/>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B</a:t>
            </a:r>
          </a:p>
        </p:txBody>
      </p:sp>
      <p:cxnSp>
        <p:nvCxnSpPr>
          <p:cNvPr id="8" name="Straight Connector 7"/>
          <p:cNvCxnSpPr>
            <a:stCxn id="4" idx="0"/>
            <a:endCxn id="4" idx="2"/>
          </p:cNvCxnSpPr>
          <p:nvPr/>
        </p:nvCxnSpPr>
        <p:spPr>
          <a:xfrm>
            <a:off x="4209121" y="3689121"/>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5413573" y="3693274"/>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C        </a:t>
            </a:r>
          </a:p>
        </p:txBody>
      </p:sp>
      <p:cxnSp>
        <p:nvCxnSpPr>
          <p:cNvPr id="20" name="Straight Connector 19"/>
          <p:cNvCxnSpPr>
            <a:stCxn id="19" idx="0"/>
            <a:endCxn id="19" idx="2"/>
          </p:cNvCxnSpPr>
          <p:nvPr/>
        </p:nvCxnSpPr>
        <p:spPr>
          <a:xfrm>
            <a:off x="6064627" y="3693274"/>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21" name="Rectangle 20"/>
          <p:cNvSpPr/>
          <p:nvPr/>
        </p:nvSpPr>
        <p:spPr>
          <a:xfrm>
            <a:off x="1621768" y="364606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A </a:t>
            </a:r>
          </a:p>
        </p:txBody>
      </p:sp>
      <p:cxnSp>
        <p:nvCxnSpPr>
          <p:cNvPr id="22" name="Straight Connector 21"/>
          <p:cNvCxnSpPr/>
          <p:nvPr/>
        </p:nvCxnSpPr>
        <p:spPr>
          <a:xfrm>
            <a:off x="2268330" y="3627687"/>
            <a:ext cx="0" cy="511934"/>
          </a:xfrm>
          <a:prstGeom prst="line">
            <a:avLst/>
          </a:prstGeom>
        </p:spPr>
        <p:style>
          <a:lnRef idx="1">
            <a:schemeClr val="accent2"/>
          </a:lnRef>
          <a:fillRef idx="2">
            <a:schemeClr val="accent2"/>
          </a:fillRef>
          <a:effectRef idx="1">
            <a:schemeClr val="accent2"/>
          </a:effectRef>
          <a:fontRef idx="minor">
            <a:schemeClr val="dk1"/>
          </a:fontRef>
        </p:style>
      </p:cxnSp>
      <p:cxnSp>
        <p:nvCxnSpPr>
          <p:cNvPr id="30" name="Straight Arrow Connector 29"/>
          <p:cNvCxnSpPr>
            <a:stCxn id="21" idx="3"/>
          </p:cNvCxnSpPr>
          <p:nvPr/>
        </p:nvCxnSpPr>
        <p:spPr>
          <a:xfrm>
            <a:off x="2923876" y="3902036"/>
            <a:ext cx="646562" cy="2118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4872546" y="3945088"/>
            <a:ext cx="53058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599543" y="3181082"/>
            <a:ext cx="1324333" cy="369332"/>
          </a:xfrm>
          <a:prstGeom prst="rect">
            <a:avLst/>
          </a:prstGeom>
          <a:noFill/>
        </p:spPr>
        <p:txBody>
          <a:bodyPr wrap="square" rtlCol="0">
            <a:spAutoFit/>
          </a:bodyPr>
          <a:lstStyle/>
          <a:p>
            <a:r>
              <a:rPr lang="en-IN" dirty="0"/>
              <a:t>Data   next</a:t>
            </a:r>
          </a:p>
        </p:txBody>
      </p:sp>
      <p:sp>
        <p:nvSpPr>
          <p:cNvPr id="40" name="TextBox 39"/>
          <p:cNvSpPr txBox="1"/>
          <p:nvPr/>
        </p:nvSpPr>
        <p:spPr>
          <a:xfrm>
            <a:off x="370147" y="3689121"/>
            <a:ext cx="843831" cy="369332"/>
          </a:xfrm>
          <a:prstGeom prst="rect">
            <a:avLst/>
          </a:prstGeom>
          <a:noFill/>
        </p:spPr>
        <p:txBody>
          <a:bodyPr wrap="square" rtlCol="0">
            <a:spAutoFit/>
          </a:bodyPr>
          <a:lstStyle/>
          <a:p>
            <a:r>
              <a:rPr lang="en-IN" dirty="0"/>
              <a:t>Head</a:t>
            </a:r>
          </a:p>
        </p:txBody>
      </p:sp>
      <p:cxnSp>
        <p:nvCxnSpPr>
          <p:cNvPr id="42" name="Straight Arrow Connector 41"/>
          <p:cNvCxnSpPr/>
          <p:nvPr/>
        </p:nvCxnSpPr>
        <p:spPr>
          <a:xfrm>
            <a:off x="1008625" y="3873787"/>
            <a:ext cx="590918" cy="12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37635" y="3809860"/>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flipV="1">
            <a:off x="5037635" y="3809860"/>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sp>
        <p:nvSpPr>
          <p:cNvPr id="26" name="Rectangle 25"/>
          <p:cNvSpPr/>
          <p:nvPr/>
        </p:nvSpPr>
        <p:spPr>
          <a:xfrm>
            <a:off x="7368841" y="3689121"/>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E        null</a:t>
            </a:r>
          </a:p>
        </p:txBody>
      </p:sp>
      <p:cxnSp>
        <p:nvCxnSpPr>
          <p:cNvPr id="27" name="Straight Connector 26"/>
          <p:cNvCxnSpPr/>
          <p:nvPr/>
        </p:nvCxnSpPr>
        <p:spPr>
          <a:xfrm>
            <a:off x="8018192" y="3689121"/>
            <a:ext cx="0" cy="511934"/>
          </a:xfrm>
          <a:prstGeom prst="line">
            <a:avLst/>
          </a:prstGeom>
        </p:spPr>
        <p:style>
          <a:lnRef idx="1">
            <a:schemeClr val="accent2"/>
          </a:lnRef>
          <a:fillRef idx="2">
            <a:schemeClr val="accent2"/>
          </a:fillRef>
          <a:effectRef idx="1">
            <a:schemeClr val="accent2"/>
          </a:effectRef>
          <a:fontRef idx="minor">
            <a:schemeClr val="dk1"/>
          </a:fontRef>
        </p:style>
      </p:cxnSp>
      <p:cxnSp>
        <p:nvCxnSpPr>
          <p:cNvPr id="29" name="Straight Connector 28"/>
          <p:cNvCxnSpPr/>
          <p:nvPr/>
        </p:nvCxnSpPr>
        <p:spPr>
          <a:xfrm>
            <a:off x="3130556" y="3766808"/>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1" name="Straight Connector 30"/>
          <p:cNvCxnSpPr/>
          <p:nvPr/>
        </p:nvCxnSpPr>
        <p:spPr>
          <a:xfrm flipV="1">
            <a:off x="3130556" y="3766808"/>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a:off x="6707342" y="3938800"/>
            <a:ext cx="646562" cy="2118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p:cNvCxnSpPr/>
          <p:nvPr/>
        </p:nvCxnSpPr>
        <p:spPr>
          <a:xfrm>
            <a:off x="3009186" y="3923225"/>
            <a:ext cx="2319077" cy="1294321"/>
          </a:xfrm>
          <a:prstGeom prst="bentConnector3">
            <a:avLst>
              <a:gd name="adj1" fmla="val 5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328263" y="3959989"/>
            <a:ext cx="0" cy="1257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31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Step 1: IF HEAD = NULL</a:t>
            </a:r>
          </a:p>
          <a:p>
            <a:r>
              <a:rPr lang="en-IN" dirty="0"/>
              <a:t>Write UNDERFLOW</a:t>
            </a:r>
          </a:p>
          <a:p>
            <a:r>
              <a:rPr lang="en-IN" dirty="0"/>
              <a:t>     Go to Step 5</a:t>
            </a:r>
          </a:p>
          <a:p>
            <a:r>
              <a:rPr lang="en-IN" dirty="0"/>
              <a:t>    [END OF IF]</a:t>
            </a:r>
          </a:p>
          <a:p>
            <a:r>
              <a:rPr lang="en-IN" dirty="0"/>
              <a:t>Step 2: SET PTR = HEAD</a:t>
            </a:r>
          </a:p>
          <a:p>
            <a:r>
              <a:rPr lang="en-IN" dirty="0"/>
              <a:t>Step 3: SET HEAD = HEAD -&gt; NEXT</a:t>
            </a:r>
          </a:p>
          <a:p>
            <a:r>
              <a:rPr lang="en-IN" dirty="0"/>
              <a:t>Step 4: FREE PTR</a:t>
            </a:r>
          </a:p>
          <a:p>
            <a:r>
              <a:rPr lang="en-IN" dirty="0"/>
              <a:t>Step 5: EXIT</a:t>
            </a:r>
          </a:p>
        </p:txBody>
      </p:sp>
      <p:sp>
        <p:nvSpPr>
          <p:cNvPr id="3" name="Title 2"/>
          <p:cNvSpPr>
            <a:spLocks noGrp="1"/>
          </p:cNvSpPr>
          <p:nvPr>
            <p:ph type="title"/>
          </p:nvPr>
        </p:nvSpPr>
        <p:spPr/>
        <p:txBody>
          <a:bodyPr/>
          <a:lstStyle/>
          <a:p>
            <a:r>
              <a:rPr lang="en-IN" dirty="0"/>
              <a:t>Algorithm: Deletion </a:t>
            </a:r>
            <a:r>
              <a:rPr lang="en-IN" dirty="0">
                <a:effectLst/>
              </a:rPr>
              <a:t>at beginning</a:t>
            </a:r>
            <a:endParaRPr lang="en-IN" dirty="0"/>
          </a:p>
        </p:txBody>
      </p:sp>
    </p:spTree>
    <p:extLst>
      <p:ext uri="{BB962C8B-B14F-4D97-AF65-F5344CB8AC3E}">
        <p14:creationId xmlns:p14="http://schemas.microsoft.com/office/powerpoint/2010/main" val="163972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66850"/>
            <a:ext cx="8077200" cy="5124450"/>
          </a:xfrm>
        </p:spPr>
        <p:txBody>
          <a:bodyPr>
            <a:normAutofit/>
          </a:bodyPr>
          <a:lstStyle/>
          <a:p>
            <a:pPr algn="just"/>
            <a:r>
              <a:rPr lang="en-IN" sz="2600" dirty="0"/>
              <a:t>Searching is performed to find the location of a particular element in the list. </a:t>
            </a:r>
          </a:p>
          <a:p>
            <a:pPr algn="just"/>
            <a:r>
              <a:rPr lang="en-IN" sz="2600" dirty="0"/>
              <a:t>Traversing is performed in the list and make the comparison of every element of the list with the specified element.</a:t>
            </a:r>
          </a:p>
          <a:p>
            <a:pPr algn="just"/>
            <a:r>
              <a:rPr lang="en-IN" sz="2600" dirty="0"/>
              <a:t> If the element is matched with any of the list element then the location of the element is returned from the function.</a:t>
            </a:r>
          </a:p>
        </p:txBody>
      </p:sp>
      <p:sp>
        <p:nvSpPr>
          <p:cNvPr id="3" name="Title 2"/>
          <p:cNvSpPr>
            <a:spLocks noGrp="1"/>
          </p:cNvSpPr>
          <p:nvPr>
            <p:ph type="title"/>
          </p:nvPr>
        </p:nvSpPr>
        <p:spPr/>
        <p:txBody>
          <a:bodyPr/>
          <a:lstStyle/>
          <a:p>
            <a:r>
              <a:rPr lang="en-IN" dirty="0"/>
              <a:t>Searching in linked list</a:t>
            </a:r>
          </a:p>
        </p:txBody>
      </p:sp>
    </p:spTree>
    <p:extLst>
      <p:ext uri="{BB962C8B-B14F-4D97-AF65-F5344CB8AC3E}">
        <p14:creationId xmlns:p14="http://schemas.microsoft.com/office/powerpoint/2010/main" val="318126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427" y="1416675"/>
            <a:ext cx="4146998" cy="5288925"/>
          </a:xfrm>
        </p:spPr>
        <p:txBody>
          <a:bodyPr>
            <a:normAutofit/>
          </a:bodyPr>
          <a:lstStyle/>
          <a:p>
            <a:pPr marL="0" indent="0">
              <a:buNone/>
            </a:pPr>
            <a:r>
              <a:rPr lang="en-IN" sz="2400" dirty="0"/>
              <a:t>Step 1: SET PTR = HEAD</a:t>
            </a:r>
          </a:p>
          <a:p>
            <a:pPr marL="0" indent="0">
              <a:buNone/>
            </a:pPr>
            <a:r>
              <a:rPr lang="en-IN" sz="2400" dirty="0"/>
              <a:t>Step 2: Set I = 0</a:t>
            </a:r>
          </a:p>
          <a:p>
            <a:pPr marL="0" indent="0">
              <a:buNone/>
            </a:pPr>
            <a:r>
              <a:rPr lang="en-IN" sz="2400" dirty="0"/>
              <a:t>STEP 3: IF PTR = NULL</a:t>
            </a:r>
          </a:p>
          <a:p>
            <a:pPr marL="0" indent="0">
              <a:buNone/>
            </a:pPr>
            <a:r>
              <a:rPr lang="en-IN" sz="2400" dirty="0"/>
              <a:t>  WRITE "EMPTY LIST"</a:t>
            </a:r>
          </a:p>
          <a:p>
            <a:pPr marL="0" indent="0">
              <a:buNone/>
            </a:pPr>
            <a:r>
              <a:rPr lang="en-IN" sz="2400" dirty="0"/>
              <a:t>  GOTO STEP 8</a:t>
            </a:r>
          </a:p>
          <a:p>
            <a:pPr marL="0" indent="0">
              <a:buNone/>
            </a:pPr>
            <a:r>
              <a:rPr lang="en-IN" sz="2400" dirty="0"/>
              <a:t>  END OF IF</a:t>
            </a:r>
          </a:p>
          <a:p>
            <a:pPr marL="0" indent="0">
              <a:buNone/>
            </a:pPr>
            <a:r>
              <a:rPr lang="en-IN" sz="2400" dirty="0"/>
              <a:t>STEP 4: REPEAT STEP 5 TO 7 UNTIL PTR != NULL</a:t>
            </a:r>
          </a:p>
        </p:txBody>
      </p:sp>
      <p:sp>
        <p:nvSpPr>
          <p:cNvPr id="3" name="Title 2"/>
          <p:cNvSpPr>
            <a:spLocks noGrp="1"/>
          </p:cNvSpPr>
          <p:nvPr>
            <p:ph type="title"/>
          </p:nvPr>
        </p:nvSpPr>
        <p:spPr>
          <a:xfrm>
            <a:off x="167427" y="1"/>
            <a:ext cx="8976573" cy="1314450"/>
          </a:xfrm>
        </p:spPr>
        <p:txBody>
          <a:bodyPr/>
          <a:lstStyle/>
          <a:p>
            <a:r>
              <a:rPr lang="en-IN" dirty="0"/>
              <a:t>Algorithm: Searching in linked list</a:t>
            </a:r>
          </a:p>
        </p:txBody>
      </p:sp>
      <p:sp>
        <p:nvSpPr>
          <p:cNvPr id="4" name="Content Placeholder 1"/>
          <p:cNvSpPr txBox="1">
            <a:spLocks/>
          </p:cNvSpPr>
          <p:nvPr/>
        </p:nvSpPr>
        <p:spPr>
          <a:xfrm>
            <a:off x="4790940" y="1416676"/>
            <a:ext cx="4170609" cy="575470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FF006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FF0066"/>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FF006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Clr>
                <a:srgbClr val="FF0066"/>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STEP 5: if </a:t>
            </a:r>
            <a:r>
              <a:rPr lang="en-IN" sz="2400" dirty="0" err="1"/>
              <a:t>ptr</a:t>
            </a:r>
            <a:r>
              <a:rPr lang="en-IN" sz="2400" dirty="0"/>
              <a:t> → data = item</a:t>
            </a:r>
          </a:p>
          <a:p>
            <a:pPr marL="0" indent="0">
              <a:buNone/>
            </a:pPr>
            <a:r>
              <a:rPr lang="en-IN" sz="2400" dirty="0"/>
              <a:t>  write i+1</a:t>
            </a:r>
          </a:p>
          <a:p>
            <a:pPr marL="0" indent="0">
              <a:buNone/>
            </a:pPr>
            <a:r>
              <a:rPr lang="en-IN" sz="2400" dirty="0"/>
              <a:t> End of IF</a:t>
            </a:r>
          </a:p>
          <a:p>
            <a:pPr marL="0" indent="0">
              <a:buNone/>
            </a:pPr>
            <a:r>
              <a:rPr lang="en-IN" sz="2400" dirty="0"/>
              <a:t>STEP 6: I = I + 1</a:t>
            </a:r>
          </a:p>
          <a:p>
            <a:pPr marL="0" indent="0">
              <a:buNone/>
            </a:pPr>
            <a:r>
              <a:rPr lang="en-IN" sz="2400" dirty="0"/>
              <a:t>STEP 7: PTR = PTR → NEXT</a:t>
            </a:r>
          </a:p>
          <a:p>
            <a:pPr marL="0" indent="0">
              <a:buNone/>
            </a:pPr>
            <a:r>
              <a:rPr lang="en-IN" sz="2400" dirty="0"/>
              <a:t>[END OF LOOP]</a:t>
            </a:r>
          </a:p>
          <a:p>
            <a:pPr marL="0" indent="0">
              <a:buNone/>
            </a:pPr>
            <a:r>
              <a:rPr lang="en-IN" sz="2400" dirty="0"/>
              <a:t>STEP 8: EXIT</a:t>
            </a:r>
          </a:p>
        </p:txBody>
      </p:sp>
      <p:cxnSp>
        <p:nvCxnSpPr>
          <p:cNvPr id="6" name="Elbow Connector 5"/>
          <p:cNvCxnSpPr>
            <a:cxnSpLocks/>
          </p:cNvCxnSpPr>
          <p:nvPr/>
        </p:nvCxnSpPr>
        <p:spPr>
          <a:xfrm rot="5400000" flipH="1" flipV="1">
            <a:off x="2234485" y="3813490"/>
            <a:ext cx="4417454" cy="257575"/>
          </a:xfrm>
          <a:prstGeom prst="bentConnector3">
            <a:avLst>
              <a:gd name="adj1" fmla="val 100456"/>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99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2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F5D201-13EE-4515-BCA8-C03A66FB0EBC}"/>
              </a:ext>
            </a:extLst>
          </p:cNvPr>
          <p:cNvSpPr>
            <a:spLocks noGrp="1"/>
          </p:cNvSpPr>
          <p:nvPr>
            <p:ph idx="1"/>
          </p:nvPr>
        </p:nvSpPr>
        <p:spPr/>
        <p:txBody>
          <a:bodyPr/>
          <a:lstStyle/>
          <a:p>
            <a:pPr marL="914400" lvl="1" indent="-457200"/>
            <a:r>
              <a:rPr lang="en-IN" dirty="0"/>
              <a:t>Operations on linked List</a:t>
            </a:r>
          </a:p>
          <a:p>
            <a:pPr marL="914400" lvl="1" indent="-457200"/>
            <a:r>
              <a:rPr lang="en-IN" dirty="0"/>
              <a:t>Insertion linked list</a:t>
            </a:r>
          </a:p>
          <a:p>
            <a:pPr marL="914400" lvl="1" indent="-457200"/>
            <a:r>
              <a:rPr lang="en-IN" dirty="0"/>
              <a:t>Deletion in linked list</a:t>
            </a:r>
          </a:p>
          <a:p>
            <a:pPr marL="914400" lvl="1" indent="-457200"/>
            <a:r>
              <a:rPr lang="en-IN" dirty="0"/>
              <a:t>Searching in linked list</a:t>
            </a:r>
          </a:p>
        </p:txBody>
      </p:sp>
      <p:sp>
        <p:nvSpPr>
          <p:cNvPr id="3" name="Title 2">
            <a:extLst>
              <a:ext uri="{FF2B5EF4-FFF2-40B4-BE49-F238E27FC236}">
                <a16:creationId xmlns:a16="http://schemas.microsoft.com/office/drawing/2014/main" id="{E287DFED-79C6-45F1-801E-613D1FB56043}"/>
              </a:ext>
            </a:extLst>
          </p:cNvPr>
          <p:cNvSpPr>
            <a:spLocks noGrp="1"/>
          </p:cNvSpPr>
          <p:nvPr>
            <p:ph type="title"/>
          </p:nvPr>
        </p:nvSpPr>
        <p:spPr/>
        <p:txBody>
          <a:bodyPr/>
          <a:lstStyle/>
          <a:p>
            <a:r>
              <a:rPr lang="en-US" dirty="0"/>
              <a:t>Learning</a:t>
            </a:r>
            <a:br>
              <a:rPr lang="en-US" dirty="0"/>
            </a:br>
            <a:r>
              <a:rPr lang="en-US" dirty="0"/>
              <a:t>Outcomes</a:t>
            </a:r>
          </a:p>
        </p:txBody>
      </p:sp>
    </p:spTree>
    <p:extLst>
      <p:ext uri="{BB962C8B-B14F-4D97-AF65-F5344CB8AC3E}">
        <p14:creationId xmlns:p14="http://schemas.microsoft.com/office/powerpoint/2010/main" val="389637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N" dirty="0"/>
              <a:t>List of operations are:</a:t>
            </a:r>
          </a:p>
          <a:p>
            <a:r>
              <a:rPr lang="en-IN" b="1" dirty="0"/>
              <a:t>Traversal</a:t>
            </a:r>
            <a:r>
              <a:rPr lang="en-IN" dirty="0"/>
              <a:t> - access each element of the linked list</a:t>
            </a:r>
          </a:p>
          <a:p>
            <a:r>
              <a:rPr lang="en-IN" b="1" dirty="0"/>
              <a:t>Insertion</a:t>
            </a:r>
            <a:r>
              <a:rPr lang="en-IN" dirty="0"/>
              <a:t> - adds a new element to the linked list</a:t>
            </a:r>
          </a:p>
          <a:p>
            <a:r>
              <a:rPr lang="en-IN" b="1" dirty="0"/>
              <a:t>Deletion</a:t>
            </a:r>
            <a:r>
              <a:rPr lang="en-IN" dirty="0"/>
              <a:t> - removes the existing elements</a:t>
            </a:r>
          </a:p>
          <a:p>
            <a:r>
              <a:rPr lang="en-IN" b="1" dirty="0"/>
              <a:t>Search</a:t>
            </a:r>
            <a:r>
              <a:rPr lang="en-IN" dirty="0"/>
              <a:t> - find a node in the linked list</a:t>
            </a:r>
          </a:p>
        </p:txBody>
      </p:sp>
      <p:sp>
        <p:nvSpPr>
          <p:cNvPr id="3" name="Title 2"/>
          <p:cNvSpPr>
            <a:spLocks noGrp="1"/>
          </p:cNvSpPr>
          <p:nvPr>
            <p:ph type="title"/>
          </p:nvPr>
        </p:nvSpPr>
        <p:spPr/>
        <p:txBody>
          <a:bodyPr/>
          <a:lstStyle/>
          <a:p>
            <a:r>
              <a:rPr lang="en-IN" dirty="0"/>
              <a:t>Operations on linked List</a:t>
            </a:r>
          </a:p>
        </p:txBody>
      </p:sp>
    </p:spTree>
    <p:extLst>
      <p:ext uri="{BB962C8B-B14F-4D97-AF65-F5344CB8AC3E}">
        <p14:creationId xmlns:p14="http://schemas.microsoft.com/office/powerpoint/2010/main" val="57425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444577"/>
            <a:ext cx="8534400" cy="5124450"/>
          </a:xfrm>
        </p:spPr>
        <p:txBody>
          <a:bodyPr>
            <a:normAutofit/>
          </a:bodyPr>
          <a:lstStyle/>
          <a:p>
            <a:r>
              <a:rPr lang="en-IN" dirty="0"/>
              <a:t>Insertion in Linked List can happen at following places:</a:t>
            </a:r>
          </a:p>
          <a:p>
            <a:r>
              <a:rPr lang="en-IN" dirty="0"/>
              <a:t>At the beginning of the linked list.</a:t>
            </a:r>
          </a:p>
          <a:p>
            <a:r>
              <a:rPr lang="en-IN" dirty="0"/>
              <a:t>At the end of the linked list.</a:t>
            </a:r>
          </a:p>
          <a:p>
            <a:r>
              <a:rPr lang="en-IN" dirty="0"/>
              <a:t>At a given position in the linked list.</a:t>
            </a:r>
          </a:p>
        </p:txBody>
      </p:sp>
      <p:sp>
        <p:nvSpPr>
          <p:cNvPr id="3" name="Title 2"/>
          <p:cNvSpPr>
            <a:spLocks noGrp="1"/>
          </p:cNvSpPr>
          <p:nvPr>
            <p:ph type="title"/>
          </p:nvPr>
        </p:nvSpPr>
        <p:spPr/>
        <p:txBody>
          <a:bodyPr/>
          <a:lstStyle/>
          <a:p>
            <a:r>
              <a:rPr lang="en-IN" dirty="0"/>
              <a:t>Insertion in linked list</a:t>
            </a:r>
          </a:p>
        </p:txBody>
      </p:sp>
    </p:spTree>
    <p:extLst>
      <p:ext uri="{BB962C8B-B14F-4D97-AF65-F5344CB8AC3E}">
        <p14:creationId xmlns:p14="http://schemas.microsoft.com/office/powerpoint/2010/main" val="381574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47358886"/>
              </p:ext>
            </p:extLst>
          </p:nvPr>
        </p:nvGraphicFramePr>
        <p:xfrm>
          <a:off x="400050" y="2371918"/>
          <a:ext cx="8537890" cy="3407078"/>
        </p:xfrm>
        <a:graphic>
          <a:graphicData uri="http://schemas.openxmlformats.org/drawingml/2006/table">
            <a:tbl>
              <a:tblPr>
                <a:effectLst>
                  <a:outerShdw blurRad="63500" sx="102000" sy="102000" algn="ctr" rotWithShape="0">
                    <a:prstClr val="black">
                      <a:alpha val="40000"/>
                    </a:prstClr>
                  </a:outerShdw>
                </a:effectLst>
              </a:tblPr>
              <a:tblGrid>
                <a:gridCol w="528418">
                  <a:extLst>
                    <a:ext uri="{9D8B030D-6E8A-4147-A177-3AD203B41FA5}">
                      <a16:colId xmlns:a16="http://schemas.microsoft.com/office/drawing/2014/main" val="20000"/>
                    </a:ext>
                  </a:extLst>
                </a:gridCol>
                <a:gridCol w="2473084">
                  <a:extLst>
                    <a:ext uri="{9D8B030D-6E8A-4147-A177-3AD203B41FA5}">
                      <a16:colId xmlns:a16="http://schemas.microsoft.com/office/drawing/2014/main" val="20001"/>
                    </a:ext>
                  </a:extLst>
                </a:gridCol>
                <a:gridCol w="5536388">
                  <a:extLst>
                    <a:ext uri="{9D8B030D-6E8A-4147-A177-3AD203B41FA5}">
                      <a16:colId xmlns:a16="http://schemas.microsoft.com/office/drawing/2014/main" val="20002"/>
                    </a:ext>
                  </a:extLst>
                </a:gridCol>
              </a:tblGrid>
              <a:tr h="359271">
                <a:tc>
                  <a:txBody>
                    <a:bodyPr/>
                    <a:lstStyle/>
                    <a:p>
                      <a:pPr algn="ctr" fontAlgn="t"/>
                      <a:r>
                        <a:rPr lang="en-IN" sz="1800" dirty="0">
                          <a:solidFill>
                            <a:schemeClr val="bg1"/>
                          </a:solidFill>
                          <a:effectLst/>
                          <a:latin typeface="+mn-lt"/>
                        </a:rPr>
                        <a:t>Sr. No</a:t>
                      </a:r>
                    </a:p>
                  </a:txBody>
                  <a:tcPr marL="70006" marR="70006" marT="70006" marB="70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2C2C"/>
                    </a:solidFill>
                  </a:tcPr>
                </a:tc>
                <a:tc>
                  <a:txBody>
                    <a:bodyPr/>
                    <a:lstStyle/>
                    <a:p>
                      <a:pPr algn="ctr" fontAlgn="t"/>
                      <a:r>
                        <a:rPr lang="en-IN" sz="1800" dirty="0">
                          <a:solidFill>
                            <a:schemeClr val="bg1"/>
                          </a:solidFill>
                          <a:effectLst/>
                          <a:latin typeface="+mn-lt"/>
                        </a:rPr>
                        <a:t>Operation</a:t>
                      </a:r>
                    </a:p>
                  </a:txBody>
                  <a:tcPr marL="70006" marR="70006" marT="70006" marB="70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2C2C"/>
                    </a:solidFill>
                  </a:tcPr>
                </a:tc>
                <a:tc>
                  <a:txBody>
                    <a:bodyPr/>
                    <a:lstStyle/>
                    <a:p>
                      <a:pPr algn="ctr" fontAlgn="t"/>
                      <a:r>
                        <a:rPr lang="en-IN" sz="1800" dirty="0">
                          <a:solidFill>
                            <a:schemeClr val="bg1"/>
                          </a:solidFill>
                          <a:effectLst/>
                          <a:latin typeface="+mn-lt"/>
                        </a:rPr>
                        <a:t>Description</a:t>
                      </a:r>
                    </a:p>
                  </a:txBody>
                  <a:tcPr marL="70006" marR="70006" marT="70006" marB="70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C2C2C"/>
                    </a:solidFill>
                  </a:tcPr>
                </a:tc>
                <a:extLst>
                  <a:ext uri="{0D108BD9-81ED-4DB2-BD59-A6C34878D82A}">
                    <a16:rowId xmlns:a16="http://schemas.microsoft.com/office/drawing/2014/main" val="10000"/>
                  </a:ext>
                </a:extLst>
              </a:tr>
              <a:tr h="472125">
                <a:tc>
                  <a:txBody>
                    <a:bodyPr/>
                    <a:lstStyle/>
                    <a:p>
                      <a:pPr algn="ctr" fontAlgn="t"/>
                      <a:r>
                        <a:rPr lang="en-IN" sz="1600" dirty="0">
                          <a:solidFill>
                            <a:schemeClr val="tx1"/>
                          </a:solidFill>
                          <a:effectLst/>
                          <a:latin typeface="+mn-lt"/>
                        </a:rPr>
                        <a:t>1</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IN" sz="1600" u="none" strike="noStrike" dirty="0">
                          <a:solidFill>
                            <a:schemeClr val="tx1"/>
                          </a:solidFill>
                          <a:effectLst/>
                          <a:latin typeface="+mn-lt"/>
                        </a:rPr>
                        <a:t>Insertion at beginning</a:t>
                      </a:r>
                      <a:endParaRPr lang="en-IN" sz="1600" dirty="0">
                        <a:solidFill>
                          <a:schemeClr val="tx1"/>
                        </a:solidFill>
                        <a:effectLst/>
                        <a:latin typeface="+mn-lt"/>
                      </a:endParaRP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IN" sz="1600" dirty="0">
                          <a:solidFill>
                            <a:schemeClr val="tx1"/>
                          </a:solidFill>
                          <a:effectLst/>
                          <a:latin typeface="+mn-lt"/>
                        </a:rPr>
                        <a:t>It involves inserting any element at the </a:t>
                      </a:r>
                      <a:r>
                        <a:rPr lang="en-IN" sz="1600" u="none" strike="noStrike" kern="1200" dirty="0">
                          <a:solidFill>
                            <a:schemeClr val="tx1"/>
                          </a:solidFill>
                          <a:effectLst/>
                          <a:latin typeface="+mn-lt"/>
                          <a:ea typeface="+mn-ea"/>
                          <a:cs typeface="+mn-cs"/>
                        </a:rPr>
                        <a:t>beginning</a:t>
                      </a:r>
                      <a:r>
                        <a:rPr lang="en-IN" sz="1600" dirty="0">
                          <a:solidFill>
                            <a:schemeClr val="tx1"/>
                          </a:solidFill>
                          <a:effectLst/>
                          <a:latin typeface="+mn-lt"/>
                        </a:rPr>
                        <a:t> of the list. We just need to a few link adjustments to make the new node as the head of the list.</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472125">
                <a:tc>
                  <a:txBody>
                    <a:bodyPr/>
                    <a:lstStyle/>
                    <a:p>
                      <a:pPr algn="ctr" fontAlgn="t"/>
                      <a:r>
                        <a:rPr lang="en-IN" sz="1600">
                          <a:solidFill>
                            <a:schemeClr val="tx1"/>
                          </a:solidFill>
                          <a:effectLst/>
                          <a:latin typeface="+mn-lt"/>
                        </a:rPr>
                        <a:t>2</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p>
                      <a:pPr algn="ctr" fontAlgn="t"/>
                      <a:r>
                        <a:rPr lang="en-IN" sz="1600" u="none" strike="noStrike" dirty="0">
                          <a:solidFill>
                            <a:schemeClr val="tx1"/>
                          </a:solidFill>
                          <a:effectLst/>
                          <a:latin typeface="+mn-lt"/>
                        </a:rPr>
                        <a:t>Insertion at end of the list</a:t>
                      </a:r>
                      <a:endParaRPr lang="en-IN" sz="1600" dirty="0">
                        <a:solidFill>
                          <a:schemeClr val="tx1"/>
                        </a:solidFill>
                        <a:effectLst/>
                        <a:latin typeface="+mn-lt"/>
                      </a:endParaRP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p>
                      <a:pPr algn="ctr" fontAlgn="t"/>
                      <a:r>
                        <a:rPr lang="en-IN" sz="1600" dirty="0">
                          <a:solidFill>
                            <a:schemeClr val="tx1"/>
                          </a:solidFill>
                          <a:effectLst/>
                          <a:latin typeface="+mn-lt"/>
                        </a:rPr>
                        <a:t>It involves insertion at the last of the linked list. The new node can be inserted as the only node in the list or it can be inserted as the last one.</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0002"/>
                  </a:ext>
                </a:extLst>
              </a:tr>
              <a:tr h="611691">
                <a:tc>
                  <a:txBody>
                    <a:bodyPr/>
                    <a:lstStyle/>
                    <a:p>
                      <a:pPr algn="ctr" fontAlgn="t"/>
                      <a:r>
                        <a:rPr lang="en-IN" sz="1600">
                          <a:solidFill>
                            <a:schemeClr val="tx1"/>
                          </a:solidFill>
                          <a:effectLst/>
                          <a:latin typeface="+mn-lt"/>
                        </a:rPr>
                        <a:t>3</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IN" sz="1600" u="none" strike="noStrike" dirty="0">
                          <a:solidFill>
                            <a:schemeClr val="tx1"/>
                          </a:solidFill>
                          <a:effectLst/>
                          <a:latin typeface="+mn-lt"/>
                        </a:rPr>
                        <a:t>Insertion after specified node</a:t>
                      </a:r>
                      <a:endParaRPr lang="en-IN" sz="1600" dirty="0">
                        <a:solidFill>
                          <a:schemeClr val="tx1"/>
                        </a:solidFill>
                        <a:effectLst/>
                        <a:latin typeface="+mn-lt"/>
                      </a:endParaRP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IN" sz="1600" dirty="0">
                          <a:solidFill>
                            <a:schemeClr val="tx1"/>
                          </a:solidFill>
                          <a:effectLst/>
                          <a:latin typeface="+mn-lt"/>
                        </a:rPr>
                        <a:t>It involves insertion after the specified node of the linked list. We need to skip the desired number of nodes in order to reach the node after which the new node will be inserted. .</a:t>
                      </a:r>
                    </a:p>
                  </a:txBody>
                  <a:tcPr marL="46671" marR="46671" marT="46671" marB="466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IN" dirty="0"/>
              <a:t>Insertion in linked list</a:t>
            </a:r>
          </a:p>
        </p:txBody>
      </p:sp>
    </p:spTree>
    <p:extLst>
      <p:ext uri="{BB962C8B-B14F-4D97-AF65-F5344CB8AC3E}">
        <p14:creationId xmlns:p14="http://schemas.microsoft.com/office/powerpoint/2010/main" val="157207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Insertion at beginning in linked list</a:t>
            </a:r>
          </a:p>
        </p:txBody>
      </p:sp>
      <p:sp>
        <p:nvSpPr>
          <p:cNvPr id="4" name="Rectangle 3"/>
          <p:cNvSpPr/>
          <p:nvPr/>
        </p:nvSpPr>
        <p:spPr>
          <a:xfrm>
            <a:off x="3901764" y="366886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B</a:t>
            </a:r>
          </a:p>
        </p:txBody>
      </p:sp>
      <p:cxnSp>
        <p:nvCxnSpPr>
          <p:cNvPr id="8" name="Straight Connector 7"/>
          <p:cNvCxnSpPr>
            <a:stCxn id="4" idx="0"/>
            <a:endCxn id="4" idx="2"/>
          </p:cNvCxnSpPr>
          <p:nvPr/>
        </p:nvCxnSpPr>
        <p:spPr>
          <a:xfrm>
            <a:off x="4552818" y="366886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7" name="Rectangle 16"/>
          <p:cNvSpPr/>
          <p:nvPr/>
        </p:nvSpPr>
        <p:spPr>
          <a:xfrm>
            <a:off x="753149" y="4911412"/>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E</a:t>
            </a:r>
          </a:p>
        </p:txBody>
      </p:sp>
      <p:cxnSp>
        <p:nvCxnSpPr>
          <p:cNvPr id="18" name="Straight Connector 17"/>
          <p:cNvCxnSpPr>
            <a:stCxn id="17" idx="0"/>
            <a:endCxn id="17" idx="2"/>
          </p:cNvCxnSpPr>
          <p:nvPr/>
        </p:nvCxnSpPr>
        <p:spPr>
          <a:xfrm>
            <a:off x="1404203" y="4911412"/>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5854926"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C        null</a:t>
            </a:r>
          </a:p>
        </p:txBody>
      </p:sp>
      <p:cxnSp>
        <p:nvCxnSpPr>
          <p:cNvPr id="20" name="Straight Connector 19"/>
          <p:cNvCxnSpPr>
            <a:stCxn id="19" idx="0"/>
            <a:endCxn id="19" idx="2"/>
          </p:cNvCxnSpPr>
          <p:nvPr/>
        </p:nvCxnSpPr>
        <p:spPr>
          <a:xfrm>
            <a:off x="6505980" y="366725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21" name="Rectangle 20"/>
          <p:cNvSpPr/>
          <p:nvPr/>
        </p:nvSpPr>
        <p:spPr>
          <a:xfrm>
            <a:off x="1945986"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A </a:t>
            </a:r>
          </a:p>
        </p:txBody>
      </p:sp>
      <p:cxnSp>
        <p:nvCxnSpPr>
          <p:cNvPr id="22" name="Straight Connector 21"/>
          <p:cNvCxnSpPr/>
          <p:nvPr/>
        </p:nvCxnSpPr>
        <p:spPr>
          <a:xfrm>
            <a:off x="2597040" y="3667259"/>
            <a:ext cx="0" cy="511934"/>
          </a:xfrm>
          <a:prstGeom prst="line">
            <a:avLst/>
          </a:prstGeom>
        </p:spPr>
        <p:style>
          <a:lnRef idx="1">
            <a:schemeClr val="accent2"/>
          </a:lnRef>
          <a:fillRef idx="2">
            <a:schemeClr val="accent2"/>
          </a:fillRef>
          <a:effectRef idx="1">
            <a:schemeClr val="accent2"/>
          </a:effectRef>
          <a:fontRef idx="minor">
            <a:schemeClr val="dk1"/>
          </a:fontRef>
        </p:style>
      </p:cxnSp>
      <p:cxnSp>
        <p:nvCxnSpPr>
          <p:cNvPr id="30" name="Straight Arrow Connector 29"/>
          <p:cNvCxnSpPr>
            <a:stCxn id="21" idx="3"/>
            <a:endCxn id="4" idx="1"/>
          </p:cNvCxnSpPr>
          <p:nvPr/>
        </p:nvCxnSpPr>
        <p:spPr>
          <a:xfrm>
            <a:off x="3248094" y="3923226"/>
            <a:ext cx="653670" cy="16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5202564" y="3923226"/>
            <a:ext cx="653670" cy="16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945986" y="3258355"/>
            <a:ext cx="1302108" cy="369332"/>
          </a:xfrm>
          <a:prstGeom prst="rect">
            <a:avLst/>
          </a:prstGeom>
          <a:noFill/>
        </p:spPr>
        <p:txBody>
          <a:bodyPr wrap="square" rtlCol="0">
            <a:spAutoFit/>
          </a:bodyPr>
          <a:lstStyle/>
          <a:p>
            <a:r>
              <a:rPr lang="en-IN" dirty="0"/>
              <a:t>Data   next</a:t>
            </a:r>
          </a:p>
        </p:txBody>
      </p:sp>
      <p:cxnSp>
        <p:nvCxnSpPr>
          <p:cNvPr id="36" name="Elbow Connector 35"/>
          <p:cNvCxnSpPr/>
          <p:nvPr/>
        </p:nvCxnSpPr>
        <p:spPr>
          <a:xfrm rot="5400000" flipH="1" flipV="1">
            <a:off x="1053637" y="4131720"/>
            <a:ext cx="893474" cy="476487"/>
          </a:xfrm>
          <a:prstGeom prst="bentConnector3">
            <a:avLst>
              <a:gd name="adj1" fmla="val 10045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53149" y="3142445"/>
            <a:ext cx="843831" cy="369332"/>
          </a:xfrm>
          <a:prstGeom prst="rect">
            <a:avLst/>
          </a:prstGeom>
          <a:noFill/>
        </p:spPr>
        <p:txBody>
          <a:bodyPr wrap="square" rtlCol="0">
            <a:spAutoFit/>
          </a:bodyPr>
          <a:lstStyle/>
          <a:p>
            <a:r>
              <a:rPr lang="en-IN" dirty="0"/>
              <a:t>Head</a:t>
            </a:r>
          </a:p>
        </p:txBody>
      </p:sp>
      <p:cxnSp>
        <p:nvCxnSpPr>
          <p:cNvPr id="42" name="Straight Arrow Connector 41"/>
          <p:cNvCxnSpPr/>
          <p:nvPr/>
        </p:nvCxnSpPr>
        <p:spPr>
          <a:xfrm flipH="1">
            <a:off x="882634" y="3532704"/>
            <a:ext cx="5651" cy="13416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88285" y="3733266"/>
            <a:ext cx="1057701" cy="71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9" name="Straight Connector 48"/>
          <p:cNvCxnSpPr/>
          <p:nvPr/>
        </p:nvCxnSpPr>
        <p:spPr>
          <a:xfrm>
            <a:off x="1079525" y="3575900"/>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50" name="Straight Connector 49"/>
          <p:cNvCxnSpPr/>
          <p:nvPr/>
        </p:nvCxnSpPr>
        <p:spPr>
          <a:xfrm flipV="1">
            <a:off x="1079525" y="3575900"/>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9224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Insertion at end in linked list</a:t>
            </a:r>
          </a:p>
        </p:txBody>
      </p:sp>
      <p:sp>
        <p:nvSpPr>
          <p:cNvPr id="4" name="Rectangle 3"/>
          <p:cNvSpPr/>
          <p:nvPr/>
        </p:nvSpPr>
        <p:spPr>
          <a:xfrm>
            <a:off x="3901764" y="366886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B</a:t>
            </a:r>
          </a:p>
        </p:txBody>
      </p:sp>
      <p:cxnSp>
        <p:nvCxnSpPr>
          <p:cNvPr id="8" name="Straight Connector 7"/>
          <p:cNvCxnSpPr>
            <a:stCxn id="4" idx="0"/>
            <a:endCxn id="4" idx="2"/>
          </p:cNvCxnSpPr>
          <p:nvPr/>
        </p:nvCxnSpPr>
        <p:spPr>
          <a:xfrm>
            <a:off x="4552818" y="366886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7" name="Rectangle 16"/>
          <p:cNvSpPr/>
          <p:nvPr/>
        </p:nvSpPr>
        <p:spPr>
          <a:xfrm>
            <a:off x="7551388" y="4911412"/>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E        null</a:t>
            </a:r>
          </a:p>
        </p:txBody>
      </p:sp>
      <p:cxnSp>
        <p:nvCxnSpPr>
          <p:cNvPr id="18" name="Straight Connector 17"/>
          <p:cNvCxnSpPr>
            <a:stCxn id="17" idx="0"/>
            <a:endCxn id="17" idx="2"/>
          </p:cNvCxnSpPr>
          <p:nvPr/>
        </p:nvCxnSpPr>
        <p:spPr>
          <a:xfrm>
            <a:off x="8202442" y="4911412"/>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5854926"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C        null</a:t>
            </a:r>
          </a:p>
        </p:txBody>
      </p:sp>
      <p:cxnSp>
        <p:nvCxnSpPr>
          <p:cNvPr id="20" name="Straight Connector 19"/>
          <p:cNvCxnSpPr>
            <a:stCxn id="19" idx="0"/>
            <a:endCxn id="19" idx="2"/>
          </p:cNvCxnSpPr>
          <p:nvPr/>
        </p:nvCxnSpPr>
        <p:spPr>
          <a:xfrm>
            <a:off x="6505980" y="366725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21" name="Rectangle 20"/>
          <p:cNvSpPr/>
          <p:nvPr/>
        </p:nvSpPr>
        <p:spPr>
          <a:xfrm>
            <a:off x="1945986"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A </a:t>
            </a:r>
          </a:p>
        </p:txBody>
      </p:sp>
      <p:cxnSp>
        <p:nvCxnSpPr>
          <p:cNvPr id="22" name="Straight Connector 21"/>
          <p:cNvCxnSpPr/>
          <p:nvPr/>
        </p:nvCxnSpPr>
        <p:spPr>
          <a:xfrm>
            <a:off x="2597040" y="3667259"/>
            <a:ext cx="0" cy="511934"/>
          </a:xfrm>
          <a:prstGeom prst="line">
            <a:avLst/>
          </a:prstGeom>
        </p:spPr>
        <p:style>
          <a:lnRef idx="1">
            <a:schemeClr val="accent2"/>
          </a:lnRef>
          <a:fillRef idx="2">
            <a:schemeClr val="accent2"/>
          </a:fillRef>
          <a:effectRef idx="1">
            <a:schemeClr val="accent2"/>
          </a:effectRef>
          <a:fontRef idx="minor">
            <a:schemeClr val="dk1"/>
          </a:fontRef>
        </p:style>
      </p:cxnSp>
      <p:cxnSp>
        <p:nvCxnSpPr>
          <p:cNvPr id="30" name="Straight Arrow Connector 29"/>
          <p:cNvCxnSpPr>
            <a:stCxn id="21" idx="3"/>
            <a:endCxn id="4" idx="1"/>
          </p:cNvCxnSpPr>
          <p:nvPr/>
        </p:nvCxnSpPr>
        <p:spPr>
          <a:xfrm>
            <a:off x="3248094" y="3923226"/>
            <a:ext cx="653670" cy="16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5202564" y="3923226"/>
            <a:ext cx="653670" cy="16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945986" y="3258355"/>
            <a:ext cx="1302108" cy="369332"/>
          </a:xfrm>
          <a:prstGeom prst="rect">
            <a:avLst/>
          </a:prstGeom>
          <a:noFill/>
        </p:spPr>
        <p:txBody>
          <a:bodyPr wrap="square" rtlCol="0">
            <a:spAutoFit/>
          </a:bodyPr>
          <a:lstStyle/>
          <a:p>
            <a:r>
              <a:rPr lang="en-IN" dirty="0"/>
              <a:t>Data   next</a:t>
            </a:r>
          </a:p>
        </p:txBody>
      </p:sp>
      <p:cxnSp>
        <p:nvCxnSpPr>
          <p:cNvPr id="36" name="Elbow Connector 35"/>
          <p:cNvCxnSpPr/>
          <p:nvPr/>
        </p:nvCxnSpPr>
        <p:spPr>
          <a:xfrm rot="16200000" flipV="1">
            <a:off x="6760277" y="4413755"/>
            <a:ext cx="1200686" cy="219628"/>
          </a:xfrm>
          <a:prstGeom prst="bentConnector3">
            <a:avLst>
              <a:gd name="adj1" fmla="val 9934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06940" y="3738559"/>
            <a:ext cx="843831" cy="369332"/>
          </a:xfrm>
          <a:prstGeom prst="rect">
            <a:avLst/>
          </a:prstGeom>
          <a:noFill/>
        </p:spPr>
        <p:txBody>
          <a:bodyPr wrap="square" rtlCol="0">
            <a:spAutoFit/>
          </a:bodyPr>
          <a:lstStyle/>
          <a:p>
            <a:r>
              <a:rPr lang="en-IN" dirty="0"/>
              <a:t>Head</a:t>
            </a:r>
          </a:p>
        </p:txBody>
      </p:sp>
      <p:cxnSp>
        <p:nvCxnSpPr>
          <p:cNvPr id="42" name="Straight Arrow Connector 41"/>
          <p:cNvCxnSpPr/>
          <p:nvPr/>
        </p:nvCxnSpPr>
        <p:spPr>
          <a:xfrm>
            <a:off x="1235524" y="3911087"/>
            <a:ext cx="590918" cy="12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86193" y="3787997"/>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flipV="1">
            <a:off x="6686193" y="3787997"/>
            <a:ext cx="290628" cy="270456"/>
          </a:xfrm>
          <a:prstGeom prst="line">
            <a:avLst/>
          </a:prstGeom>
          <a:ln w="28575">
            <a:solidFill>
              <a:srgbClr val="FF0000"/>
            </a:solidFill>
          </a:ln>
        </p:spPr>
        <p:style>
          <a:lnRef idx="3">
            <a:schemeClr val="accent5"/>
          </a:lnRef>
          <a:fillRef idx="0">
            <a:schemeClr val="accent5"/>
          </a:fillRef>
          <a:effectRef idx="2">
            <a:schemeClr val="accent5"/>
          </a:effectRef>
          <a:fontRef idx="minor">
            <a:schemeClr val="tx1"/>
          </a:fontRef>
        </p:style>
      </p:cxnSp>
      <p:sp>
        <p:nvSpPr>
          <p:cNvPr id="38" name="TextBox 37"/>
          <p:cNvSpPr txBox="1"/>
          <p:nvPr/>
        </p:nvSpPr>
        <p:spPr>
          <a:xfrm>
            <a:off x="7470434" y="5679583"/>
            <a:ext cx="1261442" cy="369332"/>
          </a:xfrm>
          <a:prstGeom prst="rect">
            <a:avLst/>
          </a:prstGeom>
          <a:noFill/>
        </p:spPr>
        <p:txBody>
          <a:bodyPr wrap="square" rtlCol="0">
            <a:spAutoFit/>
          </a:bodyPr>
          <a:lstStyle/>
          <a:p>
            <a:r>
              <a:rPr lang="en-IN" dirty="0"/>
              <a:t>New node</a:t>
            </a:r>
          </a:p>
        </p:txBody>
      </p:sp>
    </p:spTree>
    <p:extLst>
      <p:ext uri="{BB962C8B-B14F-4D97-AF65-F5344CB8AC3E}">
        <p14:creationId xmlns:p14="http://schemas.microsoft.com/office/powerpoint/2010/main" val="267478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4699" y="1"/>
            <a:ext cx="8899301" cy="1314450"/>
          </a:xfrm>
        </p:spPr>
        <p:txBody>
          <a:bodyPr/>
          <a:lstStyle/>
          <a:p>
            <a:r>
              <a:rPr lang="en-IN" dirty="0"/>
              <a:t>Insertion at given position in linked list</a:t>
            </a:r>
          </a:p>
        </p:txBody>
      </p:sp>
      <p:sp>
        <p:nvSpPr>
          <p:cNvPr id="4" name="Rectangle 3"/>
          <p:cNvSpPr/>
          <p:nvPr/>
        </p:nvSpPr>
        <p:spPr>
          <a:xfrm>
            <a:off x="4878345"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B</a:t>
            </a:r>
          </a:p>
        </p:txBody>
      </p:sp>
      <p:cxnSp>
        <p:nvCxnSpPr>
          <p:cNvPr id="8" name="Straight Connector 7"/>
          <p:cNvCxnSpPr>
            <a:stCxn id="4" idx="0"/>
            <a:endCxn id="4" idx="2"/>
          </p:cNvCxnSpPr>
          <p:nvPr/>
        </p:nvCxnSpPr>
        <p:spPr>
          <a:xfrm>
            <a:off x="5529399" y="366725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7" name="Rectangle 16"/>
          <p:cNvSpPr/>
          <p:nvPr/>
        </p:nvSpPr>
        <p:spPr>
          <a:xfrm>
            <a:off x="3121056" y="516764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E        </a:t>
            </a:r>
          </a:p>
        </p:txBody>
      </p:sp>
      <p:cxnSp>
        <p:nvCxnSpPr>
          <p:cNvPr id="18" name="Straight Connector 17"/>
          <p:cNvCxnSpPr>
            <a:stCxn id="17" idx="0"/>
            <a:endCxn id="17" idx="2"/>
          </p:cNvCxnSpPr>
          <p:nvPr/>
        </p:nvCxnSpPr>
        <p:spPr>
          <a:xfrm>
            <a:off x="3772110" y="5167649"/>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19" name="Rectangle 18"/>
          <p:cNvSpPr/>
          <p:nvPr/>
        </p:nvSpPr>
        <p:spPr>
          <a:xfrm>
            <a:off x="6898115" y="3655120"/>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C        null</a:t>
            </a:r>
          </a:p>
        </p:txBody>
      </p:sp>
      <p:cxnSp>
        <p:nvCxnSpPr>
          <p:cNvPr id="20" name="Straight Connector 19"/>
          <p:cNvCxnSpPr/>
          <p:nvPr/>
        </p:nvCxnSpPr>
        <p:spPr>
          <a:xfrm>
            <a:off x="7540588" y="3654315"/>
            <a:ext cx="0" cy="511934"/>
          </a:xfrm>
          <a:prstGeom prst="line">
            <a:avLst/>
          </a:prstGeom>
        </p:spPr>
        <p:style>
          <a:lnRef idx="1">
            <a:schemeClr val="accent2"/>
          </a:lnRef>
          <a:fillRef idx="2">
            <a:schemeClr val="accent2"/>
          </a:fillRef>
          <a:effectRef idx="1">
            <a:schemeClr val="accent2"/>
          </a:effectRef>
          <a:fontRef idx="minor">
            <a:schemeClr val="dk1"/>
          </a:fontRef>
        </p:style>
      </p:cxnSp>
      <p:sp>
        <p:nvSpPr>
          <p:cNvPr id="21" name="Rectangle 20"/>
          <p:cNvSpPr/>
          <p:nvPr/>
        </p:nvSpPr>
        <p:spPr>
          <a:xfrm>
            <a:off x="1945986" y="3667259"/>
            <a:ext cx="1302108" cy="511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dirty="0"/>
              <a:t>A </a:t>
            </a:r>
          </a:p>
        </p:txBody>
      </p:sp>
      <p:cxnSp>
        <p:nvCxnSpPr>
          <p:cNvPr id="22" name="Straight Connector 21"/>
          <p:cNvCxnSpPr/>
          <p:nvPr/>
        </p:nvCxnSpPr>
        <p:spPr>
          <a:xfrm>
            <a:off x="2597040" y="3667259"/>
            <a:ext cx="0" cy="511934"/>
          </a:xfrm>
          <a:prstGeom prst="line">
            <a:avLst/>
          </a:prstGeom>
        </p:spPr>
        <p:style>
          <a:lnRef idx="1">
            <a:schemeClr val="accent2"/>
          </a:lnRef>
          <a:fillRef idx="2">
            <a:schemeClr val="accent2"/>
          </a:fillRef>
          <a:effectRef idx="1">
            <a:schemeClr val="accent2"/>
          </a:effectRef>
          <a:fontRef idx="minor">
            <a:schemeClr val="dk1"/>
          </a:fontRef>
        </p:style>
      </p:cxnSp>
      <p:cxnSp>
        <p:nvCxnSpPr>
          <p:cNvPr id="30" name="Straight Arrow Connector 29"/>
          <p:cNvCxnSpPr>
            <a:stCxn id="21" idx="3"/>
            <a:endCxn id="4" idx="1"/>
          </p:cNvCxnSpPr>
          <p:nvPr/>
        </p:nvCxnSpPr>
        <p:spPr>
          <a:xfrm>
            <a:off x="3248094" y="3923226"/>
            <a:ext cx="163025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6199038" y="3910282"/>
            <a:ext cx="653670" cy="161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1945986" y="3258355"/>
            <a:ext cx="1302108" cy="369332"/>
          </a:xfrm>
          <a:prstGeom prst="rect">
            <a:avLst/>
          </a:prstGeom>
          <a:noFill/>
        </p:spPr>
        <p:txBody>
          <a:bodyPr wrap="square" rtlCol="0">
            <a:spAutoFit/>
          </a:bodyPr>
          <a:lstStyle/>
          <a:p>
            <a:r>
              <a:rPr lang="en-IN" dirty="0"/>
              <a:t>Data   next</a:t>
            </a:r>
          </a:p>
        </p:txBody>
      </p:sp>
      <p:sp>
        <p:nvSpPr>
          <p:cNvPr id="40" name="TextBox 39"/>
          <p:cNvSpPr txBox="1"/>
          <p:nvPr/>
        </p:nvSpPr>
        <p:spPr>
          <a:xfrm>
            <a:off x="506940" y="3738559"/>
            <a:ext cx="843831" cy="369332"/>
          </a:xfrm>
          <a:prstGeom prst="rect">
            <a:avLst/>
          </a:prstGeom>
          <a:noFill/>
        </p:spPr>
        <p:txBody>
          <a:bodyPr wrap="square" rtlCol="0">
            <a:spAutoFit/>
          </a:bodyPr>
          <a:lstStyle/>
          <a:p>
            <a:r>
              <a:rPr lang="en-IN" dirty="0"/>
              <a:t>Head</a:t>
            </a:r>
          </a:p>
        </p:txBody>
      </p:sp>
      <p:cxnSp>
        <p:nvCxnSpPr>
          <p:cNvPr id="42" name="Straight Arrow Connector 41"/>
          <p:cNvCxnSpPr/>
          <p:nvPr/>
        </p:nvCxnSpPr>
        <p:spPr>
          <a:xfrm>
            <a:off x="1235524" y="3911087"/>
            <a:ext cx="590918" cy="12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48094" y="5779264"/>
            <a:ext cx="1261442" cy="369332"/>
          </a:xfrm>
          <a:prstGeom prst="rect">
            <a:avLst/>
          </a:prstGeom>
          <a:noFill/>
        </p:spPr>
        <p:txBody>
          <a:bodyPr wrap="square" rtlCol="0">
            <a:spAutoFit/>
          </a:bodyPr>
          <a:lstStyle/>
          <a:p>
            <a:r>
              <a:rPr lang="en-IN" dirty="0"/>
              <a:t>New node</a:t>
            </a:r>
          </a:p>
        </p:txBody>
      </p:sp>
      <p:cxnSp>
        <p:nvCxnSpPr>
          <p:cNvPr id="7" name="Elbow Connector 6"/>
          <p:cNvCxnSpPr/>
          <p:nvPr/>
        </p:nvCxnSpPr>
        <p:spPr>
          <a:xfrm rot="16200000" flipH="1">
            <a:off x="1972438" y="4608467"/>
            <a:ext cx="1312583" cy="533178"/>
          </a:xfrm>
          <a:prstGeom prst="bentConnector3">
            <a:avLst>
              <a:gd name="adj1" fmla="val 10004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4131498" y="4588628"/>
            <a:ext cx="1252473" cy="632967"/>
          </a:xfrm>
          <a:prstGeom prst="bentConnector3">
            <a:avLst>
              <a:gd name="adj1" fmla="val -38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97995" y="3775054"/>
            <a:ext cx="290628" cy="270456"/>
          </a:xfrm>
          <a:prstGeom prst="line">
            <a:avLst/>
          </a:prstGeom>
          <a:ln w="38100">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45" name="Straight Connector 44"/>
          <p:cNvCxnSpPr/>
          <p:nvPr/>
        </p:nvCxnSpPr>
        <p:spPr>
          <a:xfrm flipV="1">
            <a:off x="3697995" y="3775054"/>
            <a:ext cx="290628" cy="270456"/>
          </a:xfrm>
          <a:prstGeom prst="line">
            <a:avLst/>
          </a:prstGeom>
          <a:ln w="38100">
            <a:solidFill>
              <a:srgbClr val="FF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5637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0050" y="1504950"/>
            <a:ext cx="8653798" cy="4343400"/>
          </a:xfrm>
        </p:spPr>
        <p:txBody>
          <a:bodyPr>
            <a:noAutofit/>
          </a:bodyPr>
          <a:lstStyle/>
          <a:p>
            <a:r>
              <a:rPr lang="en-IN" sz="2400" dirty="0"/>
              <a:t>Step 1: IF PTR = NULL</a:t>
            </a:r>
          </a:p>
          <a:p>
            <a:r>
              <a:rPr lang="en-IN" sz="2400" dirty="0"/>
              <a:t>Write OVERFLOW</a:t>
            </a:r>
          </a:p>
          <a:p>
            <a:r>
              <a:rPr lang="en-IN" sz="2400" dirty="0"/>
              <a:t>     Go to Step 7</a:t>
            </a:r>
          </a:p>
          <a:p>
            <a:r>
              <a:rPr lang="en-IN" sz="2400" dirty="0"/>
              <a:t>    [END OF IF]</a:t>
            </a:r>
          </a:p>
          <a:p>
            <a:r>
              <a:rPr lang="en-IN" sz="2400" dirty="0"/>
              <a:t>Step 2: SET NEW_NODE = PTR</a:t>
            </a:r>
          </a:p>
          <a:p>
            <a:r>
              <a:rPr lang="en-IN" sz="2400" dirty="0"/>
              <a:t>Step 3: SET PTR = PTR → NEXT</a:t>
            </a:r>
          </a:p>
        </p:txBody>
      </p:sp>
      <p:sp>
        <p:nvSpPr>
          <p:cNvPr id="3" name="Title 2"/>
          <p:cNvSpPr>
            <a:spLocks noGrp="1"/>
          </p:cNvSpPr>
          <p:nvPr>
            <p:ph type="title"/>
          </p:nvPr>
        </p:nvSpPr>
        <p:spPr/>
        <p:txBody>
          <a:bodyPr/>
          <a:lstStyle/>
          <a:p>
            <a:r>
              <a:rPr lang="en-IN" dirty="0"/>
              <a:t>Algorithm :  Insertion at beginning</a:t>
            </a:r>
          </a:p>
        </p:txBody>
      </p:sp>
    </p:spTree>
    <p:extLst>
      <p:ext uri="{BB962C8B-B14F-4D97-AF65-F5344CB8AC3E}">
        <p14:creationId xmlns:p14="http://schemas.microsoft.com/office/powerpoint/2010/main" val="3885113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2401</TotalTime>
  <Words>648</Words>
  <Application>Microsoft Office PowerPoint</Application>
  <PresentationFormat>On-screen Show (4:3)</PresentationFormat>
  <Paragraphs>108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Bahnschrift</vt:lpstr>
      <vt:lpstr>Bahnschrift SemiBold</vt:lpstr>
      <vt:lpstr>Office Theme</vt:lpstr>
      <vt:lpstr>PowerPoint Presentation</vt:lpstr>
      <vt:lpstr>Learning Outcomes</vt:lpstr>
      <vt:lpstr>Operations on linked List</vt:lpstr>
      <vt:lpstr>Insertion in linked list</vt:lpstr>
      <vt:lpstr>Insertion in linked list</vt:lpstr>
      <vt:lpstr>Insertion at beginning in linked list</vt:lpstr>
      <vt:lpstr>Insertion at end in linked list</vt:lpstr>
      <vt:lpstr>Insertion at given position in linked list</vt:lpstr>
      <vt:lpstr>Algorithm :  Insertion at beginning</vt:lpstr>
      <vt:lpstr>Algorithm :  Insertion at beginning</vt:lpstr>
      <vt:lpstr>Deletion from a Linked List</vt:lpstr>
      <vt:lpstr>Deletion from a Linked List</vt:lpstr>
      <vt:lpstr>Deletion in linked list</vt:lpstr>
      <vt:lpstr>Algorithm: Deletion at beginning</vt:lpstr>
      <vt:lpstr>Searching in linked list</vt:lpstr>
      <vt:lpstr>Algorithm: Searching in linked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124</cp:revision>
  <dcterms:created xsi:type="dcterms:W3CDTF">2020-12-02T15:29:53Z</dcterms:created>
  <dcterms:modified xsi:type="dcterms:W3CDTF">2021-09-10T05:56:45Z</dcterms:modified>
</cp:coreProperties>
</file>