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4" r:id="rId4"/>
    <p:sldId id="295" r:id="rId5"/>
    <p:sldId id="296" r:id="rId6"/>
    <p:sldId id="297" r:id="rId7"/>
    <p:sldId id="298" r:id="rId8"/>
    <p:sldId id="303" r:id="rId9"/>
    <p:sldId id="306" r:id="rId10"/>
    <p:sldId id="304" r:id="rId11"/>
    <p:sldId id="305" r:id="rId12"/>
    <p:sldId id="307" r:id="rId13"/>
    <p:sldId id="299" r:id="rId14"/>
    <p:sldId id="300" r:id="rId15"/>
    <p:sldId id="301" r:id="rId16"/>
    <p:sldId id="302" r:id="rId17"/>
    <p:sldId id="25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  <a:srgbClr val="2C2C2C"/>
    <a:srgbClr val="191919"/>
    <a:srgbClr val="636973"/>
    <a:srgbClr val="999999"/>
    <a:srgbClr val="C2C2C2"/>
    <a:srgbClr val="00203F"/>
    <a:srgbClr val="ADF0D1"/>
    <a:srgbClr val="7CAAF1"/>
    <a:srgbClr val="DD5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FDCE79-4E29-402C-B477-B11C4D011C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alphaModFix amt="90000"/>
          </a:blip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92F9EE-5066-4DC7-9A8B-A0704FB56E63}"/>
              </a:ext>
            </a:extLst>
          </p:cNvPr>
          <p:cNvSpPr/>
          <p:nvPr userDrawn="1"/>
        </p:nvSpPr>
        <p:spPr>
          <a:xfrm>
            <a:off x="0" y="1440872"/>
            <a:ext cx="9144000" cy="3976255"/>
          </a:xfrm>
          <a:prstGeom prst="rect">
            <a:avLst/>
          </a:prstGeom>
          <a:solidFill>
            <a:srgbClr val="2C2C2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51063-0A73-407E-9285-9A6C27FF3658}"/>
              </a:ext>
            </a:extLst>
          </p:cNvPr>
          <p:cNvSpPr txBox="1"/>
          <p:nvPr userDrawn="1"/>
        </p:nvSpPr>
        <p:spPr>
          <a:xfrm>
            <a:off x="318655" y="1551705"/>
            <a:ext cx="52508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ECAP770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D37EDC-9BA2-4106-A0D1-49964EF39471}"/>
              </a:ext>
            </a:extLst>
          </p:cNvPr>
          <p:cNvSpPr txBox="1"/>
          <p:nvPr userDrawn="1"/>
        </p:nvSpPr>
        <p:spPr>
          <a:xfrm>
            <a:off x="263235" y="2970116"/>
            <a:ext cx="5347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cap="small" baseline="0" dirty="0">
                <a:solidFill>
                  <a:schemeClr val="bg1"/>
                </a:solidFill>
              </a:rPr>
              <a:t>Advance Data Structures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C59E63-B3F3-40A8-A422-69AB2D35C404}"/>
              </a:ext>
            </a:extLst>
          </p:cNvPr>
          <p:cNvCxnSpPr>
            <a:cxnSpLocks/>
          </p:cNvCxnSpPr>
          <p:nvPr userDrawn="1"/>
        </p:nvCxnSpPr>
        <p:spPr>
          <a:xfrm>
            <a:off x="318655" y="3782289"/>
            <a:ext cx="5347855" cy="0"/>
          </a:xfrm>
          <a:prstGeom prst="line">
            <a:avLst/>
          </a:prstGeom>
          <a:ln w="3175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3F2AB1-044B-42E4-8A81-97A7A2FE5418}"/>
              </a:ext>
            </a:extLst>
          </p:cNvPr>
          <p:cNvSpPr txBox="1"/>
          <p:nvPr userDrawn="1"/>
        </p:nvSpPr>
        <p:spPr>
          <a:xfrm>
            <a:off x="5999019" y="4563687"/>
            <a:ext cx="2826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Ashwani Kumar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979311-FF32-46BF-9637-46454C71F372}"/>
              </a:ext>
            </a:extLst>
          </p:cNvPr>
          <p:cNvSpPr txBox="1"/>
          <p:nvPr userDrawn="1"/>
        </p:nvSpPr>
        <p:spPr>
          <a:xfrm>
            <a:off x="6044739" y="5039622"/>
            <a:ext cx="2826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210813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bg>
      <p:bgPr>
        <a:blipFill dpi="0" rotWithShape="1">
          <a:blip r:embed="rId2">
            <a:alphaModFix amt="2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D8FB24-47A5-44BC-AECD-0BC32C75DA0B}"/>
              </a:ext>
            </a:extLst>
          </p:cNvPr>
          <p:cNvSpPr/>
          <p:nvPr userDrawn="1"/>
        </p:nvSpPr>
        <p:spPr>
          <a:xfrm>
            <a:off x="548640" y="548640"/>
            <a:ext cx="8046720" cy="5760720"/>
          </a:xfrm>
          <a:prstGeom prst="roundRect">
            <a:avLst>
              <a:gd name="adj" fmla="val 6085"/>
            </a:avLst>
          </a:prstGeom>
          <a:solidFill>
            <a:srgbClr val="191919"/>
          </a:solidFill>
          <a:ln w="28575">
            <a:solidFill>
              <a:srgbClr val="ADF0D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ADF0D1"/>
                </a:solidFill>
              </a:rPr>
              <a:t>That’s all for now…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952D653F-880E-4704-B157-47A700D64B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790332" y="790379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F10F3FB-B2E5-4042-8A74-C8150CE8F5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8125068" y="790379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C516898-262F-4C12-85F9-35D321590C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790332" y="5839460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394B66A9-76CC-4130-959F-4495CE8CFE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8125068" y="5839460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59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34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53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85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arning Outcome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050" y="2840182"/>
            <a:ext cx="8534400" cy="3827317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None/>
              <a:defRPr>
                <a:solidFill>
                  <a:srgbClr val="00203F"/>
                </a:solidFill>
              </a:defRPr>
            </a:lvl1pPr>
            <a:lvl2pPr>
              <a:lnSpc>
                <a:spcPct val="150000"/>
              </a:lnSpc>
              <a:buClr>
                <a:srgbClr val="FF0066"/>
              </a:buClr>
              <a:defRPr sz="2800"/>
            </a:lvl2pPr>
            <a:lvl3pPr>
              <a:buClr>
                <a:srgbClr val="FF0066"/>
              </a:buClr>
              <a:defRPr/>
            </a:lvl3pPr>
            <a:lvl4pPr>
              <a:buClr>
                <a:srgbClr val="FF0066"/>
              </a:buClr>
              <a:defRPr/>
            </a:lvl4pPr>
            <a:lvl5pPr>
              <a:buClr>
                <a:srgbClr val="FF0066"/>
              </a:buClr>
              <a:defRPr/>
            </a:lvl5pPr>
          </a:lstStyle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2095499"/>
          </a:xfrm>
          <a:prstGeom prst="rect">
            <a:avLst/>
          </a:prstGeom>
          <a:gradFill flip="none" rotWithShape="1">
            <a:gsLst>
              <a:gs pos="76000">
                <a:srgbClr val="636973"/>
              </a:gs>
              <a:gs pos="25000">
                <a:srgbClr val="2C2C2C"/>
              </a:gs>
              <a:gs pos="100000">
                <a:srgbClr val="9999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0050" y="0"/>
            <a:ext cx="8743950" cy="2095499"/>
          </a:xfrm>
        </p:spPr>
        <p:txBody>
          <a:bodyPr>
            <a:normAutofit/>
          </a:bodyPr>
          <a:lstStyle>
            <a:lvl1pPr>
              <a:defRPr sz="44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Learning</a:t>
            </a:r>
            <a:br>
              <a:rPr lang="en-US" dirty="0"/>
            </a:br>
            <a:r>
              <a:rPr lang="en-US" dirty="0"/>
              <a:t>Outcome</a:t>
            </a:r>
          </a:p>
        </p:txBody>
      </p:sp>
      <p:pic>
        <p:nvPicPr>
          <p:cNvPr id="13" name="Graphic 12" descr="Bullseye with solid fill">
            <a:extLst>
              <a:ext uri="{FF2B5EF4-FFF2-40B4-BE49-F238E27FC236}">
                <a16:creationId xmlns:a16="http://schemas.microsoft.com/office/drawing/2014/main" id="{DA53A35D-A7FC-46DF-8F17-CB2B929D87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2465" y="201756"/>
            <a:ext cx="1691985" cy="1691985"/>
          </a:xfrm>
          <a:prstGeom prst="rect">
            <a:avLst/>
          </a:prstGeom>
          <a:effectLst>
            <a:outerShdw blurRad="63500" dist="63500" sx="104000" sy="104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8C5984-85FD-4A7B-BC9D-CFD0ADC314BC}"/>
              </a:ext>
            </a:extLst>
          </p:cNvPr>
          <p:cNvSpPr txBox="1"/>
          <p:nvPr userDrawn="1"/>
        </p:nvSpPr>
        <p:spPr>
          <a:xfrm>
            <a:off x="400050" y="2297255"/>
            <a:ext cx="8092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srgbClr val="1F1F1F"/>
                </a:solidFill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404072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(Grey)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543050"/>
            <a:ext cx="8534400" cy="5124450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defRPr/>
            </a:lvl1pPr>
            <a:lvl2pPr>
              <a:lnSpc>
                <a:spcPct val="150000"/>
              </a:lnSpc>
              <a:buClr>
                <a:srgbClr val="FF0066"/>
              </a:buClr>
              <a:defRPr/>
            </a:lvl2pPr>
            <a:lvl3pPr>
              <a:lnSpc>
                <a:spcPct val="150000"/>
              </a:lnSpc>
              <a:buClr>
                <a:srgbClr val="FF0066"/>
              </a:buClr>
              <a:defRPr/>
            </a:lvl3pPr>
            <a:lvl4pPr>
              <a:lnSpc>
                <a:spcPct val="150000"/>
              </a:lnSpc>
              <a:buClr>
                <a:srgbClr val="FF0066"/>
              </a:buClr>
              <a:defRPr/>
            </a:lvl4pPr>
            <a:lvl5pPr>
              <a:lnSpc>
                <a:spcPct val="150000"/>
              </a:lnSpc>
              <a:buClr>
                <a:srgbClr val="FF0066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1325562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1"/>
            <a:ext cx="8743950" cy="131445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76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543050"/>
            <a:ext cx="8534400" cy="5124450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defRPr/>
            </a:lvl1pPr>
            <a:lvl2pPr>
              <a:lnSpc>
                <a:spcPct val="150000"/>
              </a:lnSpc>
              <a:buClr>
                <a:srgbClr val="FF0066"/>
              </a:buClr>
              <a:defRPr/>
            </a:lvl2pPr>
            <a:lvl3pPr>
              <a:lnSpc>
                <a:spcPct val="150000"/>
              </a:lnSpc>
              <a:buClr>
                <a:srgbClr val="FF0066"/>
              </a:buClr>
              <a:defRPr/>
            </a:lvl3pPr>
            <a:lvl4pPr>
              <a:lnSpc>
                <a:spcPct val="150000"/>
              </a:lnSpc>
              <a:buClr>
                <a:srgbClr val="FF0066"/>
              </a:buClr>
              <a:defRPr/>
            </a:lvl4pPr>
            <a:lvl5pPr>
              <a:lnSpc>
                <a:spcPct val="150000"/>
              </a:lnSpc>
              <a:buClr>
                <a:srgbClr val="FF0066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1325562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0"/>
            <a:ext cx="874395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203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2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3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7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EE634-6B37-4575-989D-67DDA194FFF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6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  <p:sldLayoutId id="2147483674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75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829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dirty="0"/>
              <a:t>pop():- </a:t>
            </a:r>
            <a:r>
              <a:rPr lang="en-IN" dirty="0"/>
              <a:t>When we delete an element from the stack, the operation is known as a pop. </a:t>
            </a:r>
          </a:p>
          <a:p>
            <a:pPr algn="just"/>
            <a:r>
              <a:rPr lang="en-IN" dirty="0"/>
              <a:t>Before deleting the element from the stack, we check whether the stack is empty.</a:t>
            </a:r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Stack operation: Pop()</a:t>
            </a:r>
          </a:p>
        </p:txBody>
      </p:sp>
    </p:spTree>
    <p:extLst>
      <p:ext uri="{BB962C8B-B14F-4D97-AF65-F5344CB8AC3E}">
        <p14:creationId xmlns:p14="http://schemas.microsoft.com/office/powerpoint/2010/main" val="2667434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If we try to delete the element from the empty stack, then the </a:t>
            </a:r>
            <a:r>
              <a:rPr lang="en-IN" b="1" dirty="0"/>
              <a:t>underflow</a:t>
            </a:r>
            <a:r>
              <a:rPr lang="en-IN" dirty="0"/>
              <a:t> condition occurs</a:t>
            </a:r>
          </a:p>
          <a:p>
            <a:pPr algn="just"/>
            <a:r>
              <a:rPr lang="en-IN" dirty="0"/>
              <a:t>If the stack is not empty, we first access the element which is pointed by the top</a:t>
            </a:r>
          </a:p>
          <a:p>
            <a:pPr algn="just"/>
            <a:r>
              <a:rPr lang="en-IN" dirty="0"/>
              <a:t>Once the pop operation is performed, the top is decremented by 1, i.e., </a:t>
            </a:r>
            <a:r>
              <a:rPr lang="en-IN" b="1" dirty="0"/>
              <a:t>top=top-1</a:t>
            </a:r>
            <a:r>
              <a:rPr lang="en-IN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Stack operation: Pop()</a:t>
            </a:r>
          </a:p>
        </p:txBody>
      </p:sp>
    </p:spTree>
    <p:extLst>
      <p:ext uri="{BB962C8B-B14F-4D97-AF65-F5344CB8AC3E}">
        <p14:creationId xmlns:p14="http://schemas.microsoft.com/office/powerpoint/2010/main" val="3196710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Content Placeholder 4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5654" y="4973588"/>
            <a:ext cx="1085274" cy="49110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Stack operation: Pop()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067393" y="3194287"/>
            <a:ext cx="0" cy="2253803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75861" y="3194287"/>
            <a:ext cx="0" cy="2253803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67393" y="5448090"/>
            <a:ext cx="1223494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067393" y="5020940"/>
            <a:ext cx="1223494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067393" y="4580913"/>
            <a:ext cx="1223494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67393" y="4153763"/>
            <a:ext cx="1223494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136341" y="2754261"/>
            <a:ext cx="411147" cy="4400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52367" y="3687977"/>
            <a:ext cx="1223494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701446" y="3193622"/>
            <a:ext cx="0" cy="2253803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909914" y="3193622"/>
            <a:ext cx="0" cy="2253803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701446" y="5447425"/>
            <a:ext cx="1223494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701446" y="5020275"/>
            <a:ext cx="1223494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701446" y="4580248"/>
            <a:ext cx="1223494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01446" y="4153098"/>
            <a:ext cx="1223494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783273" y="2601653"/>
            <a:ext cx="249668" cy="49591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686420" y="3687312"/>
            <a:ext cx="1223494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181980" y="3159811"/>
            <a:ext cx="0" cy="2253803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390448" y="3159811"/>
            <a:ext cx="0" cy="2253803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81980" y="5413614"/>
            <a:ext cx="1223494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81980" y="4982570"/>
            <a:ext cx="1223494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81980" y="4546437"/>
            <a:ext cx="1223494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81980" y="4119287"/>
            <a:ext cx="1223494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250928" y="2693825"/>
            <a:ext cx="414824" cy="46598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166954" y="3653501"/>
            <a:ext cx="1223494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910544" y="3181410"/>
            <a:ext cx="0" cy="2253803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119012" y="3181410"/>
            <a:ext cx="0" cy="2253803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10544" y="5435213"/>
            <a:ext cx="1223494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910544" y="5008063"/>
            <a:ext cx="1223494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910544" y="4568036"/>
            <a:ext cx="1223494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910544" y="4140886"/>
            <a:ext cx="1223494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979492" y="2721879"/>
            <a:ext cx="495484" cy="45953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895518" y="3675100"/>
            <a:ext cx="1223494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55430" y="4199577"/>
            <a:ext cx="103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16388" y="4650943"/>
            <a:ext cx="103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18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092479" y="5065880"/>
            <a:ext cx="103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15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88858" y="4638731"/>
            <a:ext cx="103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18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925234" y="5037649"/>
            <a:ext cx="103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15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311165" y="2339059"/>
            <a:ext cx="103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Pop 20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119797" y="2323540"/>
            <a:ext cx="103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Pop 18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99323" y="2324493"/>
            <a:ext cx="103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Pop 15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24962" y="5464689"/>
            <a:ext cx="140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Empty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104286" y="2913966"/>
            <a:ext cx="103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Top = 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908465" y="2899361"/>
            <a:ext cx="103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Top = -1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686420" y="2907502"/>
            <a:ext cx="103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Top = -1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187682" y="2911150"/>
            <a:ext cx="103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Top = 1</a:t>
            </a:r>
          </a:p>
        </p:txBody>
      </p:sp>
      <p:pic>
        <p:nvPicPr>
          <p:cNvPr id="62" name="Content Placeholder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32" y="4969940"/>
            <a:ext cx="1085274" cy="491101"/>
          </a:xfrm>
          <a:prstGeom prst="rect">
            <a:avLst/>
          </a:prstGeom>
        </p:spPr>
      </p:pic>
      <p:cxnSp>
        <p:nvCxnSpPr>
          <p:cNvPr id="63" name="Straight Connector 62"/>
          <p:cNvCxnSpPr/>
          <p:nvPr/>
        </p:nvCxnSpPr>
        <p:spPr>
          <a:xfrm>
            <a:off x="443558" y="3156163"/>
            <a:ext cx="0" cy="2253803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652026" y="3156163"/>
            <a:ext cx="0" cy="2253803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43558" y="5409966"/>
            <a:ext cx="1223494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43558" y="4978922"/>
            <a:ext cx="1223494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43558" y="4542789"/>
            <a:ext cx="1223494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43558" y="4115639"/>
            <a:ext cx="1223494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28532" y="3649853"/>
            <a:ext cx="1223494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17008" y="4195929"/>
            <a:ext cx="103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77966" y="4647295"/>
            <a:ext cx="103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18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49260" y="2907502"/>
            <a:ext cx="103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Top = 2</a:t>
            </a:r>
          </a:p>
        </p:txBody>
      </p:sp>
    </p:spTree>
    <p:extLst>
      <p:ext uri="{BB962C8B-B14F-4D97-AF65-F5344CB8AC3E}">
        <p14:creationId xmlns:p14="http://schemas.microsoft.com/office/powerpoint/2010/main" val="3329824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416441"/>
            <a:ext cx="8534400" cy="5124450"/>
          </a:xfrm>
        </p:spPr>
        <p:txBody>
          <a:bodyPr/>
          <a:lstStyle/>
          <a:p>
            <a:pPr algn="just"/>
            <a:r>
              <a:rPr lang="en-IN" b="1" dirty="0" err="1"/>
              <a:t>isEmpty</a:t>
            </a:r>
            <a:r>
              <a:rPr lang="en-IN" b="1" dirty="0"/>
              <a:t>():- </a:t>
            </a:r>
            <a:r>
              <a:rPr lang="en-IN" dirty="0"/>
              <a:t>It determines whether the stack is empty or not. Returns true if stack is empty, else false.</a:t>
            </a:r>
          </a:p>
          <a:p>
            <a:pPr algn="just"/>
            <a:r>
              <a:rPr lang="en-IN" b="1" dirty="0" err="1"/>
              <a:t>isFull</a:t>
            </a:r>
            <a:r>
              <a:rPr lang="en-IN" b="1" dirty="0"/>
              <a:t>():- </a:t>
            </a:r>
            <a:r>
              <a:rPr lang="en-IN" dirty="0"/>
              <a:t>It determines whether the stack is full or not.</a:t>
            </a:r>
          </a:p>
          <a:p>
            <a:pPr algn="just"/>
            <a:r>
              <a:rPr lang="en-IN" b="1" dirty="0"/>
              <a:t>peek():- </a:t>
            </a:r>
            <a:r>
              <a:rPr lang="en-IN" dirty="0"/>
              <a:t>It returns the element at the given position.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Stack Operations</a:t>
            </a:r>
          </a:p>
        </p:txBody>
      </p:sp>
    </p:spTree>
    <p:extLst>
      <p:ext uri="{BB962C8B-B14F-4D97-AF65-F5344CB8AC3E}">
        <p14:creationId xmlns:p14="http://schemas.microsoft.com/office/powerpoint/2010/main" val="907525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486780"/>
            <a:ext cx="8534400" cy="5124450"/>
          </a:xfrm>
        </p:spPr>
        <p:txBody>
          <a:bodyPr/>
          <a:lstStyle/>
          <a:p>
            <a:pPr algn="just"/>
            <a:r>
              <a:rPr lang="en-IN" b="1" dirty="0"/>
              <a:t>count(): </a:t>
            </a:r>
            <a:r>
              <a:rPr lang="en-IN" dirty="0"/>
              <a:t>It returns the total number of elements available in a stack.</a:t>
            </a:r>
          </a:p>
          <a:p>
            <a:pPr algn="just"/>
            <a:r>
              <a:rPr lang="en-IN" b="1" dirty="0"/>
              <a:t>change(): </a:t>
            </a:r>
            <a:r>
              <a:rPr lang="en-IN" dirty="0"/>
              <a:t>It changes the element at the given position.</a:t>
            </a:r>
          </a:p>
          <a:p>
            <a:pPr algn="just"/>
            <a:r>
              <a:rPr lang="en-IN" b="1" dirty="0"/>
              <a:t>display(): </a:t>
            </a:r>
            <a:r>
              <a:rPr lang="en-IN" dirty="0"/>
              <a:t>It prints all the elements available in the stack.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Stack Operations</a:t>
            </a:r>
          </a:p>
        </p:txBody>
      </p:sp>
    </p:spTree>
    <p:extLst>
      <p:ext uri="{BB962C8B-B14F-4D97-AF65-F5344CB8AC3E}">
        <p14:creationId xmlns:p14="http://schemas.microsoft.com/office/powerpoint/2010/main" val="3479986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444577"/>
            <a:ext cx="8534400" cy="5124450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/>
              <a:t>Two methods used to implement a stack: </a:t>
            </a:r>
          </a:p>
          <a:p>
            <a:pPr lvl="1" algn="just"/>
            <a:r>
              <a:rPr lang="en-IN" sz="2800" dirty="0"/>
              <a:t>Using array</a:t>
            </a:r>
          </a:p>
          <a:p>
            <a:pPr lvl="1" algn="just"/>
            <a:r>
              <a:rPr lang="en-IN" sz="2800" dirty="0"/>
              <a:t>Using linked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Stack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2145987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543049"/>
            <a:ext cx="8534400" cy="5314950"/>
          </a:xfrm>
        </p:spPr>
        <p:txBody>
          <a:bodyPr>
            <a:normAutofit/>
          </a:bodyPr>
          <a:lstStyle/>
          <a:p>
            <a:r>
              <a:rPr lang="en-IN" dirty="0"/>
              <a:t>Expression Evaluation and Conversion</a:t>
            </a:r>
          </a:p>
          <a:p>
            <a:r>
              <a:rPr lang="en-IN" dirty="0"/>
              <a:t>Parenthesis Checking</a:t>
            </a:r>
          </a:p>
          <a:p>
            <a:r>
              <a:rPr lang="en-IN" dirty="0"/>
              <a:t>Backtracking</a:t>
            </a:r>
          </a:p>
          <a:p>
            <a:r>
              <a:rPr lang="en-IN" dirty="0"/>
              <a:t>Function Call</a:t>
            </a:r>
          </a:p>
          <a:p>
            <a:r>
              <a:rPr lang="en-IN" dirty="0"/>
              <a:t>String Reversal</a:t>
            </a:r>
          </a:p>
          <a:p>
            <a:r>
              <a:rPr lang="en-IN" dirty="0"/>
              <a:t>Memory Management</a:t>
            </a:r>
          </a:p>
          <a:p>
            <a:r>
              <a:rPr lang="en-IN" dirty="0"/>
              <a:t>Syntax Parsing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Stack</a:t>
            </a:r>
          </a:p>
        </p:txBody>
      </p:sp>
    </p:spTree>
    <p:extLst>
      <p:ext uri="{BB962C8B-B14F-4D97-AF65-F5344CB8AC3E}">
        <p14:creationId xmlns:p14="http://schemas.microsoft.com/office/powerpoint/2010/main" val="1354213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23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F5D201-13EE-4515-BCA8-C03A66FB0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/>
            <a:r>
              <a:rPr lang="en-IN" dirty="0"/>
              <a:t>Understand Stacks data structure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87DFED-79C6-45F1-801E-613D1FB5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  <a:br>
              <a:rPr lang="en-US" dirty="0"/>
            </a:br>
            <a:r>
              <a:rPr lang="en-US" dirty="0"/>
              <a:t>Outcomes</a:t>
            </a:r>
          </a:p>
        </p:txBody>
      </p:sp>
    </p:spTree>
    <p:extLst>
      <p:ext uri="{BB962C8B-B14F-4D97-AF65-F5344CB8AC3E}">
        <p14:creationId xmlns:p14="http://schemas.microsoft.com/office/powerpoint/2010/main" val="3896377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0456" y="1506828"/>
            <a:ext cx="8744755" cy="5215944"/>
          </a:xfrm>
        </p:spPr>
        <p:txBody>
          <a:bodyPr>
            <a:normAutofit fontScale="92500"/>
          </a:bodyPr>
          <a:lstStyle/>
          <a:p>
            <a:pPr algn="just"/>
            <a:r>
              <a:rPr lang="en-IN" dirty="0"/>
              <a:t>A Stack is a linear data structure that follows the LIFO (Last-In-First-Out) or FILO(First In Last Out) principle.</a:t>
            </a:r>
          </a:p>
          <a:p>
            <a:pPr algn="just"/>
            <a:r>
              <a:rPr lang="en-IN" dirty="0"/>
              <a:t>Stack has one end, insertion and deletion can be done from the one end known as the </a:t>
            </a:r>
            <a:r>
              <a:rPr lang="en-IN" b="1" dirty="0"/>
              <a:t>top</a:t>
            </a:r>
            <a:r>
              <a:rPr lang="en-IN" dirty="0"/>
              <a:t> of the stack.</a:t>
            </a:r>
          </a:p>
          <a:p>
            <a:pPr algn="just"/>
            <a:r>
              <a:rPr lang="en-IN" dirty="0"/>
              <a:t>A Stack is an abstract data type with a pre-defined capacity, which means that it can store the elements of a limited size.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Stack </a:t>
            </a:r>
          </a:p>
        </p:txBody>
      </p:sp>
    </p:spTree>
    <p:extLst>
      <p:ext uri="{BB962C8B-B14F-4D97-AF65-F5344CB8AC3E}">
        <p14:creationId xmlns:p14="http://schemas.microsoft.com/office/powerpoint/2010/main" val="2910699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Stack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129565" y="3103808"/>
            <a:ext cx="0" cy="22538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338033" y="3103808"/>
            <a:ext cx="0" cy="22538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29565" y="5357611"/>
            <a:ext cx="122349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29565" y="4930461"/>
            <a:ext cx="122349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129565" y="4490434"/>
            <a:ext cx="122349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129565" y="4063284"/>
            <a:ext cx="122349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929944" y="2482941"/>
            <a:ext cx="489397" cy="66970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198513" y="2416801"/>
            <a:ext cx="690495" cy="68700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74642" y="5868335"/>
            <a:ext cx="118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Stack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50772" y="2663782"/>
            <a:ext cx="118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Push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3114539" y="3597498"/>
            <a:ext cx="122349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543760" y="3584620"/>
            <a:ext cx="113334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17213" y="3412832"/>
            <a:ext cx="118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44439" y="2894391"/>
            <a:ext cx="118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21105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123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4013" y="1690796"/>
            <a:ext cx="4384011" cy="264680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Stack Examples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30833" y="3247448"/>
            <a:ext cx="2343149" cy="361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7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514857"/>
            <a:ext cx="8663994" cy="5250824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Push()</a:t>
            </a:r>
          </a:p>
          <a:p>
            <a:r>
              <a:rPr lang="en-IN" dirty="0"/>
              <a:t>Pop()</a:t>
            </a:r>
          </a:p>
          <a:p>
            <a:r>
              <a:rPr lang="en-IN" dirty="0" err="1"/>
              <a:t>IsEmpty</a:t>
            </a:r>
            <a:r>
              <a:rPr lang="en-IN" dirty="0"/>
              <a:t>()</a:t>
            </a:r>
          </a:p>
          <a:p>
            <a:r>
              <a:rPr lang="en-IN" dirty="0" err="1"/>
              <a:t>isFull</a:t>
            </a:r>
            <a:r>
              <a:rPr lang="en-IN" dirty="0"/>
              <a:t>()</a:t>
            </a:r>
          </a:p>
          <a:p>
            <a:r>
              <a:rPr lang="en-IN" dirty="0"/>
              <a:t>peek()</a:t>
            </a:r>
          </a:p>
          <a:p>
            <a:r>
              <a:rPr lang="en-IN" dirty="0"/>
              <a:t>count()</a:t>
            </a:r>
          </a:p>
          <a:p>
            <a:r>
              <a:rPr lang="en-IN" dirty="0"/>
              <a:t>change()</a:t>
            </a:r>
          </a:p>
          <a:p>
            <a:r>
              <a:rPr lang="en-IN" dirty="0"/>
              <a:t>display()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Stack Operations </a:t>
            </a:r>
          </a:p>
        </p:txBody>
      </p:sp>
    </p:spTree>
    <p:extLst>
      <p:ext uri="{BB962C8B-B14F-4D97-AF65-F5344CB8AC3E}">
        <p14:creationId xmlns:p14="http://schemas.microsoft.com/office/powerpoint/2010/main" val="102604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472711"/>
            <a:ext cx="8534400" cy="5124450"/>
          </a:xfrm>
        </p:spPr>
        <p:txBody>
          <a:bodyPr/>
          <a:lstStyle/>
          <a:p>
            <a:pPr algn="just"/>
            <a:r>
              <a:rPr lang="en-IN" b="1" dirty="0"/>
              <a:t>push():- </a:t>
            </a:r>
            <a:r>
              <a:rPr lang="en-IN" dirty="0"/>
              <a:t>When we insert an element in a stack then the operation is known as a push. </a:t>
            </a:r>
          </a:p>
          <a:p>
            <a:pPr algn="just"/>
            <a:r>
              <a:rPr lang="en-IN" dirty="0"/>
              <a:t>Before inserting an element in a stack, we check whether the stack is full.</a:t>
            </a:r>
          </a:p>
          <a:p>
            <a:pPr algn="just"/>
            <a:r>
              <a:rPr lang="en-IN" dirty="0"/>
              <a:t>If we try to insert the element in a stack, and the stack is full, then the </a:t>
            </a:r>
            <a:r>
              <a:rPr lang="en-IN" b="1" dirty="0"/>
              <a:t>overflow </a:t>
            </a:r>
            <a:r>
              <a:rPr lang="en-IN" dirty="0"/>
              <a:t>condition occurs.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Stack Operation: Push() </a:t>
            </a:r>
          </a:p>
        </p:txBody>
      </p:sp>
    </p:spTree>
    <p:extLst>
      <p:ext uri="{BB962C8B-B14F-4D97-AF65-F5344CB8AC3E}">
        <p14:creationId xmlns:p14="http://schemas.microsoft.com/office/powerpoint/2010/main" val="244228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472712"/>
            <a:ext cx="8534400" cy="512445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When we initialize a stack, we set the value of top as -1 to check that the stack is empty.</a:t>
            </a:r>
          </a:p>
          <a:p>
            <a:pPr algn="just"/>
            <a:r>
              <a:rPr lang="en-IN" dirty="0"/>
              <a:t>When the new element is pushed in a stack, first, the value of the top gets incremented, i.e., </a:t>
            </a:r>
            <a:r>
              <a:rPr lang="en-IN" b="1" dirty="0"/>
              <a:t>top=top+1</a:t>
            </a:r>
            <a:r>
              <a:rPr lang="en-IN" dirty="0"/>
              <a:t>, and the element will be placed at the new position of the top.</a:t>
            </a:r>
          </a:p>
          <a:p>
            <a:pPr algn="just"/>
            <a:r>
              <a:rPr lang="en-IN" dirty="0"/>
              <a:t>The elements will be inserted until we reach the max size of the stack.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Stack Operation: Push()</a:t>
            </a:r>
          </a:p>
        </p:txBody>
      </p:sp>
    </p:spTree>
    <p:extLst>
      <p:ext uri="{BB962C8B-B14F-4D97-AF65-F5344CB8AC3E}">
        <p14:creationId xmlns:p14="http://schemas.microsoft.com/office/powerpoint/2010/main" val="2955721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Stack Operation: Push()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129565" y="3103808"/>
            <a:ext cx="0" cy="2253803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338033" y="3103808"/>
            <a:ext cx="0" cy="2253803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29565" y="5357611"/>
            <a:ext cx="1223494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129565" y="4930461"/>
            <a:ext cx="1223494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929944" y="2482941"/>
            <a:ext cx="489397" cy="66970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137042" y="3180480"/>
            <a:ext cx="0" cy="2253803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345510" y="3180480"/>
            <a:ext cx="0" cy="2253803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137042" y="5434283"/>
            <a:ext cx="1223494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137042" y="5007133"/>
            <a:ext cx="1223494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137042" y="4567106"/>
            <a:ext cx="1223494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137042" y="4139956"/>
            <a:ext cx="1223494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971764" y="2463556"/>
            <a:ext cx="489397" cy="66970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960952" y="3084422"/>
            <a:ext cx="0" cy="2253803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169420" y="3084422"/>
            <a:ext cx="0" cy="2253803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960952" y="5338225"/>
            <a:ext cx="1223494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110764" y="3152642"/>
            <a:ext cx="0" cy="2253803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319232" y="3152642"/>
            <a:ext cx="0" cy="2253803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110764" y="5406445"/>
            <a:ext cx="1223494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110764" y="4979295"/>
            <a:ext cx="1223494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5110764" y="4539268"/>
            <a:ext cx="1223494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911143" y="2531775"/>
            <a:ext cx="489397" cy="66970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052915" y="5510205"/>
            <a:ext cx="103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Empty 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170868" y="4581055"/>
            <a:ext cx="103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18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195214" y="5014642"/>
            <a:ext cx="103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15 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157534" y="5007133"/>
            <a:ext cx="103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15 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120271" y="4183790"/>
            <a:ext cx="103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20271" y="4610941"/>
            <a:ext cx="94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18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137042" y="5007132"/>
            <a:ext cx="103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15 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052915" y="2681959"/>
            <a:ext cx="103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 = -1 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342433" y="2608071"/>
            <a:ext cx="103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 =2 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251425" y="2658714"/>
            <a:ext cx="103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 = 1 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221528" y="2608071"/>
            <a:ext cx="103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 = 0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320968" y="2032156"/>
            <a:ext cx="103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Push 20 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226070" y="2080768"/>
            <a:ext cx="103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Push 18 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221528" y="2087713"/>
            <a:ext cx="103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Push 15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140665" y="5639219"/>
            <a:ext cx="146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Stack is full </a:t>
            </a:r>
          </a:p>
        </p:txBody>
      </p:sp>
    </p:spTree>
    <p:extLst>
      <p:ext uri="{BB962C8B-B14F-4D97-AF65-F5344CB8AC3E}">
        <p14:creationId xmlns:p14="http://schemas.microsoft.com/office/powerpoint/2010/main" val="1098900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2682</TotalTime>
  <Words>546</Words>
  <Application>Microsoft Office PowerPoint</Application>
  <PresentationFormat>On-screen Show (4:3)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Bahnschrift</vt:lpstr>
      <vt:lpstr>Bahnschrift SemiBold</vt:lpstr>
      <vt:lpstr>Office Theme</vt:lpstr>
      <vt:lpstr>PowerPoint Presentation</vt:lpstr>
      <vt:lpstr>Learning Outcomes</vt:lpstr>
      <vt:lpstr>Stack </vt:lpstr>
      <vt:lpstr>Stack </vt:lpstr>
      <vt:lpstr>Stack Examples </vt:lpstr>
      <vt:lpstr>Stack Operations </vt:lpstr>
      <vt:lpstr>Stack Operation: Push() </vt:lpstr>
      <vt:lpstr>Stack Operation: Push()</vt:lpstr>
      <vt:lpstr>Stack Operation: Push()</vt:lpstr>
      <vt:lpstr>Stack operation: Pop()</vt:lpstr>
      <vt:lpstr>Stack operation: Pop()</vt:lpstr>
      <vt:lpstr>Stack operation: Pop()</vt:lpstr>
      <vt:lpstr>Stack Operations</vt:lpstr>
      <vt:lpstr>Stack Operations</vt:lpstr>
      <vt:lpstr>Stack Implementation </vt:lpstr>
      <vt:lpstr>Applications of Stack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Singh Rajpoot</dc:creator>
  <cp:lastModifiedBy>video recording 1</cp:lastModifiedBy>
  <cp:revision>155</cp:revision>
  <dcterms:created xsi:type="dcterms:W3CDTF">2020-12-02T15:29:53Z</dcterms:created>
  <dcterms:modified xsi:type="dcterms:W3CDTF">2021-09-13T10:35:05Z</dcterms:modified>
</cp:coreProperties>
</file>