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Eh3k4+WbNPbqzyhMfMR5BvdrK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1" name="Shape 11"/>
        <p:cNvGrpSpPr/>
        <p:nvPr/>
      </p:nvGrpSpPr>
      <p:grpSpPr>
        <a:xfrm>
          <a:off x="0" y="0"/>
          <a:ext cx="0" cy="0"/>
          <a:chOff x="0" y="0"/>
          <a:chExt cx="0" cy="0"/>
        </a:xfrm>
      </p:grpSpPr>
      <p:pic>
        <p:nvPicPr>
          <p:cNvPr id="12" name="Google Shape;12;p28"/>
          <p:cNvPicPr preferRelativeResize="0"/>
          <p:nvPr/>
        </p:nvPicPr>
        <p:blipFill rotWithShape="1">
          <a:blip r:embed="rId2">
            <a:alphaModFix amt="90000"/>
          </a:blip>
          <a:srcRect b="0" l="0" r="0" t="0"/>
          <a:stretch/>
        </p:blipFill>
        <p:spPr>
          <a:xfrm>
            <a:off x="0" y="-1"/>
            <a:ext cx="9144000" cy="6858000"/>
          </a:xfrm>
          <a:prstGeom prst="rect">
            <a:avLst/>
          </a:prstGeom>
          <a:noFill/>
          <a:ln>
            <a:noFill/>
          </a:ln>
        </p:spPr>
      </p:pic>
      <p:sp>
        <p:nvSpPr>
          <p:cNvPr id="13" name="Google Shape;13;p28"/>
          <p:cNvSpPr/>
          <p:nvPr/>
        </p:nvSpPr>
        <p:spPr>
          <a:xfrm>
            <a:off x="0" y="1440872"/>
            <a:ext cx="9144000" cy="3976255"/>
          </a:xfrm>
          <a:prstGeom prst="rect">
            <a:avLst/>
          </a:prstGeom>
          <a:solidFill>
            <a:srgbClr val="2C2C2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8"/>
          <p:cNvSpPr txBox="1"/>
          <p:nvPr/>
        </p:nvSpPr>
        <p:spPr>
          <a:xfrm>
            <a:off x="318655" y="1551705"/>
            <a:ext cx="525087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9600" u="none" cap="none" strike="noStrike">
                <a:solidFill>
                  <a:srgbClr val="FFFF00"/>
                </a:solidFill>
                <a:latin typeface="Arial"/>
                <a:ea typeface="Arial"/>
                <a:cs typeface="Arial"/>
                <a:sym typeface="Arial"/>
              </a:rPr>
              <a:t>ECAP770</a:t>
            </a:r>
            <a:endParaRPr/>
          </a:p>
        </p:txBody>
      </p:sp>
      <p:sp>
        <p:nvSpPr>
          <p:cNvPr id="15" name="Google Shape;15;p28"/>
          <p:cNvSpPr txBox="1"/>
          <p:nvPr/>
        </p:nvSpPr>
        <p:spPr>
          <a:xfrm>
            <a:off x="263235" y="2970116"/>
            <a:ext cx="534785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3600" cap="small">
                <a:solidFill>
                  <a:schemeClr val="lt1"/>
                </a:solidFill>
                <a:latin typeface="Arial"/>
                <a:ea typeface="Arial"/>
                <a:cs typeface="Arial"/>
                <a:sym typeface="Arial"/>
              </a:rPr>
              <a:t>Advance Data Structures</a:t>
            </a:r>
            <a:endParaRPr/>
          </a:p>
        </p:txBody>
      </p:sp>
      <p:cxnSp>
        <p:nvCxnSpPr>
          <p:cNvPr id="16" name="Google Shape;16;p28"/>
          <p:cNvCxnSpPr/>
          <p:nvPr/>
        </p:nvCxnSpPr>
        <p:spPr>
          <a:xfrm>
            <a:off x="318655" y="3782289"/>
            <a:ext cx="5347855" cy="0"/>
          </a:xfrm>
          <a:prstGeom prst="straightConnector1">
            <a:avLst/>
          </a:prstGeom>
          <a:noFill/>
          <a:ln cap="flat" cmpd="sng" w="31750">
            <a:solidFill>
              <a:schemeClr val="lt1">
                <a:alpha val="40000"/>
              </a:schemeClr>
            </a:solidFill>
            <a:prstDash val="solid"/>
            <a:miter lim="800000"/>
            <a:headEnd len="sm" w="sm" type="none"/>
            <a:tailEnd len="sm" w="sm" type="none"/>
          </a:ln>
        </p:spPr>
      </p:cxnSp>
      <p:sp>
        <p:nvSpPr>
          <p:cNvPr id="17" name="Google Shape;17;p28"/>
          <p:cNvSpPr txBox="1"/>
          <p:nvPr/>
        </p:nvSpPr>
        <p:spPr>
          <a:xfrm>
            <a:off x="5999019" y="4563687"/>
            <a:ext cx="2826328"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2800">
                <a:solidFill>
                  <a:srgbClr val="FFFF00"/>
                </a:solidFill>
                <a:latin typeface="Arial"/>
                <a:ea typeface="Arial"/>
                <a:cs typeface="Arial"/>
                <a:sym typeface="Arial"/>
              </a:rPr>
              <a:t>Ashwani Kumar</a:t>
            </a:r>
            <a:endParaRPr/>
          </a:p>
        </p:txBody>
      </p:sp>
      <p:sp>
        <p:nvSpPr>
          <p:cNvPr id="18" name="Google Shape;18;p28"/>
          <p:cNvSpPr txBox="1"/>
          <p:nvPr/>
        </p:nvSpPr>
        <p:spPr>
          <a:xfrm>
            <a:off x="6044739" y="5039622"/>
            <a:ext cx="282632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lt1"/>
                </a:solidFill>
                <a:latin typeface="Arial"/>
                <a:ea typeface="Arial"/>
                <a:cs typeface="Arial"/>
                <a:sym typeface="Arial"/>
              </a:rPr>
              <a:t>Assistant Professor</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6" name="Shape 66"/>
        <p:cNvGrpSpPr/>
        <p:nvPr/>
      </p:nvGrpSpPr>
      <p:grpSpPr>
        <a:xfrm>
          <a:off x="0" y="0"/>
          <a:ext cx="0" cy="0"/>
          <a:chOff x="0" y="0"/>
          <a:chExt cx="0" cy="0"/>
        </a:xfrm>
      </p:grpSpPr>
      <p:sp>
        <p:nvSpPr>
          <p:cNvPr id="67" name="Google Shape;67;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3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9"/>
          <p:cNvSpPr/>
          <p:nvPr>
            <p:ph idx="2" type="pic"/>
          </p:nvPr>
        </p:nvSpPr>
        <p:spPr>
          <a:xfrm>
            <a:off x="3887391" y="987426"/>
            <a:ext cx="4629150" cy="4873625"/>
          </a:xfrm>
          <a:prstGeom prst="rect">
            <a:avLst/>
          </a:prstGeom>
          <a:noFill/>
          <a:ln>
            <a:noFill/>
          </a:ln>
        </p:spPr>
      </p:sp>
      <p:sp>
        <p:nvSpPr>
          <p:cNvPr id="80" name="Google Shape;80;p3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1"/>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1"/>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bg>
      <p:bgPr>
        <a:blipFill>
          <a:blip r:embed="rId2">
            <a:alphaModFix amt="15000"/>
          </a:blip>
          <a:stretch>
            <a:fillRect/>
          </a:stretch>
        </a:blipFill>
      </p:bgPr>
    </p:bg>
    <p:spTree>
      <p:nvGrpSpPr>
        <p:cNvPr id="19" name="Shape 19"/>
        <p:cNvGrpSpPr/>
        <p:nvPr/>
      </p:nvGrpSpPr>
      <p:grpSpPr>
        <a:xfrm>
          <a:off x="0" y="0"/>
          <a:ext cx="0" cy="0"/>
          <a:chOff x="0" y="0"/>
          <a:chExt cx="0" cy="0"/>
        </a:xfrm>
      </p:grpSpPr>
      <p:sp>
        <p:nvSpPr>
          <p:cNvPr id="20" name="Google Shape;20;p29"/>
          <p:cNvSpPr txBox="1"/>
          <p:nvPr>
            <p:ph idx="1" type="body"/>
          </p:nvPr>
        </p:nvSpPr>
        <p:spPr>
          <a:xfrm>
            <a:off x="400050" y="2840182"/>
            <a:ext cx="8534400" cy="382731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FF0066"/>
              </a:buClr>
              <a:buSzPts val="2800"/>
              <a:buFont typeface="Arial"/>
              <a:buNone/>
              <a:defRPr>
                <a:solidFill>
                  <a:srgbClr val="00203F"/>
                </a:solidFill>
              </a:defRPr>
            </a:lvl1pPr>
            <a:lvl2pPr indent="-406400" lvl="1" marL="914400" algn="l">
              <a:lnSpc>
                <a:spcPct val="150000"/>
              </a:lnSpc>
              <a:spcBef>
                <a:spcPts val="500"/>
              </a:spcBef>
              <a:spcAft>
                <a:spcPts val="0"/>
              </a:spcAft>
              <a:buClr>
                <a:srgbClr val="FF0066"/>
              </a:buClr>
              <a:buSzPts val="2800"/>
              <a:buChar char="•"/>
              <a:defRPr sz="2800"/>
            </a:lvl2pPr>
            <a:lvl3pPr indent="-355600" lvl="2" marL="1371600" algn="l">
              <a:lnSpc>
                <a:spcPct val="90000"/>
              </a:lnSpc>
              <a:spcBef>
                <a:spcPts val="500"/>
              </a:spcBef>
              <a:spcAft>
                <a:spcPts val="0"/>
              </a:spcAft>
              <a:buClr>
                <a:srgbClr val="FF0066"/>
              </a:buClr>
              <a:buSzPts val="2000"/>
              <a:buChar char="•"/>
              <a:defRPr/>
            </a:lvl3pPr>
            <a:lvl4pPr indent="-342900" lvl="3" marL="1828800" algn="l">
              <a:lnSpc>
                <a:spcPct val="90000"/>
              </a:lnSpc>
              <a:spcBef>
                <a:spcPts val="500"/>
              </a:spcBef>
              <a:spcAft>
                <a:spcPts val="0"/>
              </a:spcAft>
              <a:buClr>
                <a:srgbClr val="FF0066"/>
              </a:buClr>
              <a:buSzPts val="1800"/>
              <a:buChar char="•"/>
              <a:defRPr/>
            </a:lvl4pPr>
            <a:lvl5pPr indent="-342900" lvl="4" marL="2286000" algn="l">
              <a:lnSpc>
                <a:spcPct val="90000"/>
              </a:lnSpc>
              <a:spcBef>
                <a:spcPts val="500"/>
              </a:spcBef>
              <a:spcAft>
                <a:spcPts val="0"/>
              </a:spcAft>
              <a:buClr>
                <a:srgbClr val="FF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9"/>
          <p:cNvSpPr/>
          <p:nvPr/>
        </p:nvSpPr>
        <p:spPr>
          <a:xfrm>
            <a:off x="0" y="0"/>
            <a:ext cx="9144000" cy="2095499"/>
          </a:xfrm>
          <a:prstGeom prst="rect">
            <a:avLst/>
          </a:prstGeom>
          <a:gradFill>
            <a:gsLst>
              <a:gs pos="0">
                <a:srgbClr val="2C2C2C"/>
              </a:gs>
              <a:gs pos="25000">
                <a:srgbClr val="2C2C2C"/>
              </a:gs>
              <a:gs pos="76000">
                <a:srgbClr val="636973"/>
              </a:gs>
              <a:gs pos="100000">
                <a:srgbClr val="99999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 name="Google Shape;22;p29"/>
          <p:cNvSpPr txBox="1"/>
          <p:nvPr>
            <p:ph type="title"/>
          </p:nvPr>
        </p:nvSpPr>
        <p:spPr>
          <a:xfrm>
            <a:off x="400050" y="0"/>
            <a:ext cx="8743950" cy="20954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DF0D1"/>
              </a:buClr>
              <a:buSzPts val="4400"/>
              <a:buFont typeface="Arial"/>
              <a:buNone/>
              <a:defRPr sz="4400">
                <a:solidFill>
                  <a:srgbClr val="ADF0D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ullseye with solid fill" id="23" name="Google Shape;23;p29"/>
          <p:cNvPicPr preferRelativeResize="0"/>
          <p:nvPr/>
        </p:nvPicPr>
        <p:blipFill rotWithShape="1">
          <a:blip r:embed="rId3">
            <a:alphaModFix/>
          </a:blip>
          <a:srcRect b="0" l="0" r="0" t="0"/>
          <a:stretch/>
        </p:blipFill>
        <p:spPr>
          <a:xfrm>
            <a:off x="7242465" y="201756"/>
            <a:ext cx="1691985" cy="1691985"/>
          </a:xfrm>
          <a:prstGeom prst="rect">
            <a:avLst/>
          </a:prstGeom>
          <a:noFill/>
          <a:ln>
            <a:noFill/>
          </a:ln>
          <a:effectLst>
            <a:outerShdw blurRad="63500" sx="104000" rotWithShape="0" algn="ctr" dist="63500" sy="104000">
              <a:srgbClr val="000000">
                <a:alpha val="40000"/>
              </a:srgbClr>
            </a:outerShdw>
          </a:effectLst>
        </p:spPr>
      </p:pic>
      <p:sp>
        <p:nvSpPr>
          <p:cNvPr id="24" name="Google Shape;24;p29"/>
          <p:cNvSpPr txBox="1"/>
          <p:nvPr/>
        </p:nvSpPr>
        <p:spPr>
          <a:xfrm>
            <a:off x="400050" y="2297255"/>
            <a:ext cx="80927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1F1F1F"/>
                </a:solidFill>
                <a:latin typeface="Arial"/>
                <a:ea typeface="Arial"/>
                <a:cs typeface="Arial"/>
                <a:sym typeface="Arial"/>
              </a:rPr>
              <a:t>After this lecture, you will be able to</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Grey)">
  <p:cSld name="1_Title and Content (Grey)">
    <p:bg>
      <p:bgPr>
        <a:blipFill>
          <a:blip r:embed="rId2">
            <a:alphaModFix amt="15000"/>
          </a:blip>
          <a:stretch>
            <a:fillRect/>
          </a:stretch>
        </a:blipFill>
      </p:bgPr>
    </p:bg>
    <p:spTree>
      <p:nvGrpSpPr>
        <p:cNvPr id="25" name="Shape 25"/>
        <p:cNvGrpSpPr/>
        <p:nvPr/>
      </p:nvGrpSpPr>
      <p:grpSpPr>
        <a:xfrm>
          <a:off x="0" y="0"/>
          <a:ext cx="0" cy="0"/>
          <a:chOff x="0" y="0"/>
          <a:chExt cx="0" cy="0"/>
        </a:xfrm>
      </p:grpSpPr>
      <p:sp>
        <p:nvSpPr>
          <p:cNvPr id="26" name="Google Shape;26;p30"/>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FF0066"/>
              </a:buClr>
              <a:buSzPts val="2800"/>
              <a:buChar char="•"/>
              <a:defRPr/>
            </a:lvl1pPr>
            <a:lvl2pPr indent="-381000" lvl="1" marL="914400" algn="l">
              <a:lnSpc>
                <a:spcPct val="150000"/>
              </a:lnSpc>
              <a:spcBef>
                <a:spcPts val="500"/>
              </a:spcBef>
              <a:spcAft>
                <a:spcPts val="0"/>
              </a:spcAft>
              <a:buClr>
                <a:srgbClr val="FF0066"/>
              </a:buClr>
              <a:buSzPts val="2400"/>
              <a:buChar char="•"/>
              <a:defRPr/>
            </a:lvl2pPr>
            <a:lvl3pPr indent="-355600" lvl="2" marL="1371600" algn="l">
              <a:lnSpc>
                <a:spcPct val="150000"/>
              </a:lnSpc>
              <a:spcBef>
                <a:spcPts val="500"/>
              </a:spcBef>
              <a:spcAft>
                <a:spcPts val="0"/>
              </a:spcAft>
              <a:buClr>
                <a:srgbClr val="FF0066"/>
              </a:buClr>
              <a:buSzPts val="2000"/>
              <a:buChar char="•"/>
              <a:defRPr/>
            </a:lvl3pPr>
            <a:lvl4pPr indent="-342900" lvl="3" marL="1828800" algn="l">
              <a:lnSpc>
                <a:spcPct val="150000"/>
              </a:lnSpc>
              <a:spcBef>
                <a:spcPts val="500"/>
              </a:spcBef>
              <a:spcAft>
                <a:spcPts val="0"/>
              </a:spcAft>
              <a:buClr>
                <a:srgbClr val="FF0066"/>
              </a:buClr>
              <a:buSzPts val="1800"/>
              <a:buChar char="•"/>
              <a:defRPr/>
            </a:lvl4pPr>
            <a:lvl5pPr indent="-342900" lvl="4" marL="2286000" algn="l">
              <a:lnSpc>
                <a:spcPct val="150000"/>
              </a:lnSpc>
              <a:spcBef>
                <a:spcPts val="500"/>
              </a:spcBef>
              <a:spcAft>
                <a:spcPts val="0"/>
              </a:spcAft>
              <a:buClr>
                <a:srgbClr val="FF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0"/>
          <p:cNvSpPr/>
          <p:nvPr/>
        </p:nvSpPr>
        <p:spPr>
          <a:xfrm>
            <a:off x="0" y="0"/>
            <a:ext cx="9144000" cy="1325562"/>
          </a:xfrm>
          <a:prstGeom prst="rect">
            <a:avLst/>
          </a:prstGeom>
          <a:solidFill>
            <a:srgbClr val="2C2C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30"/>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DF0D1"/>
              </a:buClr>
              <a:buSzPts val="4000"/>
              <a:buFont typeface="Arial"/>
              <a:buNone/>
              <a:defRPr sz="4000">
                <a:solidFill>
                  <a:srgbClr val="ADF0D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blipFill rotWithShape="1">
          <a:blip r:embed="rId2">
            <a:alphaModFix amt="24000"/>
          </a:blip>
          <a:tile algn="tl" flip="none" tx="0" sx="100000" ty="0" sy="100000"/>
        </a:blipFill>
      </p:bgPr>
    </p:bg>
    <p:spTree>
      <p:nvGrpSpPr>
        <p:cNvPr id="29" name="Shape 29"/>
        <p:cNvGrpSpPr/>
        <p:nvPr/>
      </p:nvGrpSpPr>
      <p:grpSpPr>
        <a:xfrm>
          <a:off x="0" y="0"/>
          <a:ext cx="0" cy="0"/>
          <a:chOff x="0" y="0"/>
          <a:chExt cx="0" cy="0"/>
        </a:xfrm>
      </p:grpSpPr>
      <p:sp>
        <p:nvSpPr>
          <p:cNvPr id="30" name="Google Shape;30;p31"/>
          <p:cNvSpPr/>
          <p:nvPr/>
        </p:nvSpPr>
        <p:spPr>
          <a:xfrm>
            <a:off x="548640" y="548640"/>
            <a:ext cx="8046720" cy="5760720"/>
          </a:xfrm>
          <a:prstGeom prst="roundRect">
            <a:avLst>
              <a:gd fmla="val 6085" name="adj"/>
            </a:avLst>
          </a:prstGeom>
          <a:solidFill>
            <a:srgbClr val="191919"/>
          </a:solidFill>
          <a:ln cap="flat" cmpd="sng" w="28575">
            <a:solidFill>
              <a:srgbClr val="ADF0D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6000">
                <a:solidFill>
                  <a:srgbClr val="ADF0D1"/>
                </a:solidFill>
                <a:latin typeface="Arial"/>
                <a:ea typeface="Arial"/>
                <a:cs typeface="Arial"/>
                <a:sym typeface="Arial"/>
              </a:rPr>
              <a:t>That’s all for now…</a:t>
            </a:r>
            <a:endParaRPr/>
          </a:p>
        </p:txBody>
      </p:sp>
      <p:pic>
        <p:nvPicPr>
          <p:cNvPr descr="Icon&#10;&#10;Description automatically generated" id="31" name="Google Shape;31;p31"/>
          <p:cNvPicPr preferRelativeResize="0"/>
          <p:nvPr/>
        </p:nvPicPr>
        <p:blipFill rotWithShape="1">
          <a:blip r:embed="rId3">
            <a:alphaModFix/>
          </a:blip>
          <a:srcRect b="18474" l="13924" r="13733" t="9932"/>
          <a:stretch/>
        </p:blipFill>
        <p:spPr>
          <a:xfrm>
            <a:off x="790332" y="790379"/>
            <a:ext cx="228600" cy="228600"/>
          </a:xfrm>
          <a:custGeom>
            <a:rect b="b" l="l" r="r" t="t"/>
            <a:pathLst>
              <a:path extrusionOk="0" h="1444868" w="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noFill/>
          <a:ln>
            <a:noFill/>
          </a:ln>
          <a:effectLst>
            <a:outerShdw blurRad="63500" sx="102000" rotWithShape="0" algn="ctr" sy="102000">
              <a:srgbClr val="000000">
                <a:alpha val="40000"/>
              </a:srgbClr>
            </a:outerShdw>
          </a:effectLst>
        </p:spPr>
      </p:pic>
      <p:pic>
        <p:nvPicPr>
          <p:cNvPr descr="Icon&#10;&#10;Description automatically generated" id="32" name="Google Shape;32;p31"/>
          <p:cNvPicPr preferRelativeResize="0"/>
          <p:nvPr/>
        </p:nvPicPr>
        <p:blipFill rotWithShape="1">
          <a:blip r:embed="rId4">
            <a:alphaModFix/>
          </a:blip>
          <a:srcRect b="18474" l="13924" r="13733" t="9932"/>
          <a:stretch/>
        </p:blipFill>
        <p:spPr>
          <a:xfrm>
            <a:off x="8125068" y="790379"/>
            <a:ext cx="228600" cy="228600"/>
          </a:xfrm>
          <a:custGeom>
            <a:rect b="b" l="l" r="r" t="t"/>
            <a:pathLst>
              <a:path extrusionOk="0" h="1444868" w="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noFill/>
          <a:ln>
            <a:noFill/>
          </a:ln>
          <a:effectLst>
            <a:outerShdw blurRad="63500" sx="102000" rotWithShape="0" algn="ctr" sy="102000">
              <a:srgbClr val="000000">
                <a:alpha val="40000"/>
              </a:srgbClr>
            </a:outerShdw>
          </a:effectLst>
        </p:spPr>
      </p:pic>
      <p:pic>
        <p:nvPicPr>
          <p:cNvPr descr="Icon&#10;&#10;Description automatically generated" id="33" name="Google Shape;33;p31"/>
          <p:cNvPicPr preferRelativeResize="0"/>
          <p:nvPr/>
        </p:nvPicPr>
        <p:blipFill rotWithShape="1">
          <a:blip r:embed="rId5">
            <a:alphaModFix/>
          </a:blip>
          <a:srcRect b="18474" l="13924" r="13733" t="9932"/>
          <a:stretch/>
        </p:blipFill>
        <p:spPr>
          <a:xfrm>
            <a:off x="790332" y="5839460"/>
            <a:ext cx="228600" cy="228600"/>
          </a:xfrm>
          <a:custGeom>
            <a:rect b="b" l="l" r="r" t="t"/>
            <a:pathLst>
              <a:path extrusionOk="0" h="1444868" w="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noFill/>
          <a:ln>
            <a:noFill/>
          </a:ln>
          <a:effectLst>
            <a:outerShdw blurRad="63500" sx="102000" rotWithShape="0" algn="ctr" sy="102000">
              <a:srgbClr val="000000">
                <a:alpha val="40000"/>
              </a:srgbClr>
            </a:outerShdw>
          </a:effectLst>
        </p:spPr>
      </p:pic>
      <p:pic>
        <p:nvPicPr>
          <p:cNvPr descr="Icon&#10;&#10;Description automatically generated" id="34" name="Google Shape;34;p31"/>
          <p:cNvPicPr preferRelativeResize="0"/>
          <p:nvPr/>
        </p:nvPicPr>
        <p:blipFill rotWithShape="1">
          <a:blip r:embed="rId6">
            <a:alphaModFix/>
          </a:blip>
          <a:srcRect b="18474" l="13924" r="13733" t="9932"/>
          <a:stretch/>
        </p:blipFill>
        <p:spPr>
          <a:xfrm>
            <a:off x="8125068" y="5839460"/>
            <a:ext cx="228600" cy="228600"/>
          </a:xfrm>
          <a:custGeom>
            <a:rect b="b" l="l" r="r" t="t"/>
            <a:pathLst>
              <a:path extrusionOk="0" h="1444868" w="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noFill/>
          <a:ln>
            <a:noFill/>
          </a:ln>
          <a:effectLst>
            <a:outerShdw blurRad="63500" sx="102000" rotWithShape="0" algn="ctr" sy="102000">
              <a:srgbClr val="000000">
                <a:alpha val="40000"/>
              </a:srgb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White)">
  <p:cSld name="3_Title and Content (White)">
    <p:spTree>
      <p:nvGrpSpPr>
        <p:cNvPr id="35" name="Shape 35"/>
        <p:cNvGrpSpPr/>
        <p:nvPr/>
      </p:nvGrpSpPr>
      <p:grpSpPr>
        <a:xfrm>
          <a:off x="0" y="0"/>
          <a:ext cx="0" cy="0"/>
          <a:chOff x="0" y="0"/>
          <a:chExt cx="0" cy="0"/>
        </a:xfrm>
      </p:grpSpPr>
      <p:sp>
        <p:nvSpPr>
          <p:cNvPr id="36" name="Google Shape;36;p32"/>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FF0066"/>
              </a:buClr>
              <a:buSzPts val="2800"/>
              <a:buChar char="•"/>
              <a:defRPr/>
            </a:lvl1pPr>
            <a:lvl2pPr indent="-381000" lvl="1" marL="914400" algn="l">
              <a:lnSpc>
                <a:spcPct val="150000"/>
              </a:lnSpc>
              <a:spcBef>
                <a:spcPts val="500"/>
              </a:spcBef>
              <a:spcAft>
                <a:spcPts val="0"/>
              </a:spcAft>
              <a:buClr>
                <a:srgbClr val="FF0066"/>
              </a:buClr>
              <a:buSzPts val="2400"/>
              <a:buChar char="•"/>
              <a:defRPr/>
            </a:lvl2pPr>
            <a:lvl3pPr indent="-355600" lvl="2" marL="1371600" algn="l">
              <a:lnSpc>
                <a:spcPct val="150000"/>
              </a:lnSpc>
              <a:spcBef>
                <a:spcPts val="500"/>
              </a:spcBef>
              <a:spcAft>
                <a:spcPts val="0"/>
              </a:spcAft>
              <a:buClr>
                <a:srgbClr val="FF0066"/>
              </a:buClr>
              <a:buSzPts val="2000"/>
              <a:buChar char="•"/>
              <a:defRPr/>
            </a:lvl3pPr>
            <a:lvl4pPr indent="-342900" lvl="3" marL="1828800" algn="l">
              <a:lnSpc>
                <a:spcPct val="150000"/>
              </a:lnSpc>
              <a:spcBef>
                <a:spcPts val="500"/>
              </a:spcBef>
              <a:spcAft>
                <a:spcPts val="0"/>
              </a:spcAft>
              <a:buClr>
                <a:srgbClr val="FF0066"/>
              </a:buClr>
              <a:buSzPts val="1800"/>
              <a:buChar char="•"/>
              <a:defRPr/>
            </a:lvl4pPr>
            <a:lvl5pPr indent="-342900" lvl="4" marL="2286000" algn="l">
              <a:lnSpc>
                <a:spcPct val="150000"/>
              </a:lnSpc>
              <a:spcBef>
                <a:spcPts val="500"/>
              </a:spcBef>
              <a:spcAft>
                <a:spcPts val="0"/>
              </a:spcAft>
              <a:buClr>
                <a:srgbClr val="FF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p:nvPr/>
        </p:nvSpPr>
        <p:spPr>
          <a:xfrm>
            <a:off x="0" y="0"/>
            <a:ext cx="9144000" cy="1325562"/>
          </a:xfrm>
          <a:prstGeom prst="rect">
            <a:avLst/>
          </a:prstGeom>
          <a:solidFill>
            <a:srgbClr val="2C2C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2"/>
          <p:cNvSpPr txBox="1"/>
          <p:nvPr>
            <p:ph type="title"/>
          </p:nvPr>
        </p:nvSpPr>
        <p:spPr>
          <a:xfrm>
            <a:off x="400050" y="0"/>
            <a:ext cx="874395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DF0D1"/>
              </a:buClr>
              <a:buSzPts val="4000"/>
              <a:buFont typeface="Arial"/>
              <a:buNone/>
              <a:defRPr sz="4000">
                <a:solidFill>
                  <a:srgbClr val="ADF0D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3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IN"/>
              <a:t>Deletion of an element from the top of the stack is called pop operation. The value of the variable top will be decremented by 1 whenever an item is deleted from the stack. The top most element of the stack is stored in another variable and then the top is decremented by 1. </a:t>
            </a:r>
            <a:endParaRPr/>
          </a:p>
          <a:p>
            <a:pPr indent="0" lvl="0" marL="0" rtl="0" algn="just">
              <a:lnSpc>
                <a:spcPct val="150000"/>
              </a:lnSpc>
              <a:spcBef>
                <a:spcPts val="1000"/>
              </a:spcBef>
              <a:spcAft>
                <a:spcPts val="0"/>
              </a:spcAft>
              <a:buSzPts val="2800"/>
              <a:buNone/>
            </a:pPr>
            <a:r>
              <a:t/>
            </a:r>
            <a:endParaRPr/>
          </a:p>
        </p:txBody>
      </p:sp>
      <p:sp>
        <p:nvSpPr>
          <p:cNvPr id="166" name="Google Shape;166;p10"/>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Deletion of an element from a stack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800"/>
              <a:buNone/>
            </a:pPr>
            <a:r>
              <a:rPr lang="en-IN"/>
              <a:t>begin   </a:t>
            </a:r>
            <a:endParaRPr/>
          </a:p>
          <a:p>
            <a:pPr indent="0" lvl="0" marL="0" rtl="0" algn="l">
              <a:lnSpc>
                <a:spcPct val="150000"/>
              </a:lnSpc>
              <a:spcBef>
                <a:spcPts val="1000"/>
              </a:spcBef>
              <a:spcAft>
                <a:spcPts val="0"/>
              </a:spcAft>
              <a:buSzPts val="2800"/>
              <a:buNone/>
            </a:pPr>
            <a:r>
              <a:rPr lang="en-IN"/>
              <a:t>    if top = 0 then stack empty;   </a:t>
            </a:r>
            <a:endParaRPr/>
          </a:p>
          <a:p>
            <a:pPr indent="0" lvl="0" marL="0" rtl="0" algn="l">
              <a:lnSpc>
                <a:spcPct val="150000"/>
              </a:lnSpc>
              <a:spcBef>
                <a:spcPts val="1000"/>
              </a:spcBef>
              <a:spcAft>
                <a:spcPts val="0"/>
              </a:spcAft>
              <a:buSzPts val="2800"/>
              <a:buNone/>
            </a:pPr>
            <a:r>
              <a:rPr lang="en-IN"/>
              <a:t>    item := stack(top);  </a:t>
            </a:r>
            <a:endParaRPr/>
          </a:p>
          <a:p>
            <a:pPr indent="0" lvl="0" marL="0" rtl="0" algn="l">
              <a:lnSpc>
                <a:spcPct val="150000"/>
              </a:lnSpc>
              <a:spcBef>
                <a:spcPts val="1000"/>
              </a:spcBef>
              <a:spcAft>
                <a:spcPts val="0"/>
              </a:spcAft>
              <a:buSzPts val="2800"/>
              <a:buNone/>
            </a:pPr>
            <a:r>
              <a:rPr lang="en-IN"/>
              <a:t>    top = top - 1;  </a:t>
            </a:r>
            <a:endParaRPr/>
          </a:p>
          <a:p>
            <a:pPr indent="0" lvl="0" marL="0" rtl="0" algn="l">
              <a:lnSpc>
                <a:spcPct val="150000"/>
              </a:lnSpc>
              <a:spcBef>
                <a:spcPts val="1000"/>
              </a:spcBef>
              <a:spcAft>
                <a:spcPts val="0"/>
              </a:spcAft>
              <a:buSzPts val="2800"/>
              <a:buNone/>
            </a:pPr>
            <a:r>
              <a:rPr lang="en-IN"/>
              <a:t>end; </a:t>
            </a:r>
            <a:endParaRPr/>
          </a:p>
          <a:p>
            <a:pPr indent="-50800" lvl="0" marL="228600" rtl="0" algn="l">
              <a:lnSpc>
                <a:spcPct val="150000"/>
              </a:lnSpc>
              <a:spcBef>
                <a:spcPts val="1000"/>
              </a:spcBef>
              <a:spcAft>
                <a:spcPts val="0"/>
              </a:spcAft>
              <a:buClr>
                <a:srgbClr val="FF0066"/>
              </a:buClr>
              <a:buSzPts val="2800"/>
              <a:buNone/>
            </a:pPr>
            <a:r>
              <a:t/>
            </a:r>
            <a:endParaRPr/>
          </a:p>
        </p:txBody>
      </p:sp>
      <p:sp>
        <p:nvSpPr>
          <p:cNvPr id="172" name="Google Shape;172;p11"/>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Algorithm – for pop operation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50000"/>
              </a:lnSpc>
              <a:spcBef>
                <a:spcPts val="0"/>
              </a:spcBef>
              <a:spcAft>
                <a:spcPts val="0"/>
              </a:spcAft>
              <a:buSzPct val="100000"/>
              <a:buNone/>
            </a:pPr>
            <a:r>
              <a:rPr lang="en-IN"/>
              <a:t>int pop ()  </a:t>
            </a:r>
            <a:endParaRPr/>
          </a:p>
          <a:p>
            <a:pPr indent="0" lvl="0" marL="0" rtl="0" algn="l">
              <a:lnSpc>
                <a:spcPct val="150000"/>
              </a:lnSpc>
              <a:spcBef>
                <a:spcPts val="1000"/>
              </a:spcBef>
              <a:spcAft>
                <a:spcPts val="0"/>
              </a:spcAft>
              <a:buSzPct val="100000"/>
              <a:buNone/>
            </a:pPr>
            <a:r>
              <a:rPr lang="en-IN"/>
              <a:t>{   </a:t>
            </a:r>
            <a:endParaRPr/>
          </a:p>
          <a:p>
            <a:pPr indent="0" lvl="0" marL="0" rtl="0" algn="l">
              <a:lnSpc>
                <a:spcPct val="150000"/>
              </a:lnSpc>
              <a:spcBef>
                <a:spcPts val="1000"/>
              </a:spcBef>
              <a:spcAft>
                <a:spcPts val="0"/>
              </a:spcAft>
              <a:buSzPct val="100000"/>
              <a:buNone/>
            </a:pPr>
            <a:r>
              <a:rPr lang="en-IN"/>
              <a:t>    if(top == -1)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printf("Underflow");  </a:t>
            </a:r>
            <a:endParaRPr/>
          </a:p>
          <a:p>
            <a:pPr indent="0" lvl="0" marL="0" rtl="0" algn="l">
              <a:lnSpc>
                <a:spcPct val="150000"/>
              </a:lnSpc>
              <a:spcBef>
                <a:spcPts val="1000"/>
              </a:spcBef>
              <a:spcAft>
                <a:spcPts val="0"/>
              </a:spcAft>
              <a:buSzPct val="100000"/>
              <a:buNone/>
            </a:pPr>
            <a:r>
              <a:rPr lang="en-IN"/>
              <a:t>        return 0;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else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return stack[top - - ];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a:t>
            </a:r>
            <a:endParaRPr/>
          </a:p>
          <a:p>
            <a:pPr indent="0" lvl="0" marL="0" rtl="0" algn="l">
              <a:lnSpc>
                <a:spcPct val="150000"/>
              </a:lnSpc>
              <a:spcBef>
                <a:spcPts val="1000"/>
              </a:spcBef>
              <a:spcAft>
                <a:spcPts val="0"/>
              </a:spcAft>
              <a:buSzPct val="100000"/>
              <a:buNone/>
            </a:pPr>
            <a:r>
              <a:t/>
            </a:r>
            <a:endParaRPr/>
          </a:p>
        </p:txBody>
      </p:sp>
      <p:sp>
        <p:nvSpPr>
          <p:cNvPr id="178" name="Google Shape;178;p12"/>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Implementation of pop operation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IN"/>
              <a:t>Peek operation involves returning the element which is present at the top of the stack without deleting it. </a:t>
            </a:r>
            <a:endParaRPr/>
          </a:p>
          <a:p>
            <a:pPr indent="-228600" lvl="0" marL="228600" rtl="0" algn="just">
              <a:lnSpc>
                <a:spcPct val="150000"/>
              </a:lnSpc>
              <a:spcBef>
                <a:spcPts val="1000"/>
              </a:spcBef>
              <a:spcAft>
                <a:spcPts val="0"/>
              </a:spcAft>
              <a:buSzPts val="2800"/>
              <a:buChar char="•"/>
            </a:pPr>
            <a:r>
              <a:rPr lang="en-IN"/>
              <a:t>An underflow condition can occur if we try to return the top element to an already empty stack.</a:t>
            </a:r>
            <a:endParaRPr/>
          </a:p>
          <a:p>
            <a:pPr indent="-50800" lvl="0" marL="228600" rtl="0" algn="just">
              <a:lnSpc>
                <a:spcPct val="150000"/>
              </a:lnSpc>
              <a:spcBef>
                <a:spcPts val="1000"/>
              </a:spcBef>
              <a:spcAft>
                <a:spcPts val="0"/>
              </a:spcAft>
              <a:buSzPts val="2800"/>
              <a:buNone/>
            </a:pPr>
            <a:r>
              <a:t/>
            </a:r>
            <a:endParaRPr/>
          </a:p>
        </p:txBody>
      </p:sp>
      <p:sp>
        <p:nvSpPr>
          <p:cNvPr id="184" name="Google Shape;184;p13"/>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Visiting each element of the stack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800"/>
              <a:buNone/>
            </a:pPr>
            <a:r>
              <a:rPr lang="en-IN"/>
              <a:t>PEEK (STACK, TOP)</a:t>
            </a:r>
            <a:endParaRPr/>
          </a:p>
          <a:p>
            <a:pPr indent="0" lvl="0" marL="0" rtl="0" algn="l">
              <a:lnSpc>
                <a:spcPct val="150000"/>
              </a:lnSpc>
              <a:spcBef>
                <a:spcPts val="1000"/>
              </a:spcBef>
              <a:spcAft>
                <a:spcPts val="0"/>
              </a:spcAft>
              <a:buSzPts val="2800"/>
              <a:buNone/>
            </a:pPr>
            <a:r>
              <a:rPr lang="en-IN"/>
              <a:t>Begin   </a:t>
            </a:r>
            <a:endParaRPr/>
          </a:p>
          <a:p>
            <a:pPr indent="0" lvl="0" marL="0" rtl="0" algn="l">
              <a:lnSpc>
                <a:spcPct val="150000"/>
              </a:lnSpc>
              <a:spcBef>
                <a:spcPts val="1000"/>
              </a:spcBef>
              <a:spcAft>
                <a:spcPts val="0"/>
              </a:spcAft>
              <a:buSzPts val="2800"/>
              <a:buNone/>
            </a:pPr>
            <a:r>
              <a:rPr lang="en-IN"/>
              <a:t>    if top = -1 then stack empty    </a:t>
            </a:r>
            <a:endParaRPr/>
          </a:p>
          <a:p>
            <a:pPr indent="0" lvl="0" marL="0" rtl="0" algn="l">
              <a:lnSpc>
                <a:spcPct val="150000"/>
              </a:lnSpc>
              <a:spcBef>
                <a:spcPts val="1000"/>
              </a:spcBef>
              <a:spcAft>
                <a:spcPts val="0"/>
              </a:spcAft>
              <a:buSzPts val="2800"/>
              <a:buNone/>
            </a:pPr>
            <a:r>
              <a:rPr lang="en-IN"/>
              <a:t>    item = stack[top]   </a:t>
            </a:r>
            <a:endParaRPr/>
          </a:p>
          <a:p>
            <a:pPr indent="0" lvl="0" marL="0" rtl="0" algn="l">
              <a:lnSpc>
                <a:spcPct val="150000"/>
              </a:lnSpc>
              <a:spcBef>
                <a:spcPts val="1000"/>
              </a:spcBef>
              <a:spcAft>
                <a:spcPts val="0"/>
              </a:spcAft>
              <a:buSzPts val="2800"/>
              <a:buNone/>
            </a:pPr>
            <a:r>
              <a:rPr lang="en-IN"/>
              <a:t>    return item  </a:t>
            </a:r>
            <a:endParaRPr/>
          </a:p>
          <a:p>
            <a:pPr indent="0" lvl="0" marL="0" rtl="0" algn="l">
              <a:lnSpc>
                <a:spcPct val="150000"/>
              </a:lnSpc>
              <a:spcBef>
                <a:spcPts val="1000"/>
              </a:spcBef>
              <a:spcAft>
                <a:spcPts val="0"/>
              </a:spcAft>
              <a:buSzPts val="2800"/>
              <a:buNone/>
            </a:pPr>
            <a:r>
              <a:rPr lang="en-IN"/>
              <a:t>End    </a:t>
            </a:r>
            <a:endParaRPr/>
          </a:p>
          <a:p>
            <a:pPr indent="-50800" lvl="0" marL="228600" rtl="0" algn="l">
              <a:lnSpc>
                <a:spcPct val="150000"/>
              </a:lnSpc>
              <a:spcBef>
                <a:spcPts val="1000"/>
              </a:spcBef>
              <a:spcAft>
                <a:spcPts val="0"/>
              </a:spcAft>
              <a:buClr>
                <a:srgbClr val="FF0066"/>
              </a:buClr>
              <a:buSzPts val="2800"/>
              <a:buNone/>
            </a:pPr>
            <a:r>
              <a:t/>
            </a:r>
            <a:endParaRPr/>
          </a:p>
        </p:txBody>
      </p:sp>
      <p:sp>
        <p:nvSpPr>
          <p:cNvPr id="190" name="Google Shape;190;p14"/>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Algorithm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50000"/>
              </a:lnSpc>
              <a:spcBef>
                <a:spcPts val="0"/>
              </a:spcBef>
              <a:spcAft>
                <a:spcPts val="0"/>
              </a:spcAft>
              <a:buSzPct val="100000"/>
              <a:buNone/>
            </a:pPr>
            <a:r>
              <a:rPr lang="en-IN"/>
              <a:t>int peek()  </a:t>
            </a:r>
            <a:endParaRPr/>
          </a:p>
          <a:p>
            <a:pPr indent="0" lvl="0" marL="0" rtl="0" algn="l">
              <a:lnSpc>
                <a:spcPct val="150000"/>
              </a:lnSpc>
              <a:spcBef>
                <a:spcPts val="1000"/>
              </a:spcBef>
              <a:spcAft>
                <a:spcPts val="0"/>
              </a:spcAft>
              <a:buSzPct val="100000"/>
              <a:buNone/>
            </a:pPr>
            <a:r>
              <a:rPr lang="en-IN"/>
              <a:t>{  </a:t>
            </a:r>
            <a:endParaRPr/>
          </a:p>
          <a:p>
            <a:pPr indent="0" lvl="0" marL="0" rtl="0" algn="l">
              <a:lnSpc>
                <a:spcPct val="150000"/>
              </a:lnSpc>
              <a:spcBef>
                <a:spcPts val="1000"/>
              </a:spcBef>
              <a:spcAft>
                <a:spcPts val="0"/>
              </a:spcAft>
              <a:buSzPct val="100000"/>
              <a:buNone/>
            </a:pPr>
            <a:r>
              <a:rPr lang="en-IN"/>
              <a:t>    if (top == -1)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printf("Underflow");  </a:t>
            </a:r>
            <a:endParaRPr/>
          </a:p>
          <a:p>
            <a:pPr indent="0" lvl="0" marL="0" rtl="0" algn="l">
              <a:lnSpc>
                <a:spcPct val="150000"/>
              </a:lnSpc>
              <a:spcBef>
                <a:spcPts val="1000"/>
              </a:spcBef>
              <a:spcAft>
                <a:spcPts val="0"/>
              </a:spcAft>
              <a:buSzPct val="100000"/>
              <a:buNone/>
            </a:pPr>
            <a:r>
              <a:rPr lang="en-IN"/>
              <a:t>        return 0;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else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return stack [top];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a:t>
            </a:r>
            <a:endParaRPr/>
          </a:p>
          <a:p>
            <a:pPr indent="-130810" lvl="0" marL="228600" rtl="0" algn="l">
              <a:lnSpc>
                <a:spcPct val="150000"/>
              </a:lnSpc>
              <a:spcBef>
                <a:spcPts val="1000"/>
              </a:spcBef>
              <a:spcAft>
                <a:spcPts val="0"/>
              </a:spcAft>
              <a:buClr>
                <a:srgbClr val="FF0066"/>
              </a:buClr>
              <a:buSzPct val="100000"/>
              <a:buNone/>
            </a:pPr>
            <a:r>
              <a:t/>
            </a:r>
            <a:endParaRPr/>
          </a:p>
        </p:txBody>
      </p:sp>
      <p:sp>
        <p:nvSpPr>
          <p:cNvPr id="196" name="Google Shape;196;p15"/>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Implementation of Peek algorithm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IN"/>
              <a:t>In Linked list memory is allocated dynamically. However, the time complexity in both the scenario is the same for all the operations, i.e. push, pop and peek.</a:t>
            </a:r>
            <a:endParaRPr/>
          </a:p>
          <a:p>
            <a:pPr indent="-50800" lvl="0" marL="228600" rtl="0" algn="l">
              <a:lnSpc>
                <a:spcPct val="150000"/>
              </a:lnSpc>
              <a:spcBef>
                <a:spcPts val="1000"/>
              </a:spcBef>
              <a:spcAft>
                <a:spcPts val="0"/>
              </a:spcAft>
              <a:buClr>
                <a:srgbClr val="FF0066"/>
              </a:buClr>
              <a:buSzPts val="2800"/>
              <a:buNone/>
            </a:pPr>
            <a:r>
              <a:t/>
            </a:r>
            <a:endParaRPr/>
          </a:p>
        </p:txBody>
      </p:sp>
      <p:sp>
        <p:nvSpPr>
          <p:cNvPr id="202" name="Google Shape;202;p16"/>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Stack Implementation using linked list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IN"/>
              <a:t>In linked list implementation of the stack, we need to create nodes and the nodes are maintained non-contiguously in the memory. </a:t>
            </a:r>
            <a:endParaRPr/>
          </a:p>
          <a:p>
            <a:pPr indent="-228600" lvl="0" marL="228600" rtl="0" algn="just">
              <a:lnSpc>
                <a:spcPct val="150000"/>
              </a:lnSpc>
              <a:spcBef>
                <a:spcPts val="1000"/>
              </a:spcBef>
              <a:spcAft>
                <a:spcPts val="0"/>
              </a:spcAft>
              <a:buSzPts val="2800"/>
              <a:buChar char="•"/>
            </a:pPr>
            <a:r>
              <a:rPr lang="en-IN"/>
              <a:t>Each node contains a pointer to its immediate successor node in the stack. </a:t>
            </a:r>
            <a:endParaRPr/>
          </a:p>
          <a:p>
            <a:pPr indent="-228600" lvl="0" marL="228600" rtl="0" algn="just">
              <a:lnSpc>
                <a:spcPct val="150000"/>
              </a:lnSpc>
              <a:spcBef>
                <a:spcPts val="1000"/>
              </a:spcBef>
              <a:spcAft>
                <a:spcPts val="0"/>
              </a:spcAft>
              <a:buSzPts val="2800"/>
              <a:buChar char="•"/>
            </a:pPr>
            <a:r>
              <a:rPr lang="en-IN"/>
              <a:t>Stack is said to be overflown if the space left in the memory heap is not enough to create a node.</a:t>
            </a:r>
            <a:endParaRPr/>
          </a:p>
          <a:p>
            <a:pPr indent="-50800" lvl="0" marL="228600" rtl="0" algn="just">
              <a:lnSpc>
                <a:spcPct val="150000"/>
              </a:lnSpc>
              <a:spcBef>
                <a:spcPts val="1000"/>
              </a:spcBef>
              <a:spcAft>
                <a:spcPts val="0"/>
              </a:spcAft>
              <a:buSzPts val="2800"/>
              <a:buNone/>
            </a:pPr>
            <a:r>
              <a:t/>
            </a:r>
            <a:endParaRPr/>
          </a:p>
        </p:txBody>
      </p:sp>
      <p:sp>
        <p:nvSpPr>
          <p:cNvPr id="208" name="Google Shape;208;p17"/>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Stack Implementation using linked list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Stack Implementation using linked list</a:t>
            </a:r>
            <a:endParaRPr/>
          </a:p>
        </p:txBody>
      </p:sp>
      <p:sp>
        <p:nvSpPr>
          <p:cNvPr id="214" name="Google Shape;214;p18"/>
          <p:cNvSpPr/>
          <p:nvPr/>
        </p:nvSpPr>
        <p:spPr>
          <a:xfrm>
            <a:off x="3515664" y="3121941"/>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B	   next</a:t>
            </a:r>
            <a:endParaRPr/>
          </a:p>
        </p:txBody>
      </p:sp>
      <p:cxnSp>
        <p:nvCxnSpPr>
          <p:cNvPr id="215" name="Google Shape;215;p18"/>
          <p:cNvCxnSpPr>
            <a:stCxn id="214" idx="0"/>
            <a:endCxn id="214" idx="2"/>
          </p:cNvCxnSpPr>
          <p:nvPr/>
        </p:nvCxnSpPr>
        <p:spPr>
          <a:xfrm>
            <a:off x="4166718" y="3121941"/>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16" name="Google Shape;216;p18"/>
          <p:cNvSpPr/>
          <p:nvPr/>
        </p:nvSpPr>
        <p:spPr>
          <a:xfrm>
            <a:off x="3515664" y="4138187"/>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C       next        </a:t>
            </a:r>
            <a:endParaRPr/>
          </a:p>
        </p:txBody>
      </p:sp>
      <p:cxnSp>
        <p:nvCxnSpPr>
          <p:cNvPr id="217" name="Google Shape;217;p18"/>
          <p:cNvCxnSpPr>
            <a:stCxn id="216" idx="0"/>
            <a:endCxn id="216" idx="2"/>
          </p:cNvCxnSpPr>
          <p:nvPr/>
        </p:nvCxnSpPr>
        <p:spPr>
          <a:xfrm>
            <a:off x="4166718" y="4138187"/>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18" name="Google Shape;218;p18"/>
          <p:cNvSpPr/>
          <p:nvPr/>
        </p:nvSpPr>
        <p:spPr>
          <a:xfrm>
            <a:off x="3515664" y="2105695"/>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A </a:t>
            </a:r>
            <a:endParaRPr/>
          </a:p>
        </p:txBody>
      </p:sp>
      <p:cxnSp>
        <p:nvCxnSpPr>
          <p:cNvPr id="219" name="Google Shape;219;p18"/>
          <p:cNvCxnSpPr/>
          <p:nvPr/>
        </p:nvCxnSpPr>
        <p:spPr>
          <a:xfrm>
            <a:off x="4166718" y="2105695"/>
            <a:ext cx="0" cy="511934"/>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20" name="Google Shape;220;p18"/>
          <p:cNvSpPr txBox="1"/>
          <p:nvPr/>
        </p:nvSpPr>
        <p:spPr>
          <a:xfrm>
            <a:off x="3515664" y="1696791"/>
            <a:ext cx="13021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Data   next</a:t>
            </a:r>
            <a:endParaRPr/>
          </a:p>
        </p:txBody>
      </p:sp>
      <p:cxnSp>
        <p:nvCxnSpPr>
          <p:cNvPr id="221" name="Google Shape;221;p18"/>
          <p:cNvCxnSpPr/>
          <p:nvPr/>
        </p:nvCxnSpPr>
        <p:spPr>
          <a:xfrm rot="10800000">
            <a:off x="3944756" y="2657202"/>
            <a:ext cx="485576" cy="441777"/>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2" name="Google Shape;222;p18"/>
          <p:cNvCxnSpPr/>
          <p:nvPr/>
        </p:nvCxnSpPr>
        <p:spPr>
          <a:xfrm rot="10800000">
            <a:off x="3944756" y="4650121"/>
            <a:ext cx="485576" cy="441777"/>
          </a:xfrm>
          <a:prstGeom prst="straightConnector1">
            <a:avLst/>
          </a:prstGeom>
          <a:noFill/>
          <a:ln cap="flat" cmpd="sng" w="38100">
            <a:solidFill>
              <a:schemeClr val="accent1"/>
            </a:solidFill>
            <a:prstDash val="solid"/>
            <a:miter lim="800000"/>
            <a:headEnd len="sm" w="sm" type="none"/>
            <a:tailEnd len="med" w="med" type="triangle"/>
          </a:ln>
        </p:spPr>
      </p:cxnSp>
      <p:sp>
        <p:nvSpPr>
          <p:cNvPr id="223" name="Google Shape;223;p18"/>
          <p:cNvSpPr/>
          <p:nvPr/>
        </p:nvSpPr>
        <p:spPr>
          <a:xfrm>
            <a:off x="3515664" y="5154433"/>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D       next        </a:t>
            </a:r>
            <a:endParaRPr/>
          </a:p>
        </p:txBody>
      </p:sp>
      <p:cxnSp>
        <p:nvCxnSpPr>
          <p:cNvPr id="224" name="Google Shape;224;p18"/>
          <p:cNvCxnSpPr>
            <a:stCxn id="223" idx="0"/>
            <a:endCxn id="223" idx="2"/>
          </p:cNvCxnSpPr>
          <p:nvPr/>
        </p:nvCxnSpPr>
        <p:spPr>
          <a:xfrm>
            <a:off x="4166718" y="5154433"/>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cxnSp>
        <p:nvCxnSpPr>
          <p:cNvPr id="225" name="Google Shape;225;p18"/>
          <p:cNvCxnSpPr/>
          <p:nvPr/>
        </p:nvCxnSpPr>
        <p:spPr>
          <a:xfrm rot="10800000">
            <a:off x="3923930" y="3638618"/>
            <a:ext cx="485576" cy="441777"/>
          </a:xfrm>
          <a:prstGeom prst="straightConnector1">
            <a:avLst/>
          </a:prstGeom>
          <a:noFill/>
          <a:ln cap="flat" cmpd="sng" w="38100">
            <a:solidFill>
              <a:schemeClr val="accent1"/>
            </a:solidFill>
            <a:prstDash val="solid"/>
            <a:miter lim="800000"/>
            <a:headEnd len="sm" w="sm" type="none"/>
            <a:tailEnd len="med" w="med" type="triangle"/>
          </a:ln>
        </p:spPr>
      </p:cxnSp>
      <p:sp>
        <p:nvSpPr>
          <p:cNvPr id="226" name="Google Shape;226;p18"/>
          <p:cNvSpPr txBox="1"/>
          <p:nvPr/>
        </p:nvSpPr>
        <p:spPr>
          <a:xfrm>
            <a:off x="1970468" y="2176529"/>
            <a:ext cx="1094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TOP</a:t>
            </a:r>
            <a:endParaRPr/>
          </a:p>
        </p:txBody>
      </p:sp>
      <p:cxnSp>
        <p:nvCxnSpPr>
          <p:cNvPr id="227" name="Google Shape;227;p18"/>
          <p:cNvCxnSpPr/>
          <p:nvPr/>
        </p:nvCxnSpPr>
        <p:spPr>
          <a:xfrm flipH="1" rot="10800000">
            <a:off x="2665927" y="2361195"/>
            <a:ext cx="624491" cy="8518"/>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IN"/>
              <a:t>Adding a node to the stack is referred to as a push operation.</a:t>
            </a:r>
            <a:endParaRPr/>
          </a:p>
          <a:p>
            <a:pPr indent="-442913" lvl="1" marL="900113" rtl="0" algn="just">
              <a:lnSpc>
                <a:spcPct val="150000"/>
              </a:lnSpc>
              <a:spcBef>
                <a:spcPts val="500"/>
              </a:spcBef>
              <a:spcAft>
                <a:spcPts val="0"/>
              </a:spcAft>
              <a:buSzPts val="2400"/>
              <a:buFont typeface="Arial"/>
              <a:buChar char="–"/>
            </a:pPr>
            <a:r>
              <a:rPr lang="en-IN"/>
              <a:t>Create a node first and allocate memory to it.</a:t>
            </a:r>
            <a:endParaRPr/>
          </a:p>
          <a:p>
            <a:pPr indent="-442913" lvl="1" marL="900113" rtl="0" algn="just">
              <a:lnSpc>
                <a:spcPct val="150000"/>
              </a:lnSpc>
              <a:spcBef>
                <a:spcPts val="500"/>
              </a:spcBef>
              <a:spcAft>
                <a:spcPts val="0"/>
              </a:spcAft>
              <a:buSzPts val="2400"/>
              <a:buFont typeface="Arial"/>
              <a:buChar char="–"/>
            </a:pPr>
            <a:r>
              <a:rPr lang="en-IN"/>
              <a:t>If the list is empty then the item is to be pushed as the start node of the list. This includes assigning value to the data part of the node and assign null to the address part of the node.</a:t>
            </a:r>
            <a:endParaRPr/>
          </a:p>
          <a:p>
            <a:pPr indent="-50800" lvl="0" marL="228600" rtl="0" algn="just">
              <a:lnSpc>
                <a:spcPct val="150000"/>
              </a:lnSpc>
              <a:spcBef>
                <a:spcPts val="1000"/>
              </a:spcBef>
              <a:spcAft>
                <a:spcPts val="0"/>
              </a:spcAft>
              <a:buSzPts val="2800"/>
              <a:buNone/>
            </a:pPr>
            <a:r>
              <a:t/>
            </a:r>
            <a:endParaRPr/>
          </a:p>
        </p:txBody>
      </p:sp>
      <p:sp>
        <p:nvSpPr>
          <p:cNvPr id="233" name="Google Shape;233;p19"/>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Adding a node to the stack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400050" y="2840182"/>
            <a:ext cx="8534400" cy="3827317"/>
          </a:xfrm>
          <a:prstGeom prst="rect">
            <a:avLst/>
          </a:prstGeom>
          <a:noFill/>
          <a:ln>
            <a:noFill/>
          </a:ln>
        </p:spPr>
        <p:txBody>
          <a:bodyPr anchorCtr="0" anchor="t" bIns="45700" lIns="91425" spcFirstLastPara="1" rIns="91425" wrap="square" tIns="45700">
            <a:normAutofit/>
          </a:bodyPr>
          <a:lstStyle/>
          <a:p>
            <a:pPr indent="-457200" lvl="1" marL="914400" rtl="0" algn="l">
              <a:lnSpc>
                <a:spcPct val="150000"/>
              </a:lnSpc>
              <a:spcBef>
                <a:spcPts val="0"/>
              </a:spcBef>
              <a:spcAft>
                <a:spcPts val="0"/>
              </a:spcAft>
              <a:buSzPts val="2800"/>
              <a:buChar char="•"/>
            </a:pPr>
            <a:r>
              <a:rPr lang="en-IN"/>
              <a:t>understand implementation of stacks </a:t>
            </a:r>
            <a:endParaRPr/>
          </a:p>
          <a:p>
            <a:pPr indent="-457200" lvl="2" marL="1371600" rtl="0" algn="l">
              <a:lnSpc>
                <a:spcPct val="90000"/>
              </a:lnSpc>
              <a:spcBef>
                <a:spcPts val="500"/>
              </a:spcBef>
              <a:spcAft>
                <a:spcPts val="0"/>
              </a:spcAft>
              <a:buSzPts val="2800"/>
              <a:buChar char="•"/>
            </a:pPr>
            <a:r>
              <a:rPr lang="en-IN" sz="2800"/>
              <a:t>Using Array</a:t>
            </a:r>
            <a:endParaRPr/>
          </a:p>
          <a:p>
            <a:pPr indent="-457200" lvl="2" marL="1371600" rtl="0" algn="l">
              <a:lnSpc>
                <a:spcPct val="90000"/>
              </a:lnSpc>
              <a:spcBef>
                <a:spcPts val="500"/>
              </a:spcBef>
              <a:spcAft>
                <a:spcPts val="0"/>
              </a:spcAft>
              <a:buSzPts val="2800"/>
              <a:buChar char="•"/>
            </a:pPr>
            <a:r>
              <a:rPr lang="en-IN" sz="2800"/>
              <a:t>Using linked list</a:t>
            </a:r>
            <a:endParaRPr/>
          </a:p>
        </p:txBody>
      </p:sp>
      <p:sp>
        <p:nvSpPr>
          <p:cNvPr id="105" name="Google Shape;105;p2"/>
          <p:cNvSpPr txBox="1"/>
          <p:nvPr>
            <p:ph type="title"/>
          </p:nvPr>
        </p:nvSpPr>
        <p:spPr>
          <a:xfrm>
            <a:off x="400050" y="0"/>
            <a:ext cx="8743950" cy="20954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400"/>
              <a:buFont typeface="Arial"/>
              <a:buNone/>
            </a:pPr>
            <a:r>
              <a:rPr lang="en-IN"/>
              <a:t>Learning</a:t>
            </a:r>
            <a:br>
              <a:rPr lang="en-IN"/>
            </a:br>
            <a:r>
              <a:rPr lang="en-IN"/>
              <a:t>Outcomes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Adding a node to the stack</a:t>
            </a:r>
            <a:endParaRPr/>
          </a:p>
        </p:txBody>
      </p:sp>
      <p:sp>
        <p:nvSpPr>
          <p:cNvPr id="239" name="Google Shape;239;p20"/>
          <p:cNvSpPr/>
          <p:nvPr/>
        </p:nvSpPr>
        <p:spPr>
          <a:xfrm>
            <a:off x="5628813" y="1880852"/>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B</a:t>
            </a:r>
            <a:endParaRPr/>
          </a:p>
        </p:txBody>
      </p:sp>
      <p:cxnSp>
        <p:nvCxnSpPr>
          <p:cNvPr id="240" name="Google Shape;240;p20"/>
          <p:cNvCxnSpPr>
            <a:stCxn id="239" idx="0"/>
            <a:endCxn id="239" idx="2"/>
          </p:cNvCxnSpPr>
          <p:nvPr/>
        </p:nvCxnSpPr>
        <p:spPr>
          <a:xfrm>
            <a:off x="6279867" y="1880852"/>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41" name="Google Shape;241;p20"/>
          <p:cNvSpPr/>
          <p:nvPr/>
        </p:nvSpPr>
        <p:spPr>
          <a:xfrm>
            <a:off x="2480198" y="3123395"/>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E</a:t>
            </a:r>
            <a:endParaRPr/>
          </a:p>
        </p:txBody>
      </p:sp>
      <p:cxnSp>
        <p:nvCxnSpPr>
          <p:cNvPr id="242" name="Google Shape;242;p20"/>
          <p:cNvCxnSpPr>
            <a:stCxn id="241" idx="0"/>
            <a:endCxn id="241" idx="2"/>
          </p:cNvCxnSpPr>
          <p:nvPr/>
        </p:nvCxnSpPr>
        <p:spPr>
          <a:xfrm>
            <a:off x="3131252" y="3123395"/>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43" name="Google Shape;243;p20"/>
          <p:cNvSpPr/>
          <p:nvPr/>
        </p:nvSpPr>
        <p:spPr>
          <a:xfrm>
            <a:off x="7581975" y="1879242"/>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C        null</a:t>
            </a:r>
            <a:endParaRPr/>
          </a:p>
        </p:txBody>
      </p:sp>
      <p:cxnSp>
        <p:nvCxnSpPr>
          <p:cNvPr id="244" name="Google Shape;244;p20"/>
          <p:cNvCxnSpPr>
            <a:stCxn id="243" idx="0"/>
            <a:endCxn id="243" idx="2"/>
          </p:cNvCxnSpPr>
          <p:nvPr/>
        </p:nvCxnSpPr>
        <p:spPr>
          <a:xfrm>
            <a:off x="8233029" y="1879242"/>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45" name="Google Shape;245;p20"/>
          <p:cNvSpPr/>
          <p:nvPr/>
        </p:nvSpPr>
        <p:spPr>
          <a:xfrm>
            <a:off x="3673035" y="1879242"/>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A </a:t>
            </a:r>
            <a:endParaRPr/>
          </a:p>
        </p:txBody>
      </p:sp>
      <p:cxnSp>
        <p:nvCxnSpPr>
          <p:cNvPr id="246" name="Google Shape;246;p20"/>
          <p:cNvCxnSpPr/>
          <p:nvPr/>
        </p:nvCxnSpPr>
        <p:spPr>
          <a:xfrm>
            <a:off x="4324089" y="1879242"/>
            <a:ext cx="0" cy="511934"/>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cxnSp>
        <p:nvCxnSpPr>
          <p:cNvPr id="247" name="Google Shape;247;p20"/>
          <p:cNvCxnSpPr>
            <a:stCxn id="245" idx="3"/>
            <a:endCxn id="239" idx="1"/>
          </p:cNvCxnSpPr>
          <p:nvPr/>
        </p:nvCxnSpPr>
        <p:spPr>
          <a:xfrm>
            <a:off x="4975143" y="2135209"/>
            <a:ext cx="653700" cy="15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48" name="Google Shape;248;p20"/>
          <p:cNvCxnSpPr/>
          <p:nvPr/>
        </p:nvCxnSpPr>
        <p:spPr>
          <a:xfrm>
            <a:off x="6929613" y="2135209"/>
            <a:ext cx="653670" cy="1610"/>
          </a:xfrm>
          <a:prstGeom prst="straightConnector1">
            <a:avLst/>
          </a:prstGeom>
          <a:noFill/>
          <a:ln cap="flat" cmpd="sng" w="38100">
            <a:solidFill>
              <a:schemeClr val="accent1"/>
            </a:solidFill>
            <a:prstDash val="solid"/>
            <a:miter lim="800000"/>
            <a:headEnd len="sm" w="sm" type="none"/>
            <a:tailEnd len="med" w="med" type="triangle"/>
          </a:ln>
        </p:spPr>
      </p:cxnSp>
      <p:sp>
        <p:nvSpPr>
          <p:cNvPr id="249" name="Google Shape;249;p20"/>
          <p:cNvSpPr txBox="1"/>
          <p:nvPr/>
        </p:nvSpPr>
        <p:spPr>
          <a:xfrm>
            <a:off x="3673035" y="1470338"/>
            <a:ext cx="13021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Data   next</a:t>
            </a:r>
            <a:endParaRPr/>
          </a:p>
        </p:txBody>
      </p:sp>
      <p:cxnSp>
        <p:nvCxnSpPr>
          <p:cNvPr id="250" name="Google Shape;250;p20"/>
          <p:cNvCxnSpPr/>
          <p:nvPr/>
        </p:nvCxnSpPr>
        <p:spPr>
          <a:xfrm rot="-5400000">
            <a:off x="2780679" y="2343784"/>
            <a:ext cx="893400" cy="476400"/>
          </a:xfrm>
          <a:prstGeom prst="bentConnector3">
            <a:avLst>
              <a:gd fmla="val 100458" name="adj1"/>
            </a:avLst>
          </a:prstGeom>
          <a:noFill/>
          <a:ln cap="flat" cmpd="sng" w="38100">
            <a:solidFill>
              <a:schemeClr val="accent1"/>
            </a:solidFill>
            <a:prstDash val="solid"/>
            <a:miter lim="800000"/>
            <a:headEnd len="sm" w="sm" type="none"/>
            <a:tailEnd len="med" w="med" type="triangle"/>
          </a:ln>
        </p:spPr>
      </p:cxnSp>
      <p:sp>
        <p:nvSpPr>
          <p:cNvPr id="251" name="Google Shape;251;p20"/>
          <p:cNvSpPr txBox="1"/>
          <p:nvPr/>
        </p:nvSpPr>
        <p:spPr>
          <a:xfrm>
            <a:off x="2480198" y="1354428"/>
            <a:ext cx="843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Head</a:t>
            </a:r>
            <a:endParaRPr/>
          </a:p>
        </p:txBody>
      </p:sp>
      <p:cxnSp>
        <p:nvCxnSpPr>
          <p:cNvPr id="252" name="Google Shape;252;p20"/>
          <p:cNvCxnSpPr/>
          <p:nvPr/>
        </p:nvCxnSpPr>
        <p:spPr>
          <a:xfrm flipH="1">
            <a:off x="2609683" y="1744687"/>
            <a:ext cx="5651" cy="134168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53" name="Google Shape;253;p20"/>
          <p:cNvCxnSpPr/>
          <p:nvPr/>
        </p:nvCxnSpPr>
        <p:spPr>
          <a:xfrm>
            <a:off x="2615334" y="1945249"/>
            <a:ext cx="1057701" cy="711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54" name="Google Shape;254;p20"/>
          <p:cNvCxnSpPr/>
          <p:nvPr/>
        </p:nvCxnSpPr>
        <p:spPr>
          <a:xfrm>
            <a:off x="2806574" y="1787883"/>
            <a:ext cx="290628" cy="270456"/>
          </a:xfrm>
          <a:prstGeom prst="straightConnector1">
            <a:avLst/>
          </a:prstGeom>
          <a:noFill/>
          <a:ln cap="flat" cmpd="sng" w="28575">
            <a:solidFill>
              <a:srgbClr val="FF0000"/>
            </a:solidFill>
            <a:prstDash val="solid"/>
            <a:miter lim="800000"/>
            <a:headEnd len="sm" w="sm" type="none"/>
            <a:tailEnd len="sm" w="sm" type="none"/>
          </a:ln>
        </p:spPr>
      </p:cxnSp>
      <p:cxnSp>
        <p:nvCxnSpPr>
          <p:cNvPr id="255" name="Google Shape;255;p20"/>
          <p:cNvCxnSpPr/>
          <p:nvPr/>
        </p:nvCxnSpPr>
        <p:spPr>
          <a:xfrm flipH="1" rot="10800000">
            <a:off x="2806574" y="1787883"/>
            <a:ext cx="290628" cy="270456"/>
          </a:xfrm>
          <a:prstGeom prst="straightConnector1">
            <a:avLst/>
          </a:prstGeom>
          <a:noFill/>
          <a:ln cap="flat" cmpd="sng" w="28575">
            <a:solidFill>
              <a:srgbClr val="FF0000"/>
            </a:solidFill>
            <a:prstDash val="solid"/>
            <a:miter lim="800000"/>
            <a:headEnd len="sm" w="sm" type="none"/>
            <a:tailEnd len="sm" w="sm" type="none"/>
          </a:ln>
        </p:spPr>
      </p:cxnSp>
      <p:sp>
        <p:nvSpPr>
          <p:cNvPr id="256" name="Google Shape;256;p20"/>
          <p:cNvSpPr/>
          <p:nvPr/>
        </p:nvSpPr>
        <p:spPr>
          <a:xfrm>
            <a:off x="5610228" y="4706957"/>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B</a:t>
            </a:r>
            <a:endParaRPr/>
          </a:p>
        </p:txBody>
      </p:sp>
      <p:cxnSp>
        <p:nvCxnSpPr>
          <p:cNvPr id="257" name="Google Shape;257;p20"/>
          <p:cNvCxnSpPr>
            <a:stCxn id="256" idx="0"/>
            <a:endCxn id="256" idx="2"/>
          </p:cNvCxnSpPr>
          <p:nvPr/>
        </p:nvCxnSpPr>
        <p:spPr>
          <a:xfrm>
            <a:off x="6261282" y="4706957"/>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58" name="Google Shape;258;p20"/>
          <p:cNvSpPr/>
          <p:nvPr/>
        </p:nvSpPr>
        <p:spPr>
          <a:xfrm>
            <a:off x="3852939" y="6207347"/>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E        </a:t>
            </a:r>
            <a:endParaRPr/>
          </a:p>
        </p:txBody>
      </p:sp>
      <p:cxnSp>
        <p:nvCxnSpPr>
          <p:cNvPr id="259" name="Google Shape;259;p20"/>
          <p:cNvCxnSpPr>
            <a:stCxn id="258" idx="0"/>
            <a:endCxn id="258" idx="2"/>
          </p:cNvCxnSpPr>
          <p:nvPr/>
        </p:nvCxnSpPr>
        <p:spPr>
          <a:xfrm>
            <a:off x="4503993" y="6207347"/>
            <a:ext cx="0" cy="511800"/>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60" name="Google Shape;260;p20"/>
          <p:cNvSpPr/>
          <p:nvPr/>
        </p:nvSpPr>
        <p:spPr>
          <a:xfrm>
            <a:off x="7629998" y="4694818"/>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C        null</a:t>
            </a:r>
            <a:endParaRPr/>
          </a:p>
        </p:txBody>
      </p:sp>
      <p:cxnSp>
        <p:nvCxnSpPr>
          <p:cNvPr id="261" name="Google Shape;261;p20"/>
          <p:cNvCxnSpPr/>
          <p:nvPr/>
        </p:nvCxnSpPr>
        <p:spPr>
          <a:xfrm>
            <a:off x="8272471" y="4694013"/>
            <a:ext cx="0" cy="511934"/>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sp>
        <p:nvSpPr>
          <p:cNvPr id="262" name="Google Shape;262;p20"/>
          <p:cNvSpPr/>
          <p:nvPr/>
        </p:nvSpPr>
        <p:spPr>
          <a:xfrm>
            <a:off x="2677869" y="4706957"/>
            <a:ext cx="1302108" cy="511934"/>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A </a:t>
            </a:r>
            <a:endParaRPr/>
          </a:p>
        </p:txBody>
      </p:sp>
      <p:cxnSp>
        <p:nvCxnSpPr>
          <p:cNvPr id="263" name="Google Shape;263;p20"/>
          <p:cNvCxnSpPr/>
          <p:nvPr/>
        </p:nvCxnSpPr>
        <p:spPr>
          <a:xfrm>
            <a:off x="3328923" y="4706957"/>
            <a:ext cx="0" cy="511934"/>
          </a:xfrm>
          <a:prstGeom prst="straightConnector1">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cxnSp>
      <p:cxnSp>
        <p:nvCxnSpPr>
          <p:cNvPr id="264" name="Google Shape;264;p20"/>
          <p:cNvCxnSpPr>
            <a:stCxn id="262" idx="3"/>
            <a:endCxn id="256" idx="1"/>
          </p:cNvCxnSpPr>
          <p:nvPr/>
        </p:nvCxnSpPr>
        <p:spPr>
          <a:xfrm>
            <a:off x="3979977" y="4962924"/>
            <a:ext cx="16302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65" name="Google Shape;265;p20"/>
          <p:cNvCxnSpPr/>
          <p:nvPr/>
        </p:nvCxnSpPr>
        <p:spPr>
          <a:xfrm>
            <a:off x="6930921" y="4949980"/>
            <a:ext cx="653670" cy="1610"/>
          </a:xfrm>
          <a:prstGeom prst="straightConnector1">
            <a:avLst/>
          </a:prstGeom>
          <a:noFill/>
          <a:ln cap="flat" cmpd="sng" w="38100">
            <a:solidFill>
              <a:schemeClr val="accent1"/>
            </a:solidFill>
            <a:prstDash val="solid"/>
            <a:miter lim="800000"/>
            <a:headEnd len="sm" w="sm" type="none"/>
            <a:tailEnd len="med" w="med" type="triangle"/>
          </a:ln>
        </p:spPr>
      </p:cxnSp>
      <p:sp>
        <p:nvSpPr>
          <p:cNvPr id="266" name="Google Shape;266;p20"/>
          <p:cNvSpPr txBox="1"/>
          <p:nvPr/>
        </p:nvSpPr>
        <p:spPr>
          <a:xfrm>
            <a:off x="2677869" y="4298053"/>
            <a:ext cx="13021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Data   next</a:t>
            </a:r>
            <a:endParaRPr/>
          </a:p>
        </p:txBody>
      </p:sp>
      <p:sp>
        <p:nvSpPr>
          <p:cNvPr id="267" name="Google Shape;267;p20"/>
          <p:cNvSpPr txBox="1"/>
          <p:nvPr/>
        </p:nvSpPr>
        <p:spPr>
          <a:xfrm>
            <a:off x="1737650" y="4998810"/>
            <a:ext cx="843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Head</a:t>
            </a:r>
            <a:endParaRPr/>
          </a:p>
        </p:txBody>
      </p:sp>
      <p:cxnSp>
        <p:nvCxnSpPr>
          <p:cNvPr id="268" name="Google Shape;268;p20"/>
          <p:cNvCxnSpPr/>
          <p:nvPr/>
        </p:nvCxnSpPr>
        <p:spPr>
          <a:xfrm flipH="1" rot="10800000">
            <a:off x="2134012" y="4962923"/>
            <a:ext cx="475671" cy="1"/>
          </a:xfrm>
          <a:prstGeom prst="straightConnector1">
            <a:avLst/>
          </a:prstGeom>
          <a:noFill/>
          <a:ln cap="flat" cmpd="sng" w="38100">
            <a:solidFill>
              <a:schemeClr val="accent1"/>
            </a:solidFill>
            <a:prstDash val="solid"/>
            <a:miter lim="800000"/>
            <a:headEnd len="sm" w="sm" type="none"/>
            <a:tailEnd len="med" w="med" type="triangle"/>
          </a:ln>
        </p:spPr>
      </p:cxnSp>
      <p:sp>
        <p:nvSpPr>
          <p:cNvPr id="269" name="Google Shape;269;p20"/>
          <p:cNvSpPr txBox="1"/>
          <p:nvPr/>
        </p:nvSpPr>
        <p:spPr>
          <a:xfrm>
            <a:off x="3857525" y="5838015"/>
            <a:ext cx="12614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New node</a:t>
            </a:r>
            <a:endParaRPr/>
          </a:p>
        </p:txBody>
      </p:sp>
      <p:cxnSp>
        <p:nvCxnSpPr>
          <p:cNvPr id="270" name="Google Shape;270;p20"/>
          <p:cNvCxnSpPr/>
          <p:nvPr/>
        </p:nvCxnSpPr>
        <p:spPr>
          <a:xfrm flipH="1" rot="-5400000">
            <a:off x="2704323" y="5648163"/>
            <a:ext cx="1312500" cy="533100"/>
          </a:xfrm>
          <a:prstGeom prst="bentConnector3">
            <a:avLst>
              <a:gd fmla="val 100046" name="adj1"/>
            </a:avLst>
          </a:prstGeom>
          <a:noFill/>
          <a:ln cap="flat" cmpd="sng" w="38100">
            <a:solidFill>
              <a:schemeClr val="accent1"/>
            </a:solidFill>
            <a:prstDash val="solid"/>
            <a:miter lim="800000"/>
            <a:headEnd len="sm" w="sm" type="none"/>
            <a:tailEnd len="med" w="med" type="triangle"/>
          </a:ln>
        </p:spPr>
      </p:cxnSp>
      <p:cxnSp>
        <p:nvCxnSpPr>
          <p:cNvPr id="271" name="Google Shape;271;p20"/>
          <p:cNvCxnSpPr/>
          <p:nvPr/>
        </p:nvCxnSpPr>
        <p:spPr>
          <a:xfrm rot="-5400000">
            <a:off x="4863384" y="5628296"/>
            <a:ext cx="1252500" cy="633000"/>
          </a:xfrm>
          <a:prstGeom prst="bentConnector3">
            <a:avLst>
              <a:gd fmla="val -385" name="adj1"/>
            </a:avLst>
          </a:prstGeom>
          <a:noFill/>
          <a:ln cap="flat" cmpd="sng" w="38100">
            <a:solidFill>
              <a:schemeClr val="accent1"/>
            </a:solidFill>
            <a:prstDash val="solid"/>
            <a:miter lim="800000"/>
            <a:headEnd len="sm" w="sm" type="none"/>
            <a:tailEnd len="med" w="med" type="triangle"/>
          </a:ln>
        </p:spPr>
      </p:cxnSp>
      <p:cxnSp>
        <p:nvCxnSpPr>
          <p:cNvPr id="272" name="Google Shape;272;p20"/>
          <p:cNvCxnSpPr/>
          <p:nvPr/>
        </p:nvCxnSpPr>
        <p:spPr>
          <a:xfrm>
            <a:off x="4429878" y="4814752"/>
            <a:ext cx="290628" cy="270456"/>
          </a:xfrm>
          <a:prstGeom prst="straightConnector1">
            <a:avLst/>
          </a:prstGeom>
          <a:noFill/>
          <a:ln cap="flat" cmpd="sng" w="38100">
            <a:solidFill>
              <a:srgbClr val="FF0000"/>
            </a:solidFill>
            <a:prstDash val="solid"/>
            <a:miter lim="800000"/>
            <a:headEnd len="sm" w="sm" type="none"/>
            <a:tailEnd len="sm" w="sm" type="none"/>
          </a:ln>
        </p:spPr>
      </p:cxnSp>
      <p:cxnSp>
        <p:nvCxnSpPr>
          <p:cNvPr id="273" name="Google Shape;273;p20"/>
          <p:cNvCxnSpPr/>
          <p:nvPr/>
        </p:nvCxnSpPr>
        <p:spPr>
          <a:xfrm flipH="1" rot="10800000">
            <a:off x="4429878" y="4814752"/>
            <a:ext cx="290628" cy="270456"/>
          </a:xfrm>
          <a:prstGeom prst="straightConnector1">
            <a:avLst/>
          </a:prstGeom>
          <a:noFill/>
          <a:ln cap="flat" cmpd="sng" w="38100">
            <a:solidFill>
              <a:srgbClr val="FF0000"/>
            </a:solidFill>
            <a:prstDash val="solid"/>
            <a:miter lim="800000"/>
            <a:headEnd len="sm" w="sm" type="none"/>
            <a:tailEnd len="sm" w="sm" type="none"/>
          </a:ln>
        </p:spPr>
      </p:cxnSp>
      <p:sp>
        <p:nvSpPr>
          <p:cNvPr id="274" name="Google Shape;274;p20"/>
          <p:cNvSpPr txBox="1"/>
          <p:nvPr/>
        </p:nvSpPr>
        <p:spPr>
          <a:xfrm>
            <a:off x="654958" y="2629167"/>
            <a:ext cx="9272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Fig. 1</a:t>
            </a:r>
            <a:endParaRPr/>
          </a:p>
        </p:txBody>
      </p:sp>
      <p:sp>
        <p:nvSpPr>
          <p:cNvPr id="275" name="Google Shape;275;p20"/>
          <p:cNvSpPr txBox="1"/>
          <p:nvPr/>
        </p:nvSpPr>
        <p:spPr>
          <a:xfrm>
            <a:off x="654958" y="5579585"/>
            <a:ext cx="9272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Fig.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1"/>
          <p:cNvPicPr preferRelativeResize="0"/>
          <p:nvPr>
            <p:ph idx="1" type="body"/>
          </p:nvPr>
        </p:nvPicPr>
        <p:blipFill rotWithShape="1">
          <a:blip r:embed="rId3">
            <a:alphaModFix/>
          </a:blip>
          <a:srcRect b="0" l="0" r="0" t="0"/>
          <a:stretch/>
        </p:blipFill>
        <p:spPr>
          <a:xfrm>
            <a:off x="590852" y="1543050"/>
            <a:ext cx="8152796" cy="5124450"/>
          </a:xfrm>
          <a:prstGeom prst="rect">
            <a:avLst/>
          </a:prstGeom>
          <a:noFill/>
          <a:ln>
            <a:noFill/>
          </a:ln>
        </p:spPr>
      </p:pic>
      <p:sp>
        <p:nvSpPr>
          <p:cNvPr id="281" name="Google Shape;281;p21"/>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Implementation of Push Operation</a:t>
            </a:r>
            <a:endParaRPr/>
          </a:p>
        </p:txBody>
      </p:sp>
      <p:pic>
        <p:nvPicPr>
          <p:cNvPr id="282" name="Google Shape;282;p21"/>
          <p:cNvPicPr preferRelativeResize="0"/>
          <p:nvPr/>
        </p:nvPicPr>
        <p:blipFill rotWithShape="1">
          <a:blip r:embed="rId4">
            <a:alphaModFix/>
          </a:blip>
          <a:srcRect b="0" l="0" r="0" t="0"/>
          <a:stretch/>
        </p:blipFill>
        <p:spPr>
          <a:xfrm>
            <a:off x="1784137" y="1765892"/>
            <a:ext cx="3334801" cy="46735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22"/>
          <p:cNvPicPr preferRelativeResize="0"/>
          <p:nvPr>
            <p:ph idx="1" type="body"/>
          </p:nvPr>
        </p:nvPicPr>
        <p:blipFill rotWithShape="1">
          <a:blip r:embed="rId3">
            <a:alphaModFix/>
          </a:blip>
          <a:srcRect b="0" l="0" r="0" t="0"/>
          <a:stretch/>
        </p:blipFill>
        <p:spPr>
          <a:xfrm>
            <a:off x="607126" y="1415880"/>
            <a:ext cx="8032777" cy="5200104"/>
          </a:xfrm>
          <a:prstGeom prst="rect">
            <a:avLst/>
          </a:prstGeom>
          <a:noFill/>
          <a:ln>
            <a:noFill/>
          </a:ln>
        </p:spPr>
      </p:pic>
      <p:sp>
        <p:nvSpPr>
          <p:cNvPr id="288" name="Google Shape;288;p22"/>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Implementation of Push Operation</a:t>
            </a:r>
            <a:endParaRPr/>
          </a:p>
        </p:txBody>
      </p:sp>
      <p:pic>
        <p:nvPicPr>
          <p:cNvPr id="289" name="Google Shape;289;p22"/>
          <p:cNvPicPr preferRelativeResize="0"/>
          <p:nvPr/>
        </p:nvPicPr>
        <p:blipFill rotWithShape="1">
          <a:blip r:embed="rId4">
            <a:alphaModFix/>
          </a:blip>
          <a:srcRect b="0" l="0" r="0" t="0"/>
          <a:stretch/>
        </p:blipFill>
        <p:spPr>
          <a:xfrm>
            <a:off x="2717442" y="1737973"/>
            <a:ext cx="1906073" cy="43150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IN"/>
              <a:t>Deleting a node from the top of stack is referred to as pop operation.</a:t>
            </a:r>
            <a:endParaRPr/>
          </a:p>
          <a:p>
            <a:pPr indent="-228600" lvl="0" marL="228600" rtl="0" algn="just">
              <a:lnSpc>
                <a:spcPct val="150000"/>
              </a:lnSpc>
              <a:spcBef>
                <a:spcPts val="1000"/>
              </a:spcBef>
              <a:spcAft>
                <a:spcPts val="0"/>
              </a:spcAft>
              <a:buSzPts val="2800"/>
              <a:buChar char="•"/>
            </a:pPr>
            <a:r>
              <a:rPr lang="en-IN"/>
              <a:t>Underflow condition is checked. The underflow condition occurs when we try to pop from an already empty stack.</a:t>
            </a:r>
            <a:endParaRPr/>
          </a:p>
          <a:p>
            <a:pPr indent="-228600" lvl="0" marL="228600" rtl="0" algn="just">
              <a:lnSpc>
                <a:spcPct val="150000"/>
              </a:lnSpc>
              <a:spcBef>
                <a:spcPts val="1000"/>
              </a:spcBef>
              <a:spcAft>
                <a:spcPts val="0"/>
              </a:spcAft>
              <a:buSzPts val="2800"/>
              <a:buChar char="•"/>
            </a:pPr>
            <a:r>
              <a:rPr lang="en-IN"/>
              <a:t> The stack will be empty if the head pointer of the list points to null.</a:t>
            </a:r>
            <a:endParaRPr/>
          </a:p>
          <a:p>
            <a:pPr indent="-50800" lvl="0" marL="228600" rtl="0" algn="just">
              <a:lnSpc>
                <a:spcPct val="150000"/>
              </a:lnSpc>
              <a:spcBef>
                <a:spcPts val="1000"/>
              </a:spcBef>
              <a:spcAft>
                <a:spcPts val="0"/>
              </a:spcAft>
              <a:buSzPts val="2800"/>
              <a:buNone/>
            </a:pPr>
            <a:r>
              <a:t/>
            </a:r>
            <a:endParaRPr/>
          </a:p>
        </p:txBody>
      </p:sp>
      <p:sp>
        <p:nvSpPr>
          <p:cNvPr id="295" name="Google Shape;295;p23"/>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Deleting a node from the stack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4"/>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IN"/>
              <a:t>In a stack, the elements are popped only from one end, therefore, the value stored in the head pointer must be deleted and the node must be freed. </a:t>
            </a:r>
            <a:endParaRPr/>
          </a:p>
          <a:p>
            <a:pPr indent="-228600" lvl="0" marL="228600" rtl="0" algn="just">
              <a:lnSpc>
                <a:spcPct val="150000"/>
              </a:lnSpc>
              <a:spcBef>
                <a:spcPts val="1000"/>
              </a:spcBef>
              <a:spcAft>
                <a:spcPts val="0"/>
              </a:spcAft>
              <a:buSzPts val="2800"/>
              <a:buChar char="•"/>
            </a:pPr>
            <a:r>
              <a:rPr lang="en-IN"/>
              <a:t>The next node of the head node now becomes the head node.</a:t>
            </a:r>
            <a:endParaRPr/>
          </a:p>
          <a:p>
            <a:pPr indent="-50800" lvl="0" marL="228600" rtl="0" algn="just">
              <a:lnSpc>
                <a:spcPct val="150000"/>
              </a:lnSpc>
              <a:spcBef>
                <a:spcPts val="1000"/>
              </a:spcBef>
              <a:spcAft>
                <a:spcPts val="0"/>
              </a:spcAft>
              <a:buSzPts val="2800"/>
              <a:buNone/>
            </a:pPr>
            <a:r>
              <a:t/>
            </a:r>
            <a:endParaRPr/>
          </a:p>
        </p:txBody>
      </p:sp>
      <p:sp>
        <p:nvSpPr>
          <p:cNvPr id="301" name="Google Shape;301;p24"/>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Deleting a node from the stack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25"/>
          <p:cNvPicPr preferRelativeResize="0"/>
          <p:nvPr>
            <p:ph idx="1" type="body"/>
          </p:nvPr>
        </p:nvPicPr>
        <p:blipFill rotWithShape="1">
          <a:blip r:embed="rId3">
            <a:alphaModFix/>
          </a:blip>
          <a:srcRect b="0" l="0" r="0" t="0"/>
          <a:stretch/>
        </p:blipFill>
        <p:spPr>
          <a:xfrm>
            <a:off x="503719" y="1465776"/>
            <a:ext cx="8172515" cy="5124450"/>
          </a:xfrm>
          <a:prstGeom prst="rect">
            <a:avLst/>
          </a:prstGeom>
          <a:noFill/>
          <a:ln>
            <a:noFill/>
          </a:ln>
        </p:spPr>
      </p:pic>
      <p:sp>
        <p:nvSpPr>
          <p:cNvPr id="307" name="Google Shape;307;p25"/>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Implementation of Pop Operation</a:t>
            </a:r>
            <a:endParaRPr/>
          </a:p>
        </p:txBody>
      </p:sp>
      <p:pic>
        <p:nvPicPr>
          <p:cNvPr id="308" name="Google Shape;308;p25"/>
          <p:cNvPicPr preferRelativeResize="0"/>
          <p:nvPr/>
        </p:nvPicPr>
        <p:blipFill rotWithShape="1">
          <a:blip r:embed="rId4">
            <a:alphaModFix/>
          </a:blip>
          <a:srcRect b="0" l="0" r="0" t="0"/>
          <a:stretch/>
        </p:blipFill>
        <p:spPr>
          <a:xfrm>
            <a:off x="2577753" y="1828800"/>
            <a:ext cx="1902117" cy="45954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FF0066"/>
              </a:buClr>
              <a:buSzPts val="2800"/>
              <a:buChar char="•"/>
            </a:pPr>
            <a:r>
              <a:rPr lang="en-IN"/>
              <a:t>A Stack is a linear data structure that follows the LIFO (Last-In-First-Out) or FILO(First In Last Out) principle.</a:t>
            </a:r>
            <a:endParaRPr/>
          </a:p>
          <a:p>
            <a:pPr indent="-228600" lvl="0" marL="228600" rtl="0" algn="l">
              <a:lnSpc>
                <a:spcPct val="150000"/>
              </a:lnSpc>
              <a:spcBef>
                <a:spcPts val="1000"/>
              </a:spcBef>
              <a:spcAft>
                <a:spcPts val="0"/>
              </a:spcAft>
              <a:buClr>
                <a:srgbClr val="FF0066"/>
              </a:buClr>
              <a:buSzPts val="2800"/>
              <a:buChar char="•"/>
            </a:pPr>
            <a:r>
              <a:rPr lang="en-IN"/>
              <a:t>Stack has one end, insertion and deletion can be done from the one end known as the top of the stack.</a:t>
            </a:r>
            <a:endParaRPr/>
          </a:p>
          <a:p>
            <a:pPr indent="-50800" lvl="0" marL="228600" rtl="0" algn="l">
              <a:lnSpc>
                <a:spcPct val="150000"/>
              </a:lnSpc>
              <a:spcBef>
                <a:spcPts val="1000"/>
              </a:spcBef>
              <a:spcAft>
                <a:spcPts val="0"/>
              </a:spcAft>
              <a:buClr>
                <a:srgbClr val="FF0066"/>
              </a:buClr>
              <a:buSzPts val="2800"/>
              <a:buNone/>
            </a:pPr>
            <a:r>
              <a:t/>
            </a:r>
            <a:endParaRPr/>
          </a:p>
        </p:txBody>
      </p:sp>
      <p:sp>
        <p:nvSpPr>
          <p:cNvPr id="111" name="Google Shape;111;p3"/>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Stack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Stack </a:t>
            </a:r>
            <a:endParaRPr/>
          </a:p>
        </p:txBody>
      </p:sp>
      <p:cxnSp>
        <p:nvCxnSpPr>
          <p:cNvPr id="117" name="Google Shape;117;p4"/>
          <p:cNvCxnSpPr/>
          <p:nvPr/>
        </p:nvCxnSpPr>
        <p:spPr>
          <a:xfrm>
            <a:off x="3129565" y="3103808"/>
            <a:ext cx="0" cy="2253803"/>
          </a:xfrm>
          <a:prstGeom prst="straightConnector1">
            <a:avLst/>
          </a:prstGeom>
          <a:noFill/>
          <a:ln cap="flat" cmpd="sng" w="38100">
            <a:solidFill>
              <a:schemeClr val="accent1"/>
            </a:solidFill>
            <a:prstDash val="solid"/>
            <a:miter lim="800000"/>
            <a:headEnd len="sm" w="sm" type="none"/>
            <a:tailEnd len="sm" w="sm" type="none"/>
          </a:ln>
        </p:spPr>
      </p:cxnSp>
      <p:cxnSp>
        <p:nvCxnSpPr>
          <p:cNvPr id="118" name="Google Shape;118;p4"/>
          <p:cNvCxnSpPr/>
          <p:nvPr/>
        </p:nvCxnSpPr>
        <p:spPr>
          <a:xfrm>
            <a:off x="4338033" y="3103808"/>
            <a:ext cx="0" cy="2253803"/>
          </a:xfrm>
          <a:prstGeom prst="straightConnector1">
            <a:avLst/>
          </a:prstGeom>
          <a:noFill/>
          <a:ln cap="flat" cmpd="sng" w="38100">
            <a:solidFill>
              <a:schemeClr val="accent1"/>
            </a:solidFill>
            <a:prstDash val="solid"/>
            <a:miter lim="800000"/>
            <a:headEnd len="sm" w="sm" type="none"/>
            <a:tailEnd len="sm" w="sm" type="none"/>
          </a:ln>
        </p:spPr>
      </p:cxnSp>
      <p:cxnSp>
        <p:nvCxnSpPr>
          <p:cNvPr id="119" name="Google Shape;119;p4"/>
          <p:cNvCxnSpPr/>
          <p:nvPr/>
        </p:nvCxnSpPr>
        <p:spPr>
          <a:xfrm>
            <a:off x="3129565" y="5357611"/>
            <a:ext cx="1223494" cy="0"/>
          </a:xfrm>
          <a:prstGeom prst="straightConnector1">
            <a:avLst/>
          </a:prstGeom>
          <a:noFill/>
          <a:ln cap="flat" cmpd="sng" w="38100">
            <a:solidFill>
              <a:schemeClr val="accent1"/>
            </a:solidFill>
            <a:prstDash val="solid"/>
            <a:miter lim="800000"/>
            <a:headEnd len="sm" w="sm" type="none"/>
            <a:tailEnd len="sm" w="sm" type="none"/>
          </a:ln>
        </p:spPr>
      </p:cxnSp>
      <p:cxnSp>
        <p:nvCxnSpPr>
          <p:cNvPr id="120" name="Google Shape;120;p4"/>
          <p:cNvCxnSpPr/>
          <p:nvPr/>
        </p:nvCxnSpPr>
        <p:spPr>
          <a:xfrm>
            <a:off x="3129565" y="4930461"/>
            <a:ext cx="1223494" cy="0"/>
          </a:xfrm>
          <a:prstGeom prst="straightConnector1">
            <a:avLst/>
          </a:prstGeom>
          <a:noFill/>
          <a:ln cap="flat" cmpd="sng" w="38100">
            <a:solidFill>
              <a:schemeClr val="accent1"/>
            </a:solidFill>
            <a:prstDash val="solid"/>
            <a:miter lim="800000"/>
            <a:headEnd len="sm" w="sm" type="none"/>
            <a:tailEnd len="sm" w="sm" type="none"/>
          </a:ln>
        </p:spPr>
      </p:cxnSp>
      <p:cxnSp>
        <p:nvCxnSpPr>
          <p:cNvPr id="121" name="Google Shape;121;p4"/>
          <p:cNvCxnSpPr/>
          <p:nvPr/>
        </p:nvCxnSpPr>
        <p:spPr>
          <a:xfrm>
            <a:off x="3129565" y="4490434"/>
            <a:ext cx="1223494" cy="0"/>
          </a:xfrm>
          <a:prstGeom prst="straightConnector1">
            <a:avLst/>
          </a:prstGeom>
          <a:noFill/>
          <a:ln cap="flat" cmpd="sng" w="38100">
            <a:solidFill>
              <a:schemeClr val="accent1"/>
            </a:solidFill>
            <a:prstDash val="solid"/>
            <a:miter lim="800000"/>
            <a:headEnd len="sm" w="sm" type="none"/>
            <a:tailEnd len="sm" w="sm" type="none"/>
          </a:ln>
        </p:spPr>
      </p:cxnSp>
      <p:cxnSp>
        <p:nvCxnSpPr>
          <p:cNvPr id="122" name="Google Shape;122;p4"/>
          <p:cNvCxnSpPr/>
          <p:nvPr/>
        </p:nvCxnSpPr>
        <p:spPr>
          <a:xfrm>
            <a:off x="3129565" y="4063284"/>
            <a:ext cx="1223494" cy="0"/>
          </a:xfrm>
          <a:prstGeom prst="straightConnector1">
            <a:avLst/>
          </a:prstGeom>
          <a:noFill/>
          <a:ln cap="flat" cmpd="sng" w="38100">
            <a:solidFill>
              <a:schemeClr val="accent1"/>
            </a:solidFill>
            <a:prstDash val="solid"/>
            <a:miter lim="800000"/>
            <a:headEnd len="sm" w="sm" type="none"/>
            <a:tailEnd len="sm" w="sm" type="none"/>
          </a:ln>
        </p:spPr>
      </p:cxnSp>
      <p:cxnSp>
        <p:nvCxnSpPr>
          <p:cNvPr id="123" name="Google Shape;123;p4"/>
          <p:cNvCxnSpPr/>
          <p:nvPr/>
        </p:nvCxnSpPr>
        <p:spPr>
          <a:xfrm>
            <a:off x="2929944" y="2482941"/>
            <a:ext cx="489397" cy="669701"/>
          </a:xfrm>
          <a:prstGeom prst="straightConnector1">
            <a:avLst/>
          </a:prstGeom>
          <a:noFill/>
          <a:ln cap="flat" cmpd="sng" w="38100">
            <a:solidFill>
              <a:schemeClr val="accent2"/>
            </a:solidFill>
            <a:prstDash val="solid"/>
            <a:miter lim="800000"/>
            <a:headEnd len="sm" w="sm" type="none"/>
            <a:tailEnd len="med" w="med" type="triangle"/>
          </a:ln>
        </p:spPr>
      </p:cxnSp>
      <p:cxnSp>
        <p:nvCxnSpPr>
          <p:cNvPr id="124" name="Google Shape;124;p4"/>
          <p:cNvCxnSpPr/>
          <p:nvPr/>
        </p:nvCxnSpPr>
        <p:spPr>
          <a:xfrm flipH="1" rot="10800000">
            <a:off x="4198513" y="2416801"/>
            <a:ext cx="690495" cy="687006"/>
          </a:xfrm>
          <a:prstGeom prst="straightConnector1">
            <a:avLst/>
          </a:prstGeom>
          <a:noFill/>
          <a:ln cap="flat" cmpd="sng" w="38100">
            <a:solidFill>
              <a:schemeClr val="accent2"/>
            </a:solidFill>
            <a:prstDash val="solid"/>
            <a:miter lim="800000"/>
            <a:headEnd len="sm" w="sm" type="none"/>
            <a:tailEnd len="med" w="med" type="triangle"/>
          </a:ln>
        </p:spPr>
      </p:cxnSp>
      <p:sp>
        <p:nvSpPr>
          <p:cNvPr id="125" name="Google Shape;125;p4"/>
          <p:cNvSpPr txBox="1"/>
          <p:nvPr/>
        </p:nvSpPr>
        <p:spPr>
          <a:xfrm>
            <a:off x="3174642" y="5619412"/>
            <a:ext cx="11848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Stack</a:t>
            </a:r>
            <a:endParaRPr/>
          </a:p>
        </p:txBody>
      </p:sp>
      <p:sp>
        <p:nvSpPr>
          <p:cNvPr id="126" name="Google Shape;126;p4"/>
          <p:cNvSpPr txBox="1"/>
          <p:nvPr/>
        </p:nvSpPr>
        <p:spPr>
          <a:xfrm>
            <a:off x="2214798" y="2666396"/>
            <a:ext cx="11848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Push</a:t>
            </a:r>
            <a:endParaRPr/>
          </a:p>
        </p:txBody>
      </p:sp>
      <p:cxnSp>
        <p:nvCxnSpPr>
          <p:cNvPr id="127" name="Google Shape;127;p4"/>
          <p:cNvCxnSpPr/>
          <p:nvPr/>
        </p:nvCxnSpPr>
        <p:spPr>
          <a:xfrm>
            <a:off x="3114539" y="3597498"/>
            <a:ext cx="1223494" cy="0"/>
          </a:xfrm>
          <a:prstGeom prst="straightConnector1">
            <a:avLst/>
          </a:prstGeom>
          <a:noFill/>
          <a:ln cap="flat" cmpd="sng" w="38100">
            <a:solidFill>
              <a:schemeClr val="accent1"/>
            </a:solidFill>
            <a:prstDash val="solid"/>
            <a:miter lim="800000"/>
            <a:headEnd len="sm" w="sm" type="none"/>
            <a:tailEnd len="sm" w="sm" type="none"/>
          </a:ln>
        </p:spPr>
      </p:cxnSp>
      <p:cxnSp>
        <p:nvCxnSpPr>
          <p:cNvPr id="128" name="Google Shape;128;p4"/>
          <p:cNvCxnSpPr/>
          <p:nvPr/>
        </p:nvCxnSpPr>
        <p:spPr>
          <a:xfrm>
            <a:off x="4543760" y="3584620"/>
            <a:ext cx="1133341" cy="0"/>
          </a:xfrm>
          <a:prstGeom prst="straightConnector1">
            <a:avLst/>
          </a:prstGeom>
          <a:noFill/>
          <a:ln cap="flat" cmpd="sng" w="38100">
            <a:solidFill>
              <a:schemeClr val="accent6"/>
            </a:solidFill>
            <a:prstDash val="solid"/>
            <a:miter lim="800000"/>
            <a:headEnd len="sm" w="sm" type="none"/>
            <a:tailEnd len="med" w="med" type="triangle"/>
          </a:ln>
        </p:spPr>
      </p:cxnSp>
      <p:sp>
        <p:nvSpPr>
          <p:cNvPr id="129" name="Google Shape;129;p4"/>
          <p:cNvSpPr txBox="1"/>
          <p:nvPr/>
        </p:nvSpPr>
        <p:spPr>
          <a:xfrm>
            <a:off x="5717213" y="3412832"/>
            <a:ext cx="11848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Top</a:t>
            </a:r>
            <a:endParaRPr/>
          </a:p>
        </p:txBody>
      </p:sp>
      <p:sp>
        <p:nvSpPr>
          <p:cNvPr id="130" name="Google Shape;130;p4"/>
          <p:cNvSpPr txBox="1"/>
          <p:nvPr/>
        </p:nvSpPr>
        <p:spPr>
          <a:xfrm>
            <a:off x="4849634" y="2671224"/>
            <a:ext cx="11848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Pop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FF0066"/>
              </a:buClr>
              <a:buSzPts val="2800"/>
              <a:buChar char="•"/>
            </a:pPr>
            <a:r>
              <a:rPr lang="en-IN"/>
              <a:t>Using array</a:t>
            </a:r>
            <a:endParaRPr/>
          </a:p>
          <a:p>
            <a:pPr indent="-228600" lvl="0" marL="228600" rtl="0" algn="l">
              <a:lnSpc>
                <a:spcPct val="150000"/>
              </a:lnSpc>
              <a:spcBef>
                <a:spcPts val="1000"/>
              </a:spcBef>
              <a:spcAft>
                <a:spcPts val="0"/>
              </a:spcAft>
              <a:buClr>
                <a:srgbClr val="FF0066"/>
              </a:buClr>
              <a:buSzPts val="2800"/>
              <a:buChar char="•"/>
            </a:pPr>
            <a:r>
              <a:rPr lang="en-IN"/>
              <a:t>Using linked list</a:t>
            </a:r>
            <a:endParaRPr/>
          </a:p>
        </p:txBody>
      </p:sp>
      <p:sp>
        <p:nvSpPr>
          <p:cNvPr id="136" name="Google Shape;136;p5"/>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Stack 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IN"/>
              <a:t>In array implementation, the stack is formed by using the array. </a:t>
            </a:r>
            <a:endParaRPr/>
          </a:p>
          <a:p>
            <a:pPr indent="-228600" lvl="0" marL="228600" rtl="0" algn="just">
              <a:lnSpc>
                <a:spcPct val="150000"/>
              </a:lnSpc>
              <a:spcBef>
                <a:spcPts val="1000"/>
              </a:spcBef>
              <a:spcAft>
                <a:spcPts val="0"/>
              </a:spcAft>
              <a:buSzPts val="2800"/>
              <a:buChar char="•"/>
            </a:pPr>
            <a:r>
              <a:rPr lang="en-IN"/>
              <a:t>All the operations regarding the stack are performed using arrays. </a:t>
            </a:r>
            <a:endParaRPr/>
          </a:p>
          <a:p>
            <a:pPr indent="-50800" lvl="0" marL="228600" rtl="0" algn="just">
              <a:lnSpc>
                <a:spcPct val="150000"/>
              </a:lnSpc>
              <a:spcBef>
                <a:spcPts val="1000"/>
              </a:spcBef>
              <a:spcAft>
                <a:spcPts val="0"/>
              </a:spcAft>
              <a:buSzPts val="2800"/>
              <a:buNone/>
            </a:pPr>
            <a:r>
              <a:t/>
            </a:r>
            <a:endParaRPr/>
          </a:p>
        </p:txBody>
      </p:sp>
      <p:sp>
        <p:nvSpPr>
          <p:cNvPr id="142" name="Google Shape;142;p6"/>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Stack implementation using array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IN"/>
              <a:t>Adding an element into the top of the stack is referred to as push operation.</a:t>
            </a:r>
            <a:endParaRPr/>
          </a:p>
          <a:p>
            <a:pPr indent="-344488" lvl="1" marL="801688" rtl="0" algn="just">
              <a:lnSpc>
                <a:spcPct val="150000"/>
              </a:lnSpc>
              <a:spcBef>
                <a:spcPts val="500"/>
              </a:spcBef>
              <a:spcAft>
                <a:spcPts val="0"/>
              </a:spcAft>
              <a:buSzPts val="2400"/>
              <a:buFont typeface="Arial"/>
              <a:buChar char="–"/>
            </a:pPr>
            <a:r>
              <a:rPr lang="en-IN"/>
              <a:t>Increment the variable </a:t>
            </a:r>
            <a:r>
              <a:rPr b="1" lang="en-IN"/>
              <a:t>Top</a:t>
            </a:r>
            <a:r>
              <a:rPr lang="en-IN"/>
              <a:t> so that it can now refer to the next memory location.</a:t>
            </a:r>
            <a:endParaRPr/>
          </a:p>
          <a:p>
            <a:pPr indent="-344488" lvl="1" marL="801688" rtl="0" algn="just">
              <a:lnSpc>
                <a:spcPct val="150000"/>
              </a:lnSpc>
              <a:spcBef>
                <a:spcPts val="500"/>
              </a:spcBef>
              <a:spcAft>
                <a:spcPts val="0"/>
              </a:spcAft>
              <a:buSzPts val="2400"/>
              <a:buFont typeface="Arial"/>
              <a:buChar char="–"/>
            </a:pPr>
            <a:r>
              <a:rPr lang="en-IN"/>
              <a:t>Add element at the position of incremented top. This is referred to as adding new element at the top of the stack.</a:t>
            </a:r>
            <a:endParaRPr/>
          </a:p>
          <a:p>
            <a:pPr indent="-50800" lvl="0" marL="228600" rtl="0" algn="just">
              <a:lnSpc>
                <a:spcPct val="150000"/>
              </a:lnSpc>
              <a:spcBef>
                <a:spcPts val="1000"/>
              </a:spcBef>
              <a:spcAft>
                <a:spcPts val="0"/>
              </a:spcAft>
              <a:buSzPts val="2800"/>
              <a:buNone/>
            </a:pPr>
            <a:r>
              <a:t/>
            </a:r>
            <a:endParaRPr/>
          </a:p>
        </p:txBody>
      </p:sp>
      <p:sp>
        <p:nvSpPr>
          <p:cNvPr id="148" name="Google Shape;148;p7"/>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Adding an element onto the stack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800"/>
              <a:buNone/>
            </a:pPr>
            <a:r>
              <a:rPr lang="en-IN"/>
              <a:t>begin   </a:t>
            </a:r>
            <a:endParaRPr/>
          </a:p>
          <a:p>
            <a:pPr indent="0" lvl="0" marL="0" rtl="0" algn="l">
              <a:lnSpc>
                <a:spcPct val="150000"/>
              </a:lnSpc>
              <a:spcBef>
                <a:spcPts val="1000"/>
              </a:spcBef>
              <a:spcAft>
                <a:spcPts val="0"/>
              </a:spcAft>
              <a:buSzPts val="2800"/>
              <a:buNone/>
            </a:pPr>
            <a:r>
              <a:rPr lang="en-IN"/>
              <a:t>    if top = n then stack full   </a:t>
            </a:r>
            <a:endParaRPr/>
          </a:p>
          <a:p>
            <a:pPr indent="0" lvl="0" marL="0" rtl="0" algn="l">
              <a:lnSpc>
                <a:spcPct val="150000"/>
              </a:lnSpc>
              <a:spcBef>
                <a:spcPts val="1000"/>
              </a:spcBef>
              <a:spcAft>
                <a:spcPts val="0"/>
              </a:spcAft>
              <a:buSzPts val="2800"/>
              <a:buNone/>
            </a:pPr>
            <a:r>
              <a:rPr lang="en-IN"/>
              <a:t>    top = top + 1  </a:t>
            </a:r>
            <a:endParaRPr/>
          </a:p>
          <a:p>
            <a:pPr indent="0" lvl="0" marL="0" rtl="0" algn="l">
              <a:lnSpc>
                <a:spcPct val="150000"/>
              </a:lnSpc>
              <a:spcBef>
                <a:spcPts val="1000"/>
              </a:spcBef>
              <a:spcAft>
                <a:spcPts val="0"/>
              </a:spcAft>
              <a:buSzPts val="2800"/>
              <a:buNone/>
            </a:pPr>
            <a:r>
              <a:rPr lang="en-IN"/>
              <a:t>    stack (top) : = item;  </a:t>
            </a:r>
            <a:endParaRPr/>
          </a:p>
          <a:p>
            <a:pPr indent="0" lvl="0" marL="0" rtl="0" algn="l">
              <a:lnSpc>
                <a:spcPct val="150000"/>
              </a:lnSpc>
              <a:spcBef>
                <a:spcPts val="1000"/>
              </a:spcBef>
              <a:spcAft>
                <a:spcPts val="0"/>
              </a:spcAft>
              <a:buSzPts val="2800"/>
              <a:buNone/>
            </a:pPr>
            <a:r>
              <a:rPr lang="en-IN"/>
              <a:t>end </a:t>
            </a:r>
            <a:endParaRPr/>
          </a:p>
          <a:p>
            <a:pPr indent="-50800" lvl="0" marL="228600" rtl="0" algn="l">
              <a:lnSpc>
                <a:spcPct val="150000"/>
              </a:lnSpc>
              <a:spcBef>
                <a:spcPts val="1000"/>
              </a:spcBef>
              <a:spcAft>
                <a:spcPts val="0"/>
              </a:spcAft>
              <a:buClr>
                <a:srgbClr val="FF0066"/>
              </a:buClr>
              <a:buSzPts val="2800"/>
              <a:buNone/>
            </a:pPr>
            <a:r>
              <a:t/>
            </a:r>
            <a:endParaRPr/>
          </a:p>
        </p:txBody>
      </p:sp>
      <p:sp>
        <p:nvSpPr>
          <p:cNvPr id="154" name="Google Shape;154;p8"/>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Algorithm – for push operation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idx="1" type="body"/>
          </p:nvPr>
        </p:nvSpPr>
        <p:spPr>
          <a:xfrm>
            <a:off x="400050" y="1543050"/>
            <a:ext cx="8534400" cy="512445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SzPct val="100000"/>
              <a:buNone/>
            </a:pPr>
            <a:r>
              <a:rPr lang="en-IN"/>
              <a:t>void push (int val,int n) {  </a:t>
            </a:r>
            <a:endParaRPr/>
          </a:p>
          <a:p>
            <a:pPr indent="0" lvl="0" marL="0" rtl="0" algn="l">
              <a:lnSpc>
                <a:spcPct val="150000"/>
              </a:lnSpc>
              <a:spcBef>
                <a:spcPts val="1000"/>
              </a:spcBef>
              <a:spcAft>
                <a:spcPts val="0"/>
              </a:spcAft>
              <a:buSzPct val="100000"/>
              <a:buNone/>
            </a:pPr>
            <a:r>
              <a:rPr lang="en-IN"/>
              <a:t>    if (top == n )   </a:t>
            </a:r>
            <a:endParaRPr/>
          </a:p>
          <a:p>
            <a:pPr indent="0" lvl="0" marL="0" rtl="0" algn="l">
              <a:lnSpc>
                <a:spcPct val="150000"/>
              </a:lnSpc>
              <a:spcBef>
                <a:spcPts val="1000"/>
              </a:spcBef>
              <a:spcAft>
                <a:spcPts val="0"/>
              </a:spcAft>
              <a:buSzPct val="100000"/>
              <a:buNone/>
            </a:pPr>
            <a:r>
              <a:rPr lang="en-IN"/>
              <a:t>    printf("\n Overflow");   </a:t>
            </a:r>
            <a:endParaRPr/>
          </a:p>
          <a:p>
            <a:pPr indent="0" lvl="0" marL="0" rtl="0" algn="l">
              <a:lnSpc>
                <a:spcPct val="150000"/>
              </a:lnSpc>
              <a:spcBef>
                <a:spcPts val="1000"/>
              </a:spcBef>
              <a:spcAft>
                <a:spcPts val="0"/>
              </a:spcAft>
              <a:buSzPct val="100000"/>
              <a:buNone/>
            </a:pPr>
            <a:r>
              <a:rPr lang="en-IN"/>
              <a:t>    else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    top = top +1;   </a:t>
            </a:r>
            <a:endParaRPr/>
          </a:p>
          <a:p>
            <a:pPr indent="0" lvl="0" marL="0" rtl="0" algn="l">
              <a:lnSpc>
                <a:spcPct val="150000"/>
              </a:lnSpc>
              <a:spcBef>
                <a:spcPts val="1000"/>
              </a:spcBef>
              <a:spcAft>
                <a:spcPts val="0"/>
              </a:spcAft>
              <a:buSzPct val="100000"/>
              <a:buNone/>
            </a:pPr>
            <a:r>
              <a:rPr lang="en-IN"/>
              <a:t>    stack[top] = val;   </a:t>
            </a:r>
            <a:endParaRPr/>
          </a:p>
          <a:p>
            <a:pPr indent="0" lvl="0" marL="0" rtl="0" algn="l">
              <a:lnSpc>
                <a:spcPct val="150000"/>
              </a:lnSpc>
              <a:spcBef>
                <a:spcPts val="1000"/>
              </a:spcBef>
              <a:spcAft>
                <a:spcPts val="0"/>
              </a:spcAft>
              <a:buSzPct val="100000"/>
              <a:buNone/>
            </a:pPr>
            <a:r>
              <a:rPr lang="en-IN"/>
              <a:t>    }   </a:t>
            </a:r>
            <a:endParaRPr/>
          </a:p>
          <a:p>
            <a:pPr indent="0" lvl="0" marL="0" rtl="0" algn="l">
              <a:lnSpc>
                <a:spcPct val="150000"/>
              </a:lnSpc>
              <a:spcBef>
                <a:spcPts val="1000"/>
              </a:spcBef>
              <a:spcAft>
                <a:spcPts val="0"/>
              </a:spcAft>
              <a:buSzPct val="100000"/>
              <a:buNone/>
            </a:pPr>
            <a:r>
              <a:rPr lang="en-IN"/>
              <a:t>}</a:t>
            </a:r>
            <a:endParaRPr/>
          </a:p>
          <a:p>
            <a:pPr indent="-90804" lvl="0" marL="228600" rtl="0" algn="l">
              <a:lnSpc>
                <a:spcPct val="150000"/>
              </a:lnSpc>
              <a:spcBef>
                <a:spcPts val="1000"/>
              </a:spcBef>
              <a:spcAft>
                <a:spcPts val="0"/>
              </a:spcAft>
              <a:buClr>
                <a:srgbClr val="FF0066"/>
              </a:buClr>
              <a:buSzPct val="100000"/>
              <a:buNone/>
            </a:pPr>
            <a:r>
              <a:t/>
            </a:r>
            <a:endParaRPr/>
          </a:p>
        </p:txBody>
      </p:sp>
      <p:sp>
        <p:nvSpPr>
          <p:cNvPr id="160" name="Google Shape;160;p9"/>
          <p:cNvSpPr txBox="1"/>
          <p:nvPr>
            <p:ph type="title"/>
          </p:nvPr>
        </p:nvSpPr>
        <p:spPr>
          <a:xfrm>
            <a:off x="400050" y="1"/>
            <a:ext cx="8743950" cy="1314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DF0D1"/>
              </a:buClr>
              <a:buSzPts val="4000"/>
              <a:buFont typeface="Arial"/>
              <a:buNone/>
            </a:pPr>
            <a:r>
              <a:rPr lang="en-IN"/>
              <a:t>Implementation of push operation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2020-12-02T15:29:53Z</dcterms:created>
  <dc:creator>Sonu Singh Rajpoot</dc:creator>
</cp:coreProperties>
</file>