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7" r:id="rId21"/>
    <p:sldId id="316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AF1"/>
    <a:srgbClr val="1F1F1F"/>
    <a:srgbClr val="2C2C2C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Tower of Hanoi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918951" y="3142445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811366" y="4816699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01166" y="3142445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393581" y="4816699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11290" y="3142445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003705" y="4816699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46217" y="5450978"/>
            <a:ext cx="1661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</a:rPr>
              <a:t>Source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44618" y="5446620"/>
            <a:ext cx="1661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</a:rPr>
              <a:t>Destination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06106" y="4930992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91695" y="4930992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03042" y="4930992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33" name="Curved Down Arrow 32"/>
          <p:cNvSpPr/>
          <p:nvPr/>
        </p:nvSpPr>
        <p:spPr>
          <a:xfrm>
            <a:off x="1918951" y="2125013"/>
            <a:ext cx="5357612" cy="888643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6323795" y="4332532"/>
            <a:ext cx="1571223" cy="41373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Magnetic Disk 21"/>
          <p:cNvSpPr/>
          <p:nvPr/>
        </p:nvSpPr>
        <p:spPr>
          <a:xfrm>
            <a:off x="6507856" y="3893039"/>
            <a:ext cx="1151050" cy="413734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Magnetic Disk 22"/>
          <p:cNvSpPr/>
          <p:nvPr/>
        </p:nvSpPr>
        <p:spPr>
          <a:xfrm>
            <a:off x="6679842" y="3599242"/>
            <a:ext cx="807078" cy="280918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3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49" y="1463040"/>
            <a:ext cx="8640919" cy="53949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START</a:t>
            </a:r>
          </a:p>
          <a:p>
            <a:pPr marL="0" indent="0">
              <a:buNone/>
            </a:pPr>
            <a:r>
              <a:rPr lang="en-IN" dirty="0"/>
              <a:t>Procedure Hanoi(disk, source, </a:t>
            </a:r>
            <a:r>
              <a:rPr lang="en-IN" dirty="0" err="1"/>
              <a:t>dest</a:t>
            </a:r>
            <a:r>
              <a:rPr lang="en-IN" dirty="0"/>
              <a:t>, aux)</a:t>
            </a:r>
          </a:p>
          <a:p>
            <a:pPr marL="0" indent="0">
              <a:buNone/>
            </a:pPr>
            <a:r>
              <a:rPr lang="en-IN" dirty="0"/>
              <a:t>   IF disk == 1, THEN</a:t>
            </a:r>
          </a:p>
          <a:p>
            <a:pPr marL="0" indent="0">
              <a:buNone/>
            </a:pPr>
            <a:r>
              <a:rPr lang="en-IN" dirty="0"/>
              <a:t>      move disk from source to </a:t>
            </a:r>
            <a:r>
              <a:rPr lang="en-IN" dirty="0" err="1"/>
              <a:t>dest</a:t>
            </a:r>
            <a:r>
              <a:rPr lang="en-IN" dirty="0"/>
              <a:t>             </a:t>
            </a:r>
          </a:p>
          <a:p>
            <a:pPr marL="0" indent="0">
              <a:buNone/>
            </a:pPr>
            <a:r>
              <a:rPr lang="en-IN" dirty="0"/>
              <a:t>   ELSE</a:t>
            </a:r>
          </a:p>
          <a:p>
            <a:pPr marL="0" indent="0">
              <a:buNone/>
            </a:pPr>
            <a:r>
              <a:rPr lang="en-IN" dirty="0"/>
              <a:t>      Hanoi(disk - 1, source, aux, </a:t>
            </a:r>
            <a:r>
              <a:rPr lang="en-IN" dirty="0" err="1"/>
              <a:t>dest</a:t>
            </a:r>
            <a:r>
              <a:rPr lang="en-IN" dirty="0"/>
              <a:t>) </a:t>
            </a:r>
          </a:p>
          <a:p>
            <a:pPr marL="457200" lvl="1" indent="0">
              <a:buNone/>
            </a:pPr>
            <a:r>
              <a:rPr lang="en-IN" dirty="0"/>
              <a:t>   move disk from source to </a:t>
            </a:r>
            <a:r>
              <a:rPr lang="en-IN" dirty="0" err="1"/>
              <a:t>dest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Hanoi(disk - 1, aux, </a:t>
            </a:r>
            <a:r>
              <a:rPr lang="en-IN" dirty="0" err="1"/>
              <a:t>dest</a:t>
            </a:r>
            <a:r>
              <a:rPr lang="en-IN" dirty="0"/>
              <a:t>, source) END IF</a:t>
            </a:r>
          </a:p>
          <a:p>
            <a:pPr marL="0" indent="0">
              <a:buNone/>
            </a:pPr>
            <a:r>
              <a:rPr lang="en-IN" dirty="0"/>
              <a:t> END Procedure</a:t>
            </a:r>
          </a:p>
          <a:p>
            <a:pPr marL="0" indent="0">
              <a:buNone/>
            </a:pPr>
            <a:r>
              <a:rPr lang="en-IN" dirty="0"/>
              <a:t>STOP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45972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expressions can be represented in 3 forms:</a:t>
            </a:r>
          </a:p>
          <a:p>
            <a:pPr lvl="1"/>
            <a:r>
              <a:rPr lang="en-IN" dirty="0"/>
              <a:t>Infix notation</a:t>
            </a:r>
          </a:p>
          <a:p>
            <a:pPr lvl="1"/>
            <a:r>
              <a:rPr lang="en-IN" dirty="0"/>
              <a:t>Postfix notation (Reverse Polish Notation)</a:t>
            </a:r>
          </a:p>
          <a:p>
            <a:pPr lvl="1"/>
            <a:r>
              <a:rPr lang="en-IN" dirty="0"/>
              <a:t>Prefix notation (Polish Notation)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Expression conversion and 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3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Infix Notation can be represented as:</a:t>
            </a:r>
          </a:p>
          <a:p>
            <a:pPr marL="0" indent="0">
              <a:buNone/>
            </a:pPr>
            <a:r>
              <a:rPr lang="en-IN" b="1" i="1" dirty="0"/>
              <a:t> </a:t>
            </a:r>
            <a:r>
              <a:rPr lang="en-IN" b="1" i="1" dirty="0">
                <a:solidFill>
                  <a:srgbClr val="7CAAF1"/>
                </a:solidFill>
              </a:rPr>
              <a:t>operand1 </a:t>
            </a:r>
            <a:r>
              <a:rPr lang="en-IN" b="1" i="1" dirty="0">
                <a:solidFill>
                  <a:srgbClr val="7030A0"/>
                </a:solidFill>
              </a:rPr>
              <a:t>operator</a:t>
            </a:r>
            <a:r>
              <a:rPr lang="en-IN" b="1" i="1" dirty="0">
                <a:solidFill>
                  <a:srgbClr val="7CAAF1"/>
                </a:solidFill>
              </a:rPr>
              <a:t> operand1</a:t>
            </a:r>
          </a:p>
          <a:p>
            <a:pPr marL="0" indent="0">
              <a:buNone/>
            </a:pPr>
            <a:r>
              <a:rPr lang="en-IN" dirty="0"/>
              <a:t> Example: 10 + 20</a:t>
            </a:r>
          </a:p>
          <a:p>
            <a:pPr marL="0" indent="0">
              <a:buNone/>
            </a:pPr>
            <a:r>
              <a:rPr lang="en-IN" dirty="0"/>
              <a:t>		a +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Infix Notation </a:t>
            </a:r>
          </a:p>
        </p:txBody>
      </p:sp>
    </p:spTree>
    <p:extLst>
      <p:ext uri="{BB962C8B-B14F-4D97-AF65-F5344CB8AC3E}">
        <p14:creationId xmlns:p14="http://schemas.microsoft.com/office/powerpoint/2010/main" val="388815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Postfix Notation can be represented as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>
                <a:solidFill>
                  <a:srgbClr val="7CAAF1"/>
                </a:solidFill>
              </a:rPr>
              <a:t>operand1 operand2 </a:t>
            </a:r>
            <a:r>
              <a:rPr lang="en-IN" b="1" i="1" dirty="0">
                <a:solidFill>
                  <a:srgbClr val="7030A0"/>
                </a:solidFill>
              </a:rPr>
              <a:t>operator</a:t>
            </a:r>
          </a:p>
          <a:p>
            <a:pPr marL="0" indent="0">
              <a:buNone/>
            </a:pPr>
            <a:r>
              <a:rPr lang="en-IN" dirty="0"/>
              <a:t> Example: 10 20 +</a:t>
            </a:r>
          </a:p>
          <a:p>
            <a:pPr marL="0" indent="0">
              <a:buNone/>
            </a:pPr>
            <a:r>
              <a:rPr lang="en-IN" dirty="0"/>
              <a:t>		a b +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Postfix Notation </a:t>
            </a:r>
          </a:p>
        </p:txBody>
      </p:sp>
    </p:spTree>
    <p:extLst>
      <p:ext uri="{BB962C8B-B14F-4D97-AF65-F5344CB8AC3E}">
        <p14:creationId xmlns:p14="http://schemas.microsoft.com/office/powerpoint/2010/main" val="75279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Prefix notation can be represented as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7CAAF1"/>
                </a:solidFill>
              </a:rPr>
              <a:t>  operator </a:t>
            </a:r>
            <a:r>
              <a:rPr lang="en-IN" b="1" i="1" dirty="0">
                <a:solidFill>
                  <a:srgbClr val="7030A0"/>
                </a:solidFill>
              </a:rPr>
              <a:t>operand1 operand2</a:t>
            </a:r>
          </a:p>
          <a:p>
            <a:pPr marL="0" indent="0">
              <a:buNone/>
            </a:pPr>
            <a:r>
              <a:rPr lang="en-IN" dirty="0"/>
              <a:t>  Example: + 10 20</a:t>
            </a:r>
          </a:p>
          <a:p>
            <a:pPr marL="0" indent="0">
              <a:buNone/>
            </a:pPr>
            <a:r>
              <a:rPr lang="en-IN" dirty="0"/>
              <a:t>		+ a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Prefix notation </a:t>
            </a:r>
          </a:p>
        </p:txBody>
      </p:sp>
    </p:spTree>
    <p:extLst>
      <p:ext uri="{BB962C8B-B14F-4D97-AF65-F5344CB8AC3E}">
        <p14:creationId xmlns:p14="http://schemas.microsoft.com/office/powerpoint/2010/main" val="139640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Infix notation is used most frequently in our day to day tasks. </a:t>
            </a:r>
          </a:p>
          <a:p>
            <a:pPr algn="just"/>
            <a:r>
              <a:rPr lang="en-IN" dirty="0"/>
              <a:t>Machines find infix notations tougher to process than prefix/postfix notations. Hence, compilers convert infix notations to prefix/postfix before the expression is evaluated.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 conversion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39114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precedence of operators needs to be taken care as per hierarchy </a:t>
            </a:r>
          </a:p>
          <a:p>
            <a:pPr marL="0" indent="0">
              <a:buNone/>
            </a:pPr>
            <a:r>
              <a:rPr lang="en-IN" sz="5400" dirty="0"/>
              <a:t>(</a:t>
            </a:r>
            <a:r>
              <a:rPr lang="en-IN" sz="5400" dirty="0">
                <a:solidFill>
                  <a:srgbClr val="FF0000"/>
                </a:solidFill>
              </a:rPr>
              <a:t>^</a:t>
            </a:r>
            <a:r>
              <a:rPr lang="en-IN" sz="5400" dirty="0"/>
              <a:t>) </a:t>
            </a:r>
            <a:r>
              <a:rPr lang="en-IN" sz="5400" dirty="0">
                <a:solidFill>
                  <a:srgbClr val="00B050"/>
                </a:solidFill>
              </a:rPr>
              <a:t>&gt;</a:t>
            </a:r>
            <a:r>
              <a:rPr lang="en-IN" sz="5400" dirty="0"/>
              <a:t> (</a:t>
            </a:r>
            <a:r>
              <a:rPr lang="en-IN" sz="5400" dirty="0">
                <a:solidFill>
                  <a:srgbClr val="FF0000"/>
                </a:solidFill>
              </a:rPr>
              <a:t>*</a:t>
            </a:r>
            <a:r>
              <a:rPr lang="en-IN" sz="5400" dirty="0"/>
              <a:t>) </a:t>
            </a:r>
            <a:r>
              <a:rPr lang="en-IN" sz="5400" dirty="0">
                <a:solidFill>
                  <a:srgbClr val="00B050"/>
                </a:solidFill>
              </a:rPr>
              <a:t>&gt;</a:t>
            </a:r>
            <a:r>
              <a:rPr lang="en-IN" sz="5400" dirty="0"/>
              <a:t> (</a:t>
            </a:r>
            <a:r>
              <a:rPr lang="en-IN" sz="5400" dirty="0">
                <a:solidFill>
                  <a:srgbClr val="FF0000"/>
                </a:solidFill>
              </a:rPr>
              <a:t>/</a:t>
            </a:r>
            <a:r>
              <a:rPr lang="en-IN" sz="5400" dirty="0"/>
              <a:t>) </a:t>
            </a:r>
            <a:r>
              <a:rPr lang="en-IN" sz="5400" dirty="0">
                <a:solidFill>
                  <a:srgbClr val="00B050"/>
                </a:solidFill>
              </a:rPr>
              <a:t>&gt;</a:t>
            </a:r>
            <a:r>
              <a:rPr lang="en-IN" sz="5400" dirty="0"/>
              <a:t> (</a:t>
            </a:r>
            <a:r>
              <a:rPr lang="en-IN" sz="5400" dirty="0">
                <a:solidFill>
                  <a:srgbClr val="FF0000"/>
                </a:solidFill>
              </a:rPr>
              <a:t>+</a:t>
            </a:r>
            <a:r>
              <a:rPr lang="en-IN" sz="5400" dirty="0"/>
              <a:t>) </a:t>
            </a:r>
            <a:r>
              <a:rPr lang="en-IN" sz="5400" dirty="0">
                <a:solidFill>
                  <a:srgbClr val="00B050"/>
                </a:solidFill>
              </a:rPr>
              <a:t>&gt;</a:t>
            </a:r>
            <a:r>
              <a:rPr lang="en-IN" sz="5400" dirty="0"/>
              <a:t> (</a:t>
            </a:r>
            <a:r>
              <a:rPr lang="en-IN" sz="5400" dirty="0">
                <a:solidFill>
                  <a:srgbClr val="FF0000"/>
                </a:solidFill>
              </a:rPr>
              <a:t>-</a:t>
            </a:r>
            <a:r>
              <a:rPr lang="en-IN" sz="5400" dirty="0"/>
              <a:t>)</a:t>
            </a:r>
          </a:p>
          <a:p>
            <a:pPr marL="0" indent="0">
              <a:buNone/>
            </a:pPr>
            <a:r>
              <a:rPr lang="en-IN" dirty="0"/>
              <a:t>Brackets have the highest priority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 conversion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4048754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evaluate an infix expression, We need to perform 2 steps:</a:t>
            </a:r>
          </a:p>
          <a:p>
            <a:r>
              <a:rPr lang="en-IN" b="1" dirty="0"/>
              <a:t>Convert infix to postfix</a:t>
            </a:r>
          </a:p>
          <a:p>
            <a:r>
              <a:rPr lang="en-IN" b="1" dirty="0"/>
              <a:t>Evaluate postfix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 conversion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44788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42434"/>
            <a:ext cx="8743950" cy="530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expression: 10+20*5</a:t>
            </a:r>
          </a:p>
          <a:p>
            <a:pPr marL="0" indent="0">
              <a:buNone/>
            </a:pPr>
            <a:r>
              <a:rPr lang="en-IN" dirty="0"/>
              <a:t>Step 1: change this infix expression to postfix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10 20 5 + *</a:t>
            </a:r>
          </a:p>
          <a:p>
            <a:pPr marL="0" indent="0">
              <a:buNone/>
            </a:pPr>
            <a:r>
              <a:rPr lang="en-IN" dirty="0"/>
              <a:t>Step 2: Stack S = [ ], traverse the string</a:t>
            </a:r>
          </a:p>
          <a:p>
            <a:pPr marL="0" indent="0">
              <a:buNone/>
            </a:pPr>
            <a:r>
              <a:rPr lang="en-IN" dirty="0"/>
              <a:t>10 : Operand, push into the stack, S = [10], top = 10</a:t>
            </a:r>
          </a:p>
          <a:p>
            <a:pPr marL="0" indent="0">
              <a:buNone/>
            </a:pPr>
            <a:r>
              <a:rPr lang="en-IN" dirty="0"/>
              <a:t>20 : Operand, push into the stack, S = [10,20], top = 20</a:t>
            </a:r>
          </a:p>
          <a:p>
            <a:pPr marL="0" indent="0">
              <a:buNone/>
            </a:pPr>
            <a:r>
              <a:rPr lang="en-IN" dirty="0"/>
              <a:t>5 : Operand, push into the stack, S = [10,20,5], top =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5639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tower of </a:t>
            </a:r>
            <a:r>
              <a:rPr lang="en-IN" dirty="0" err="1"/>
              <a:t>hanoi</a:t>
            </a:r>
            <a:r>
              <a:rPr lang="en-IN" dirty="0"/>
              <a:t> problem</a:t>
            </a:r>
          </a:p>
          <a:p>
            <a:pPr marL="914400" lvl="1" indent="-457200"/>
            <a:r>
              <a:rPr lang="en-IN" dirty="0"/>
              <a:t>arithmetic expression conversion and evaluation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16676"/>
            <a:ext cx="8743950" cy="5318975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* : Operator, pop top two elements, op1 = 5, op2 = 20. </a:t>
            </a:r>
          </a:p>
          <a:p>
            <a:r>
              <a:rPr lang="en-IN" dirty="0"/>
              <a:t>Stack after pop operations S = [10], top = 10. Now, we push the result of op1 * op2, </a:t>
            </a:r>
            <a:r>
              <a:rPr lang="en-IN" dirty="0" err="1"/>
              <a:t>i.e</a:t>
            </a:r>
            <a:r>
              <a:rPr lang="en-IN" dirty="0"/>
              <a:t> 5 * 20 = 100 into the stack. S = [10, 100], top = 100</a:t>
            </a:r>
          </a:p>
          <a:p>
            <a:r>
              <a:rPr lang="en-IN" dirty="0"/>
              <a:t>+ : Operator, pop top two elements, op1 = 100, op2 = 10. Stack after pop operations S = []. Push the result of op1 + op2 into the stack, </a:t>
            </a:r>
            <a:r>
              <a:rPr lang="en-IN" dirty="0" err="1"/>
              <a:t>i.e</a:t>
            </a:r>
            <a:r>
              <a:rPr lang="en-IN" dirty="0"/>
              <a:t> 100 + 10 = 110, S = [110]</a:t>
            </a:r>
          </a:p>
          <a:p>
            <a:r>
              <a:rPr lang="en-IN" dirty="0"/>
              <a:t>The string has been completely traversed, the stack contains only 1 element which is the result of the expression = 110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5543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Traverse the expression: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7030A0"/>
                </a:solidFill>
              </a:rPr>
              <a:t>If the character is an operand, push it into the stack.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2060"/>
                </a:solidFill>
              </a:rPr>
              <a:t>If the character is an operator, pop the 2 top most elements from the stack and perform the operation. Push the result back to the stack.</a:t>
            </a:r>
          </a:p>
          <a:p>
            <a:pPr marL="0" indent="0">
              <a:buNone/>
            </a:pPr>
            <a:r>
              <a:rPr lang="en-IN" dirty="0"/>
              <a:t>Once the expression is fully traversed, the element in the stack is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9177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Tower of Hanoi, is a mathematical problem which consists of </a:t>
            </a:r>
            <a:r>
              <a:rPr lang="en-IN" b="1" dirty="0"/>
              <a:t>three rods </a:t>
            </a:r>
            <a:r>
              <a:rPr lang="en-IN" dirty="0"/>
              <a:t>and </a:t>
            </a:r>
            <a:r>
              <a:rPr lang="en-IN" b="1" dirty="0"/>
              <a:t>multiple disks</a:t>
            </a:r>
            <a:r>
              <a:rPr lang="en-IN" dirty="0"/>
              <a:t>.</a:t>
            </a:r>
          </a:p>
          <a:p>
            <a:r>
              <a:rPr lang="en-IN" dirty="0"/>
              <a:t>Initially, all the disks are placed on one rod, one over the other in ascending order of size similar to a cone-shaped tower.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Tower of Hanoi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192151" y="4511113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5084566" y="6185367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5419417" y="5704018"/>
            <a:ext cx="1571223" cy="41373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agnetic Disk 7"/>
          <p:cNvSpPr/>
          <p:nvPr/>
        </p:nvSpPr>
        <p:spPr>
          <a:xfrm>
            <a:off x="5603478" y="5264525"/>
            <a:ext cx="1151050" cy="413734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/>
          <p:cNvSpPr/>
          <p:nvPr/>
        </p:nvSpPr>
        <p:spPr>
          <a:xfrm>
            <a:off x="5775464" y="4970728"/>
            <a:ext cx="807078" cy="280918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2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The objective of this problem is to move the stack of disks from the source to destination, following these rules:</a:t>
            </a:r>
          </a:p>
          <a:p>
            <a:pPr marL="812800" lvl="1" indent="-355600" algn="just">
              <a:buFont typeface="Bahnschrift" panose="020B0502040204020203" pitchFamily="34" charset="0"/>
              <a:buChar char="–"/>
            </a:pPr>
            <a:r>
              <a:rPr lang="en-IN" sz="2800" dirty="0"/>
              <a:t>Only one disk can be moved at a time.</a:t>
            </a:r>
          </a:p>
          <a:p>
            <a:pPr marL="812800" lvl="1" indent="-355600" algn="just">
              <a:buFont typeface="Bahnschrift" panose="020B0502040204020203" pitchFamily="34" charset="0"/>
              <a:buChar char="–"/>
            </a:pPr>
            <a:r>
              <a:rPr lang="en-IN" sz="2800" dirty="0"/>
              <a:t>Only the </a:t>
            </a:r>
            <a:r>
              <a:rPr lang="en-IN" sz="2800" b="1" dirty="0"/>
              <a:t>top</a:t>
            </a:r>
            <a:r>
              <a:rPr lang="en-IN" sz="2800" dirty="0"/>
              <a:t> disk can be removed.</a:t>
            </a:r>
          </a:p>
          <a:p>
            <a:pPr marL="812800" lvl="1" indent="-355600" algn="just">
              <a:buFont typeface="Bahnschrift" panose="020B0502040204020203" pitchFamily="34" charset="0"/>
              <a:buChar char="–"/>
            </a:pPr>
            <a:r>
              <a:rPr lang="en-IN" sz="2800" dirty="0"/>
              <a:t>No large disk can sit over a small disk.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Tower of Hanoi</a:t>
            </a:r>
          </a:p>
        </p:txBody>
      </p:sp>
    </p:spTree>
    <p:extLst>
      <p:ext uri="{BB962C8B-B14F-4D97-AF65-F5344CB8AC3E}">
        <p14:creationId xmlns:p14="http://schemas.microsoft.com/office/powerpoint/2010/main" val="6738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Tower of Hanoi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918951" y="3142445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811366" y="4816699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Flowchart: Magnetic Disk 5"/>
          <p:cNvSpPr/>
          <p:nvPr/>
        </p:nvSpPr>
        <p:spPr>
          <a:xfrm>
            <a:off x="1146217" y="4335350"/>
            <a:ext cx="1571223" cy="41373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Magnetic Disk 6"/>
          <p:cNvSpPr/>
          <p:nvPr/>
        </p:nvSpPr>
        <p:spPr>
          <a:xfrm>
            <a:off x="1330278" y="3895857"/>
            <a:ext cx="1151050" cy="413734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agnetic Disk 7"/>
          <p:cNvSpPr/>
          <p:nvPr/>
        </p:nvSpPr>
        <p:spPr>
          <a:xfrm>
            <a:off x="1502264" y="3602060"/>
            <a:ext cx="807078" cy="280918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501166" y="3142445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393581" y="4816699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11290" y="3142445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003705" y="4816699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6217" y="5450978"/>
            <a:ext cx="1661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</a:rPr>
              <a:t>Source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44618" y="5446620"/>
            <a:ext cx="1661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</a:rPr>
              <a:t>Destination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06106" y="4930992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91695" y="4930992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03042" y="4930992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25" name="Curved Down Arrow 24"/>
          <p:cNvSpPr/>
          <p:nvPr/>
        </p:nvSpPr>
        <p:spPr>
          <a:xfrm>
            <a:off x="1918951" y="2125013"/>
            <a:ext cx="5357612" cy="888643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2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Tower of Hanoi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94473" y="2184581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Flowchart: Magnetic Disk 4"/>
          <p:cNvSpPr/>
          <p:nvPr/>
        </p:nvSpPr>
        <p:spPr>
          <a:xfrm>
            <a:off x="1721738" y="3429810"/>
            <a:ext cx="1571223" cy="41373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agnetic Disk 5"/>
          <p:cNvSpPr/>
          <p:nvPr/>
        </p:nvSpPr>
        <p:spPr>
          <a:xfrm>
            <a:off x="1918948" y="2990317"/>
            <a:ext cx="1151050" cy="413734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5076688" y="2184581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969103" y="3858835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82139" y="2184581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774554" y="3858835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Flowchart: Magnetic Disk 16"/>
          <p:cNvSpPr/>
          <p:nvPr/>
        </p:nvSpPr>
        <p:spPr>
          <a:xfrm>
            <a:off x="7491479" y="3525195"/>
            <a:ext cx="807078" cy="280918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68446" y="4648472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360861" y="6322726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1695712" y="5841377"/>
            <a:ext cx="1571223" cy="41373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/>
          <p:nvPr/>
        </p:nvCxnSpPr>
        <p:spPr>
          <a:xfrm>
            <a:off x="5050661" y="4648472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943076" y="6322726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lowchart: Magnetic Disk 25"/>
          <p:cNvSpPr/>
          <p:nvPr/>
        </p:nvSpPr>
        <p:spPr>
          <a:xfrm>
            <a:off x="4468696" y="5862313"/>
            <a:ext cx="1151050" cy="413734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56112" y="4648472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748527" y="6322726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Flowchart: Magnetic Disk 31"/>
          <p:cNvSpPr/>
          <p:nvPr/>
        </p:nvSpPr>
        <p:spPr>
          <a:xfrm>
            <a:off x="7478600" y="6009609"/>
            <a:ext cx="807078" cy="280918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1406205" y="3884593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7908" y="2184581"/>
            <a:ext cx="9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908" y="4648472"/>
            <a:ext cx="9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15087" y="3975554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00676" y="3975554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12023" y="3975554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66603" y="6367803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52192" y="6367803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63539" y="6367803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42" name="Curved Down Arrow 41"/>
          <p:cNvSpPr/>
          <p:nvPr/>
        </p:nvSpPr>
        <p:spPr>
          <a:xfrm rot="508588">
            <a:off x="2586514" y="2228704"/>
            <a:ext cx="5357612" cy="888643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Curved Down Arrow 42"/>
          <p:cNvSpPr/>
          <p:nvPr/>
        </p:nvSpPr>
        <p:spPr>
          <a:xfrm>
            <a:off x="2455564" y="4900396"/>
            <a:ext cx="2627290" cy="789188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5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Tower of Hanoi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16931" y="1889974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309346" y="3564228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Flowchart: Magnetic Disk 5"/>
          <p:cNvSpPr/>
          <p:nvPr/>
        </p:nvSpPr>
        <p:spPr>
          <a:xfrm>
            <a:off x="1644197" y="3082879"/>
            <a:ext cx="1571223" cy="41373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4999146" y="1889974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891561" y="3564228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4449648" y="3091733"/>
            <a:ext cx="1151050" cy="413734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7804597" y="1889974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697012" y="3564228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4608486" y="2778218"/>
            <a:ext cx="807078" cy="280918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2416931" y="4278200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309346" y="5952454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99146" y="4278200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891561" y="5952454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4449648" y="5479959"/>
            <a:ext cx="1151050" cy="413734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7804597" y="4278200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697012" y="5952454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4608486" y="5176503"/>
            <a:ext cx="807078" cy="280918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99560" y="1901044"/>
            <a:ext cx="9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8255" y="4293493"/>
            <a:ext cx="9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19995" y="3692812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5584" y="3692812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6931" y="3692812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56867" y="6067419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42456" y="6067419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53803" y="6067419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7031864" y="5479959"/>
            <a:ext cx="1571223" cy="41373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urved Down Arrow 29"/>
          <p:cNvSpPr/>
          <p:nvPr/>
        </p:nvSpPr>
        <p:spPr>
          <a:xfrm rot="1144689" flipH="1">
            <a:off x="5181453" y="2163877"/>
            <a:ext cx="2453715" cy="895834"/>
          </a:xfrm>
          <a:prstGeom prst="curvedDownArrow">
            <a:avLst>
              <a:gd name="adj1" fmla="val 25000"/>
              <a:gd name="adj2" fmla="val 50000"/>
              <a:gd name="adj3" fmla="val 3079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2279559" y="4478960"/>
            <a:ext cx="5357612" cy="888643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0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Tower of Hanoi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16931" y="1889974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309346" y="3564228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99146" y="1889974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891561" y="3564228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4449648" y="3091733"/>
            <a:ext cx="1151050" cy="413734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7804597" y="1889974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697012" y="3564228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2019831" y="3224549"/>
            <a:ext cx="807078" cy="280918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2416931" y="4418257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309346" y="6092511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99146" y="4418257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891561" y="6092511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04597" y="4418257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697012" y="6092511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2045588" y="5791467"/>
            <a:ext cx="807078" cy="280918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7456867" y="3645190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2456" y="3645190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3803" y="364519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56867" y="6229349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2456" y="6229349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53803" y="6229349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255" y="4293493"/>
            <a:ext cx="9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5218" y="2202821"/>
            <a:ext cx="9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5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012545" y="3091733"/>
            <a:ext cx="1571223" cy="41373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gnetic Disk 14"/>
          <p:cNvSpPr/>
          <p:nvPr/>
        </p:nvSpPr>
        <p:spPr>
          <a:xfrm>
            <a:off x="7031864" y="5620016"/>
            <a:ext cx="1571223" cy="41373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Magnetic Disk 17"/>
          <p:cNvSpPr/>
          <p:nvPr/>
        </p:nvSpPr>
        <p:spPr>
          <a:xfrm>
            <a:off x="7241950" y="5179717"/>
            <a:ext cx="1151050" cy="413734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Curved Down Arrow 30"/>
          <p:cNvSpPr/>
          <p:nvPr/>
        </p:nvSpPr>
        <p:spPr>
          <a:xfrm flipH="1">
            <a:off x="2376003" y="2109345"/>
            <a:ext cx="2453715" cy="895834"/>
          </a:xfrm>
          <a:prstGeom prst="curvedDownArrow">
            <a:avLst>
              <a:gd name="adj1" fmla="val 25000"/>
              <a:gd name="adj2" fmla="val 50000"/>
              <a:gd name="adj3" fmla="val 3079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rot="20307635">
            <a:off x="4949287" y="4565769"/>
            <a:ext cx="2510714" cy="895834"/>
          </a:xfrm>
          <a:prstGeom prst="curvedDownArrow">
            <a:avLst>
              <a:gd name="adj1" fmla="val 25000"/>
              <a:gd name="adj2" fmla="val 50000"/>
              <a:gd name="adj3" fmla="val 3079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8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Tower of Hanoi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275264" y="1877095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167679" y="3551349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57479" y="1877095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749894" y="3551349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62930" y="1877095"/>
            <a:ext cx="12879" cy="16742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555345" y="3551349"/>
            <a:ext cx="2202290" cy="128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Flowchart: Magnetic Disk 32"/>
          <p:cNvSpPr/>
          <p:nvPr/>
        </p:nvSpPr>
        <p:spPr>
          <a:xfrm>
            <a:off x="7272269" y="2357636"/>
            <a:ext cx="807078" cy="280918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7495503" y="3771093"/>
            <a:ext cx="3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64295" y="3771093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01399" y="377994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7100283" y="2638555"/>
            <a:ext cx="1151050" cy="413734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Magnetic Disk 26"/>
          <p:cNvSpPr/>
          <p:nvPr/>
        </p:nvSpPr>
        <p:spPr>
          <a:xfrm>
            <a:off x="6890197" y="3078854"/>
            <a:ext cx="1571223" cy="41373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557278" y="2370516"/>
            <a:ext cx="9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7</a:t>
            </a:r>
          </a:p>
        </p:txBody>
      </p:sp>
      <p:sp>
        <p:nvSpPr>
          <p:cNvPr id="53" name="Curved Down Arrow 52"/>
          <p:cNvSpPr/>
          <p:nvPr/>
        </p:nvSpPr>
        <p:spPr>
          <a:xfrm rot="20850614">
            <a:off x="2301922" y="1926194"/>
            <a:ext cx="5357612" cy="888643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8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3611</TotalTime>
  <Words>719</Words>
  <Application>Microsoft Office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Algorithm </vt:lpstr>
      <vt:lpstr>Expression conversion and evaluation</vt:lpstr>
      <vt:lpstr>Infix Notation </vt:lpstr>
      <vt:lpstr>Postfix Notation </vt:lpstr>
      <vt:lpstr>Prefix notation </vt:lpstr>
      <vt:lpstr>Expression conversion and evaluation</vt:lpstr>
      <vt:lpstr>Expression conversion and evaluation</vt:lpstr>
      <vt:lpstr>Expression conversion and evaluation</vt:lpstr>
      <vt:lpstr>Example</vt:lpstr>
      <vt:lpstr>Example</vt:lpstr>
      <vt:lpstr>Algorithm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213</cp:revision>
  <dcterms:created xsi:type="dcterms:W3CDTF">2020-12-02T15:29:53Z</dcterms:created>
  <dcterms:modified xsi:type="dcterms:W3CDTF">2021-09-18T04:33:43Z</dcterms:modified>
</cp:coreProperties>
</file>