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9" r:id="rId4"/>
    <p:sldId id="300" r:id="rId5"/>
    <p:sldId id="301" r:id="rId6"/>
    <p:sldId id="303" r:id="rId7"/>
    <p:sldId id="302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3" r:id="rId16"/>
    <p:sldId id="311" r:id="rId17"/>
    <p:sldId id="312" r:id="rId18"/>
    <p:sldId id="314" r:id="rId19"/>
    <p:sldId id="315" r:id="rId20"/>
    <p:sldId id="316" r:id="rId21"/>
    <p:sldId id="317" r:id="rId22"/>
    <p:sldId id="318" r:id="rId23"/>
    <p:sldId id="25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AF1"/>
    <a:srgbClr val="1F1F1F"/>
    <a:srgbClr val="2C2C2C"/>
    <a:srgbClr val="191919"/>
    <a:srgbClr val="636973"/>
    <a:srgbClr val="999999"/>
    <a:srgbClr val="C2C2C2"/>
    <a:srgbClr val="00203F"/>
    <a:srgbClr val="ADF0D1"/>
    <a:srgbClr val="DD5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FDCE79-4E29-402C-B477-B11C4D011C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alphaModFix amt="90000"/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92F9EE-5066-4DC7-9A8B-A0704FB56E63}"/>
              </a:ext>
            </a:extLst>
          </p:cNvPr>
          <p:cNvSpPr/>
          <p:nvPr userDrawn="1"/>
        </p:nvSpPr>
        <p:spPr>
          <a:xfrm>
            <a:off x="0" y="1440872"/>
            <a:ext cx="9144000" cy="3976255"/>
          </a:xfrm>
          <a:prstGeom prst="rect">
            <a:avLst/>
          </a:prstGeom>
          <a:solidFill>
            <a:srgbClr val="2C2C2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51063-0A73-407E-9285-9A6C27FF3658}"/>
              </a:ext>
            </a:extLst>
          </p:cNvPr>
          <p:cNvSpPr txBox="1"/>
          <p:nvPr userDrawn="1"/>
        </p:nvSpPr>
        <p:spPr>
          <a:xfrm>
            <a:off x="318655" y="1551705"/>
            <a:ext cx="5250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ECAP770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37EDC-9BA2-4106-A0D1-49964EF39471}"/>
              </a:ext>
            </a:extLst>
          </p:cNvPr>
          <p:cNvSpPr txBox="1"/>
          <p:nvPr userDrawn="1"/>
        </p:nvSpPr>
        <p:spPr>
          <a:xfrm>
            <a:off x="263235" y="2970116"/>
            <a:ext cx="5347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cap="small" baseline="0" dirty="0">
                <a:solidFill>
                  <a:schemeClr val="bg1"/>
                </a:solidFill>
              </a:rPr>
              <a:t>Advance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59E63-B3F3-40A8-A422-69AB2D35C404}"/>
              </a:ext>
            </a:extLst>
          </p:cNvPr>
          <p:cNvCxnSpPr>
            <a:cxnSpLocks/>
          </p:cNvCxnSpPr>
          <p:nvPr userDrawn="1"/>
        </p:nvCxnSpPr>
        <p:spPr>
          <a:xfrm>
            <a:off x="318655" y="3782289"/>
            <a:ext cx="5347855" cy="0"/>
          </a:xfrm>
          <a:prstGeom prst="line">
            <a:avLst/>
          </a:prstGeom>
          <a:ln w="317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3F2AB1-044B-42E4-8A81-97A7A2FE5418}"/>
              </a:ext>
            </a:extLst>
          </p:cNvPr>
          <p:cNvSpPr txBox="1"/>
          <p:nvPr userDrawn="1"/>
        </p:nvSpPr>
        <p:spPr>
          <a:xfrm>
            <a:off x="5999019" y="4563687"/>
            <a:ext cx="28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Ashwani Kumar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79311-FF32-46BF-9637-46454C71F372}"/>
              </a:ext>
            </a:extLst>
          </p:cNvPr>
          <p:cNvSpPr txBox="1"/>
          <p:nvPr userDrawn="1"/>
        </p:nvSpPr>
        <p:spPr>
          <a:xfrm>
            <a:off x="6044739" y="5039622"/>
            <a:ext cx="282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210813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bg>
      <p:bgPr>
        <a:blipFill dpi="0" rotWithShape="1">
          <a:blip r:embed="rId2">
            <a:alphaModFix amt="2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D8FB24-47A5-44BC-AECD-0BC32C75DA0B}"/>
              </a:ext>
            </a:extLst>
          </p:cNvPr>
          <p:cNvSpPr/>
          <p:nvPr userDrawn="1"/>
        </p:nvSpPr>
        <p:spPr>
          <a:xfrm>
            <a:off x="548640" y="548640"/>
            <a:ext cx="8046720" cy="5760720"/>
          </a:xfrm>
          <a:prstGeom prst="roundRect">
            <a:avLst>
              <a:gd name="adj" fmla="val 6085"/>
            </a:avLst>
          </a:prstGeom>
          <a:solidFill>
            <a:srgbClr val="191919"/>
          </a:solidFill>
          <a:ln w="28575">
            <a:solidFill>
              <a:srgbClr val="ADF0D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ADF0D1"/>
                </a:solidFill>
              </a:rPr>
              <a:t>That’s all for now…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52D653F-880E-4704-B157-47A700D64B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F10F3FB-B2E5-4042-8A74-C8150CE8F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790379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1C516898-262F-4C12-85F9-35D321590C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790332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394B66A9-76CC-4130-959F-4495CE8CFE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9932" r="13734" b="18474"/>
          <a:stretch>
            <a:fillRect/>
          </a:stretch>
        </p:blipFill>
        <p:spPr>
          <a:xfrm>
            <a:off x="8125068" y="5839460"/>
            <a:ext cx="228600" cy="228600"/>
          </a:xfrm>
          <a:custGeom>
            <a:avLst/>
            <a:gdLst>
              <a:gd name="connsiteX0" fmla="*/ 722434 w 1444868"/>
              <a:gd name="connsiteY0" fmla="*/ 0 h 1444868"/>
              <a:gd name="connsiteX1" fmla="*/ 1444868 w 1444868"/>
              <a:gd name="connsiteY1" fmla="*/ 722434 h 1444868"/>
              <a:gd name="connsiteX2" fmla="*/ 722434 w 1444868"/>
              <a:gd name="connsiteY2" fmla="*/ 1444868 h 1444868"/>
              <a:gd name="connsiteX3" fmla="*/ 0 w 1444868"/>
              <a:gd name="connsiteY3" fmla="*/ 722434 h 1444868"/>
              <a:gd name="connsiteX4" fmla="*/ 722434 w 1444868"/>
              <a:gd name="connsiteY4" fmla="*/ 0 h 144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868" h="1444868">
                <a:moveTo>
                  <a:pt x="722434" y="0"/>
                </a:moveTo>
                <a:cubicBezTo>
                  <a:pt x="1121423" y="0"/>
                  <a:pt x="1444868" y="323445"/>
                  <a:pt x="1444868" y="722434"/>
                </a:cubicBezTo>
                <a:cubicBezTo>
                  <a:pt x="1444868" y="1121423"/>
                  <a:pt x="1121423" y="1444868"/>
                  <a:pt x="722434" y="1444868"/>
                </a:cubicBezTo>
                <a:cubicBezTo>
                  <a:pt x="323445" y="1444868"/>
                  <a:pt x="0" y="1121423"/>
                  <a:pt x="0" y="722434"/>
                </a:cubicBezTo>
                <a:cubicBezTo>
                  <a:pt x="0" y="323445"/>
                  <a:pt x="323445" y="0"/>
                  <a:pt x="722434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59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4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5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arning Outcome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2840182"/>
            <a:ext cx="8534400" cy="3827317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buFont typeface="Arial" panose="020B0604020202020204" pitchFamily="34" charset="0"/>
              <a:buNone/>
              <a:defRPr>
                <a:solidFill>
                  <a:srgbClr val="00203F"/>
                </a:solidFill>
              </a:defRPr>
            </a:lvl1pPr>
            <a:lvl2pPr>
              <a:lnSpc>
                <a:spcPct val="150000"/>
              </a:lnSpc>
              <a:buClr>
                <a:srgbClr val="FF0066"/>
              </a:buClr>
              <a:defRPr sz="2800"/>
            </a:lvl2pPr>
            <a:lvl3pPr>
              <a:buClr>
                <a:srgbClr val="FF0066"/>
              </a:buClr>
              <a:defRPr/>
            </a:lvl3pPr>
            <a:lvl4pPr>
              <a:buClr>
                <a:srgbClr val="FF0066"/>
              </a:buClr>
              <a:defRPr/>
            </a:lvl4pPr>
            <a:lvl5pPr>
              <a:buClr>
                <a:srgbClr val="FF0066"/>
              </a:buClr>
              <a:defRPr/>
            </a:lvl5pPr>
          </a:lstStyle>
          <a:p>
            <a:pPr lvl="1"/>
            <a:r>
              <a:rPr lang="en-US" dirty="0"/>
              <a:t>outcome 1</a:t>
            </a:r>
          </a:p>
          <a:p>
            <a:pPr lvl="1"/>
            <a:r>
              <a:rPr lang="en-US" dirty="0"/>
              <a:t>outcome 2</a:t>
            </a:r>
          </a:p>
          <a:p>
            <a:pPr lvl="1"/>
            <a:r>
              <a:rPr lang="en-US" dirty="0"/>
              <a:t>outcome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2095499"/>
          </a:xfrm>
          <a:prstGeom prst="rect">
            <a:avLst/>
          </a:prstGeom>
          <a:gradFill flip="none" rotWithShape="1">
            <a:gsLst>
              <a:gs pos="76000">
                <a:srgbClr val="636973"/>
              </a:gs>
              <a:gs pos="25000">
                <a:srgbClr val="2C2C2C"/>
              </a:gs>
              <a:gs pos="100000">
                <a:srgbClr val="9999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050" y="0"/>
            <a:ext cx="8743950" cy="2095499"/>
          </a:xfrm>
        </p:spPr>
        <p:txBody>
          <a:bodyPr>
            <a:normAutofit/>
          </a:bodyPr>
          <a:lstStyle>
            <a:lvl1pPr>
              <a:defRPr sz="44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</a:t>
            </a:r>
          </a:p>
        </p:txBody>
      </p:sp>
      <p:pic>
        <p:nvPicPr>
          <p:cNvPr id="13" name="Graphic 12" descr="Bullseye with solid fill">
            <a:extLst>
              <a:ext uri="{FF2B5EF4-FFF2-40B4-BE49-F238E27FC236}">
                <a16:creationId xmlns:a16="http://schemas.microsoft.com/office/drawing/2014/main" id="{DA53A35D-A7FC-46DF-8F17-CB2B929D8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2465" y="201756"/>
            <a:ext cx="1691985" cy="1691985"/>
          </a:xfrm>
          <a:prstGeom prst="rect">
            <a:avLst/>
          </a:prstGeom>
          <a:effectLst>
            <a:outerShdw blurRad="63500" dist="63500" sx="104000" sy="104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8C5984-85FD-4A7B-BC9D-CFD0ADC314BC}"/>
              </a:ext>
            </a:extLst>
          </p:cNvPr>
          <p:cNvSpPr txBox="1"/>
          <p:nvPr userDrawn="1"/>
        </p:nvSpPr>
        <p:spPr>
          <a:xfrm>
            <a:off x="400050" y="2297255"/>
            <a:ext cx="8092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srgbClr val="1F1F1F"/>
                </a:solidFill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40407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(Grey)">
    <p:bg>
      <p:bgPr>
        <a:blipFill dpi="0" rotWithShape="1">
          <a:blip r:embed="rId2">
            <a:alphaModFix amt="1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"/>
            <a:ext cx="8743950" cy="131445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76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543050"/>
            <a:ext cx="8534400" cy="5124450"/>
          </a:xfrm>
        </p:spPr>
        <p:txBody>
          <a:bodyPr/>
          <a:lstStyle>
            <a:lvl1pPr>
              <a:lnSpc>
                <a:spcPct val="150000"/>
              </a:lnSpc>
              <a:buClr>
                <a:srgbClr val="FF0066"/>
              </a:buClr>
              <a:defRPr/>
            </a:lvl1pPr>
            <a:lvl2pPr>
              <a:lnSpc>
                <a:spcPct val="150000"/>
              </a:lnSpc>
              <a:buClr>
                <a:srgbClr val="FF0066"/>
              </a:buClr>
              <a:defRPr/>
            </a:lvl2pPr>
            <a:lvl3pPr>
              <a:lnSpc>
                <a:spcPct val="150000"/>
              </a:lnSpc>
              <a:buClr>
                <a:srgbClr val="FF0066"/>
              </a:buClr>
              <a:defRPr/>
            </a:lvl3pPr>
            <a:lvl4pPr>
              <a:lnSpc>
                <a:spcPct val="150000"/>
              </a:lnSpc>
              <a:buClr>
                <a:srgbClr val="FF0066"/>
              </a:buClr>
              <a:defRPr/>
            </a:lvl4pPr>
            <a:lvl5pPr>
              <a:lnSpc>
                <a:spcPct val="150000"/>
              </a:lnSpc>
              <a:buClr>
                <a:srgbClr val="FF0066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0D9AD-C954-4C2B-885A-E0CD61FABCA7}"/>
              </a:ext>
            </a:extLst>
          </p:cNvPr>
          <p:cNvSpPr/>
          <p:nvPr userDrawn="1"/>
        </p:nvSpPr>
        <p:spPr>
          <a:xfrm>
            <a:off x="0" y="0"/>
            <a:ext cx="9144000" cy="1325562"/>
          </a:xfrm>
          <a:prstGeom prst="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0"/>
            <a:ext cx="874395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ADF0D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203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2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EE634-6B37-4575-989D-67DDA194FFF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E634-6B37-4575-989D-67DDA194FFF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AAA1-D3CF-4C53-8B5F-CDA826E8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75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2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enqueue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data)      </a:t>
            </a:r>
          </a:p>
          <a:p>
            <a:pPr marL="0" indent="0">
              <a:buNone/>
            </a:pPr>
            <a:r>
              <a:rPr lang="en-IN" dirty="0"/>
              <a:t>   if(</a:t>
            </a:r>
            <a:r>
              <a:rPr lang="en-IN" dirty="0" err="1"/>
              <a:t>isfull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      return 0;</a:t>
            </a:r>
          </a:p>
          <a:p>
            <a:pPr marL="0" indent="0">
              <a:buNone/>
            </a:pPr>
            <a:r>
              <a:rPr lang="en-IN" dirty="0"/>
              <a:t>      rear = rear + 1;</a:t>
            </a:r>
          </a:p>
          <a:p>
            <a:pPr marL="0" indent="0">
              <a:buNone/>
            </a:pPr>
            <a:r>
              <a:rPr lang="en-IN" dirty="0"/>
              <a:t>   queue[rear] = data;</a:t>
            </a:r>
          </a:p>
          <a:p>
            <a:pPr marL="0" indent="0">
              <a:buNone/>
            </a:pPr>
            <a:r>
              <a:rPr lang="en-IN" dirty="0"/>
              <a:t>      return 1;</a:t>
            </a:r>
          </a:p>
          <a:p>
            <a:pPr marL="0" indent="0">
              <a:buNone/>
            </a:pPr>
            <a:r>
              <a:rPr lang="en-IN" dirty="0"/>
              <a:t>end procedure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</a:t>
            </a:r>
            <a:r>
              <a:rPr lang="en-IN" dirty="0" err="1"/>
              <a:t>enqueue</a:t>
            </a:r>
            <a:r>
              <a:rPr lang="en-IN" dirty="0"/>
              <a:t> () </a:t>
            </a:r>
          </a:p>
        </p:txBody>
      </p:sp>
    </p:spTree>
    <p:extLst>
      <p:ext uri="{BB962C8B-B14F-4D97-AF65-F5344CB8AC3E}">
        <p14:creationId xmlns:p14="http://schemas.microsoft.com/office/powerpoint/2010/main" val="136557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314451"/>
            <a:ext cx="8550767" cy="5543549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/>
              <a:t>Dequeue</a:t>
            </a:r>
            <a:r>
              <a:rPr lang="en-IN" dirty="0"/>
              <a:t> operation include two tasks: access the data where front is pointing and remove the data after access.</a:t>
            </a:r>
          </a:p>
          <a:p>
            <a:r>
              <a:rPr lang="en-IN" dirty="0"/>
              <a:t>Step 1 − Check if the queue is empty.</a:t>
            </a:r>
          </a:p>
          <a:p>
            <a:r>
              <a:rPr lang="en-IN" dirty="0"/>
              <a:t>Step 2 − If the queue is empty, produce </a:t>
            </a:r>
            <a:r>
              <a:rPr lang="en-IN" b="1" dirty="0"/>
              <a:t>underflow</a:t>
            </a:r>
            <a:r>
              <a:rPr lang="en-IN" dirty="0"/>
              <a:t> error and exit.</a:t>
            </a:r>
          </a:p>
          <a:p>
            <a:r>
              <a:rPr lang="en-IN" dirty="0"/>
              <a:t>Step 3 − If the queue is not empty, access the data where </a:t>
            </a:r>
            <a:r>
              <a:rPr lang="en-IN" b="1" dirty="0"/>
              <a:t>front</a:t>
            </a:r>
            <a:r>
              <a:rPr lang="en-IN" dirty="0"/>
              <a:t> is pointing.</a:t>
            </a:r>
          </a:p>
          <a:p>
            <a:r>
              <a:rPr lang="en-IN" dirty="0"/>
              <a:t>Step 4 − Increment </a:t>
            </a:r>
            <a:r>
              <a:rPr lang="en-IN" b="1" dirty="0"/>
              <a:t>front</a:t>
            </a:r>
            <a:r>
              <a:rPr lang="en-IN" dirty="0"/>
              <a:t> pointer to point to the next available data element.</a:t>
            </a:r>
          </a:p>
          <a:p>
            <a:r>
              <a:rPr lang="en-IN" dirty="0"/>
              <a:t>Step 5 − Return success.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Dequeue</a:t>
            </a:r>
            <a:r>
              <a:rPr lang="en-IN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286928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procedure </a:t>
            </a:r>
            <a:r>
              <a:rPr lang="en-IN" dirty="0" err="1"/>
              <a:t>dequeue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if queue is empty</a:t>
            </a:r>
          </a:p>
          <a:p>
            <a:pPr marL="0" indent="0">
              <a:buNone/>
            </a:pPr>
            <a:r>
              <a:rPr lang="en-IN" dirty="0"/>
              <a:t>      return underflow</a:t>
            </a:r>
          </a:p>
          <a:p>
            <a:pPr marL="0" indent="0">
              <a:buNone/>
            </a:pPr>
            <a:r>
              <a:rPr lang="en-IN" dirty="0"/>
              <a:t>   end if</a:t>
            </a:r>
          </a:p>
          <a:p>
            <a:pPr marL="0" indent="0">
              <a:buNone/>
            </a:pPr>
            <a:r>
              <a:rPr lang="en-IN" dirty="0"/>
              <a:t>   data = queue[front]</a:t>
            </a:r>
          </a:p>
          <a:p>
            <a:pPr marL="0" indent="0">
              <a:buNone/>
            </a:pPr>
            <a:r>
              <a:rPr lang="en-IN" dirty="0"/>
              <a:t>   front ← front + 1</a:t>
            </a:r>
          </a:p>
          <a:p>
            <a:pPr marL="0" indent="0">
              <a:buNone/>
            </a:pPr>
            <a:r>
              <a:rPr lang="en-IN" dirty="0"/>
              <a:t>   return true</a:t>
            </a:r>
          </a:p>
          <a:p>
            <a:pPr marL="0" indent="0">
              <a:buNone/>
            </a:pPr>
            <a:r>
              <a:rPr lang="en-IN" dirty="0"/>
              <a:t>end procedure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</a:t>
            </a:r>
            <a:r>
              <a:rPr lang="en-IN" dirty="0" err="1"/>
              <a:t>Dequeue</a:t>
            </a:r>
            <a:r>
              <a:rPr lang="en-IN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337767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dequeue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 if(</a:t>
            </a:r>
            <a:r>
              <a:rPr lang="en-IN" dirty="0" err="1"/>
              <a:t>isempty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/>
              <a:t>      return 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data = queue[front];</a:t>
            </a:r>
          </a:p>
          <a:p>
            <a:pPr marL="0" indent="0">
              <a:buNone/>
            </a:pPr>
            <a:r>
              <a:rPr lang="en-IN" dirty="0"/>
              <a:t>   front = front + 1;</a:t>
            </a:r>
          </a:p>
          <a:p>
            <a:pPr marL="0" indent="0">
              <a:buNone/>
            </a:pPr>
            <a:r>
              <a:rPr lang="en-IN" dirty="0"/>
              <a:t>   return data;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</a:t>
            </a:r>
            <a:r>
              <a:rPr lang="en-IN" dirty="0" err="1"/>
              <a:t>dequeue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260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begin procedure </a:t>
            </a:r>
            <a:r>
              <a:rPr lang="en-IN" dirty="0" err="1"/>
              <a:t>isfull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if rear equals to </a:t>
            </a:r>
            <a:r>
              <a:rPr lang="en-IN" b="1" dirty="0"/>
              <a:t>MAXSIZE</a:t>
            </a:r>
          </a:p>
          <a:p>
            <a:pPr marL="0" indent="0">
              <a:buNone/>
            </a:pPr>
            <a:r>
              <a:rPr lang="en-IN" dirty="0"/>
              <a:t>      return true</a:t>
            </a:r>
          </a:p>
          <a:p>
            <a:pPr marL="0" indent="0">
              <a:buNone/>
            </a:pPr>
            <a:r>
              <a:rPr lang="en-IN" dirty="0"/>
              <a:t>   else</a:t>
            </a:r>
          </a:p>
          <a:p>
            <a:pPr marL="0" indent="0">
              <a:buNone/>
            </a:pPr>
            <a:r>
              <a:rPr lang="en-IN" dirty="0"/>
              <a:t>      return false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endif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end procedure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</a:t>
            </a:r>
            <a:r>
              <a:rPr lang="en-IN" dirty="0" err="1"/>
              <a:t>isfull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1949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bool </a:t>
            </a:r>
            <a:r>
              <a:rPr lang="en-IN" dirty="0" err="1"/>
              <a:t>isfull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 if(rear == MAXSIZE - 1)</a:t>
            </a:r>
          </a:p>
          <a:p>
            <a:pPr marL="0" indent="0">
              <a:buNone/>
            </a:pPr>
            <a:r>
              <a:rPr lang="en-IN" dirty="0"/>
              <a:t>      return true;</a:t>
            </a:r>
          </a:p>
          <a:p>
            <a:pPr marL="0" indent="0">
              <a:buNone/>
            </a:pPr>
            <a:r>
              <a:rPr lang="en-IN" dirty="0"/>
              <a:t>   else</a:t>
            </a:r>
          </a:p>
          <a:p>
            <a:pPr marL="0" indent="0">
              <a:buNone/>
            </a:pPr>
            <a:r>
              <a:rPr lang="en-IN" dirty="0"/>
              <a:t>      return false;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</a:t>
            </a:r>
            <a:r>
              <a:rPr lang="en-IN" dirty="0" err="1"/>
              <a:t>isfull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875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begin procedure </a:t>
            </a:r>
            <a:r>
              <a:rPr lang="en-IN" dirty="0" err="1"/>
              <a:t>isempty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if front is less than MIN  OR front is greater than rear</a:t>
            </a:r>
          </a:p>
          <a:p>
            <a:pPr marL="0" indent="0">
              <a:buNone/>
            </a:pPr>
            <a:r>
              <a:rPr lang="en-IN" dirty="0"/>
              <a:t>      return true</a:t>
            </a:r>
          </a:p>
          <a:p>
            <a:pPr marL="0" indent="0">
              <a:buNone/>
            </a:pPr>
            <a:r>
              <a:rPr lang="en-IN" dirty="0"/>
              <a:t>   else</a:t>
            </a:r>
          </a:p>
          <a:p>
            <a:pPr marL="0" indent="0">
              <a:buNone/>
            </a:pPr>
            <a:r>
              <a:rPr lang="en-IN" dirty="0"/>
              <a:t>      return false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endif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end procedure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</a:t>
            </a:r>
            <a:r>
              <a:rPr lang="en-IN" dirty="0" err="1"/>
              <a:t>isempty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945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bool </a:t>
            </a:r>
            <a:r>
              <a:rPr lang="en-IN" dirty="0" err="1"/>
              <a:t>isempty</a:t>
            </a:r>
            <a:r>
              <a:rPr lang="en-IN" dirty="0"/>
              <a:t>() {</a:t>
            </a:r>
          </a:p>
          <a:p>
            <a:pPr marL="0" indent="0">
              <a:buNone/>
            </a:pPr>
            <a:r>
              <a:rPr lang="en-IN" dirty="0"/>
              <a:t>   if(front &lt; 0 || front &gt; rear) </a:t>
            </a:r>
          </a:p>
          <a:p>
            <a:pPr marL="0" indent="0">
              <a:buNone/>
            </a:pPr>
            <a:r>
              <a:rPr lang="en-IN" dirty="0"/>
              <a:t>      return true;</a:t>
            </a:r>
          </a:p>
          <a:p>
            <a:pPr marL="0" indent="0">
              <a:buNone/>
            </a:pPr>
            <a:r>
              <a:rPr lang="en-IN" dirty="0"/>
              <a:t>   else</a:t>
            </a:r>
          </a:p>
          <a:p>
            <a:pPr marL="0" indent="0">
              <a:buNone/>
            </a:pPr>
            <a:r>
              <a:rPr lang="en-IN" dirty="0"/>
              <a:t>      return false;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</a:t>
            </a:r>
            <a:r>
              <a:rPr lang="en-IN" dirty="0" err="1"/>
              <a:t>isempty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3347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Queue can be implemented using:</a:t>
            </a:r>
          </a:p>
          <a:p>
            <a:r>
              <a:rPr lang="en-IN" b="1" dirty="0"/>
              <a:t>Array</a:t>
            </a:r>
          </a:p>
          <a:p>
            <a:r>
              <a:rPr lang="en-IN" b="1" dirty="0"/>
              <a:t>Stack  </a:t>
            </a:r>
          </a:p>
          <a:p>
            <a:r>
              <a:rPr lang="en-IN" b="1" dirty="0"/>
              <a:t>Linked 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04683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In Operating systems:</a:t>
            </a:r>
          </a:p>
          <a:p>
            <a:pPr marL="0" indent="0">
              <a:buNone/>
            </a:pPr>
            <a:r>
              <a:rPr lang="en-IN" dirty="0"/>
              <a:t>       a) Semaphores</a:t>
            </a:r>
          </a:p>
          <a:p>
            <a:pPr marL="0" indent="0">
              <a:buNone/>
            </a:pPr>
            <a:r>
              <a:rPr lang="en-IN" dirty="0"/>
              <a:t>       b) FCFS ( first come first serve) scheduling, </a:t>
            </a:r>
          </a:p>
          <a:p>
            <a:pPr marL="0" indent="0">
              <a:buNone/>
            </a:pPr>
            <a:r>
              <a:rPr lang="en-IN" dirty="0"/>
              <a:t>       c) Spooling in printers</a:t>
            </a:r>
          </a:p>
          <a:p>
            <a:pPr marL="0" indent="0">
              <a:buNone/>
            </a:pPr>
            <a:r>
              <a:rPr lang="en-IN" dirty="0"/>
              <a:t>       d) Buffer for devices like keyboard</a:t>
            </a:r>
          </a:p>
          <a:p>
            <a:pPr marL="0" indent="0">
              <a:buNone/>
            </a:pPr>
            <a:r>
              <a:rPr lang="en-IN" dirty="0"/>
              <a:t>In Networks:</a:t>
            </a:r>
          </a:p>
          <a:p>
            <a:pPr marL="0" indent="0">
              <a:buNone/>
            </a:pPr>
            <a:r>
              <a:rPr lang="en-IN" dirty="0"/>
              <a:t>       a) Queues in routers/ switches </a:t>
            </a:r>
          </a:p>
          <a:p>
            <a:pPr marL="0" indent="0">
              <a:buNone/>
            </a:pPr>
            <a:r>
              <a:rPr lang="en-IN" dirty="0"/>
              <a:t>       b) Mail Queues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Queue</a:t>
            </a:r>
          </a:p>
        </p:txBody>
      </p:sp>
    </p:spTree>
    <p:extLst>
      <p:ext uri="{BB962C8B-B14F-4D97-AF65-F5344CB8AC3E}">
        <p14:creationId xmlns:p14="http://schemas.microsoft.com/office/powerpoint/2010/main" val="209460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F5D201-13EE-4515-BCA8-C03A66FB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/>
            <a:r>
              <a:rPr lang="en-IN" dirty="0"/>
              <a:t>Understand queue data structure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87DFED-79C6-45F1-801E-613D1FB5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br>
              <a:rPr lang="en-US" dirty="0"/>
            </a:br>
            <a:r>
              <a:rPr lang="en-US" dirty="0"/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3896377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Queues are used in operating systems for handling interrupts.</a:t>
            </a:r>
          </a:p>
          <a:p>
            <a:r>
              <a:rPr lang="en-IN" dirty="0"/>
              <a:t>Queues are used as buffers in most of the applications like MP3 media player, CD player, </a:t>
            </a:r>
            <a:r>
              <a:rPr lang="en-IN" dirty="0" err="1"/>
              <a:t>etc</a:t>
            </a:r>
            <a:endParaRPr lang="en-IN" dirty="0"/>
          </a:p>
          <a:p>
            <a:r>
              <a:rPr lang="en-IN" dirty="0"/>
              <a:t>When a resource is shared among multiple consumers. </a:t>
            </a:r>
          </a:p>
          <a:p>
            <a:pPr marL="0" indent="0">
              <a:buNone/>
            </a:pPr>
            <a:r>
              <a:rPr lang="en-IN" dirty="0"/>
              <a:t>	CPU scheduling,</a:t>
            </a:r>
          </a:p>
          <a:p>
            <a:pPr marL="0" indent="0">
              <a:buNone/>
            </a:pPr>
            <a:r>
              <a:rPr lang="en-IN" dirty="0"/>
              <a:t>	Disk Scheduling.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Queue</a:t>
            </a:r>
          </a:p>
        </p:txBody>
      </p:sp>
    </p:spTree>
    <p:extLst>
      <p:ext uri="{BB962C8B-B14F-4D97-AF65-F5344CB8AC3E}">
        <p14:creationId xmlns:p14="http://schemas.microsoft.com/office/powerpoint/2010/main" val="285823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Simple Queue</a:t>
            </a:r>
          </a:p>
          <a:p>
            <a:pPr lvl="1"/>
            <a:r>
              <a:rPr lang="en-IN" dirty="0"/>
              <a:t>In a simple queue, insertion takes place at the rear and removal occurs at the front. It follows the FIFO (First in First out) rule.</a:t>
            </a:r>
            <a:endParaRPr lang="fr-FR" dirty="0"/>
          </a:p>
          <a:p>
            <a:r>
              <a:rPr lang="fr-FR" b="1" dirty="0" err="1"/>
              <a:t>Circular</a:t>
            </a:r>
            <a:r>
              <a:rPr lang="fr-FR" b="1" dirty="0"/>
              <a:t> Queue</a:t>
            </a:r>
          </a:p>
          <a:p>
            <a:pPr lvl="1"/>
            <a:r>
              <a:rPr lang="en-IN" dirty="0"/>
              <a:t>In a circular queue, the last element points to the first element making a circular link.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Queues</a:t>
            </a:r>
          </a:p>
        </p:txBody>
      </p:sp>
    </p:spTree>
    <p:extLst>
      <p:ext uri="{BB962C8B-B14F-4D97-AF65-F5344CB8AC3E}">
        <p14:creationId xmlns:p14="http://schemas.microsoft.com/office/powerpoint/2010/main" val="3335311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Priority Queue</a:t>
            </a:r>
          </a:p>
          <a:p>
            <a:pPr lvl="1"/>
            <a:r>
              <a:rPr lang="en-IN" dirty="0"/>
              <a:t>A priority queue is a special type of queue in which each element is associated with a priority and is served according to its priority.</a:t>
            </a:r>
          </a:p>
          <a:p>
            <a:r>
              <a:rPr lang="en-IN" b="1" dirty="0"/>
              <a:t>Double Ended Queue</a:t>
            </a:r>
          </a:p>
          <a:p>
            <a:pPr lvl="1"/>
            <a:r>
              <a:rPr lang="en-IN" dirty="0"/>
              <a:t>In a double ended queue, insertion and removal of elements can be performed from either from the front or rear. It does not follow the FIFO (First In First Out) rule.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Queues</a:t>
            </a:r>
          </a:p>
        </p:txBody>
      </p:sp>
    </p:spTree>
    <p:extLst>
      <p:ext uri="{BB962C8B-B14F-4D97-AF65-F5344CB8AC3E}">
        <p14:creationId xmlns:p14="http://schemas.microsoft.com/office/powerpoint/2010/main" val="326355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23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Queue is a linear structure and also called abstract data structure</a:t>
            </a:r>
          </a:p>
          <a:p>
            <a:r>
              <a:rPr lang="en-IN" dirty="0"/>
              <a:t>Queue follow First In First Out (FIFO) method</a:t>
            </a:r>
          </a:p>
          <a:p>
            <a:r>
              <a:rPr lang="en-IN" dirty="0"/>
              <a:t>It enables insert operations to be performed at one end called </a:t>
            </a:r>
            <a:r>
              <a:rPr lang="en-IN" b="1" dirty="0"/>
              <a:t>REAR</a:t>
            </a:r>
            <a:r>
              <a:rPr lang="en-IN" dirty="0"/>
              <a:t> and delete operations to be performed at another end called </a:t>
            </a:r>
            <a:r>
              <a:rPr lang="en-IN" b="1" dirty="0"/>
              <a:t>FRONT.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</a:t>
            </a:r>
          </a:p>
        </p:txBody>
      </p:sp>
    </p:spTree>
    <p:extLst>
      <p:ext uri="{BB962C8B-B14F-4D97-AF65-F5344CB8AC3E}">
        <p14:creationId xmlns:p14="http://schemas.microsoft.com/office/powerpoint/2010/main" val="328095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555302"/>
              </p:ext>
            </p:extLst>
          </p:nvPr>
        </p:nvGraphicFramePr>
        <p:xfrm>
          <a:off x="1633470" y="3812146"/>
          <a:ext cx="5868474" cy="92727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8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8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8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727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representation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5184" y="5155705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7999" y="2879928"/>
            <a:ext cx="133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Dequeue</a:t>
            </a:r>
            <a:r>
              <a:rPr lang="en-IN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183" y="2879929"/>
            <a:ext cx="19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Enqueue</a:t>
            </a:r>
            <a:r>
              <a:rPr lang="en-IN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IN" dirty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5155706"/>
            <a:ext cx="80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rot="10800000" flipH="1">
            <a:off x="1122609" y="3374263"/>
            <a:ext cx="373487" cy="1004553"/>
          </a:xfrm>
          <a:prstGeom prst="ben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Bent-Up Arrow 12"/>
          <p:cNvSpPr/>
          <p:nvPr/>
        </p:nvSpPr>
        <p:spPr>
          <a:xfrm>
            <a:off x="7662930" y="3374263"/>
            <a:ext cx="476518" cy="965916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5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511" y="2491257"/>
            <a:ext cx="4321059" cy="31239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 </a:t>
            </a:r>
          </a:p>
        </p:txBody>
      </p:sp>
    </p:spTree>
    <p:extLst>
      <p:ext uri="{BB962C8B-B14F-4D97-AF65-F5344CB8AC3E}">
        <p14:creationId xmlns:p14="http://schemas.microsoft.com/office/powerpoint/2010/main" val="66180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Queue operations work as follows:</a:t>
            </a:r>
          </a:p>
          <a:p>
            <a:r>
              <a:rPr lang="en-IN" dirty="0"/>
              <a:t>Two pointers </a:t>
            </a:r>
            <a:r>
              <a:rPr lang="en-IN" b="1" i="1" dirty="0"/>
              <a:t>FRONT </a:t>
            </a:r>
            <a:r>
              <a:rPr lang="en-IN" dirty="0"/>
              <a:t>and </a:t>
            </a:r>
            <a:r>
              <a:rPr lang="en-IN" b="1" i="1" dirty="0"/>
              <a:t>REAR</a:t>
            </a:r>
          </a:p>
          <a:p>
            <a:r>
              <a:rPr lang="en-IN" b="1" i="1" dirty="0"/>
              <a:t>FRONT </a:t>
            </a:r>
            <a:r>
              <a:rPr lang="en-IN" dirty="0"/>
              <a:t>track the first element of the queue</a:t>
            </a:r>
          </a:p>
          <a:p>
            <a:r>
              <a:rPr lang="en-IN" b="1" i="1" dirty="0"/>
              <a:t>REAR </a:t>
            </a:r>
            <a:r>
              <a:rPr lang="en-IN" dirty="0"/>
              <a:t>track the last element of the queue</a:t>
            </a:r>
          </a:p>
          <a:p>
            <a:r>
              <a:rPr lang="en-IN" dirty="0"/>
              <a:t>initially, set value of </a:t>
            </a:r>
            <a:r>
              <a:rPr lang="en-IN" b="1" i="1" dirty="0"/>
              <a:t>FRONT </a:t>
            </a:r>
            <a:r>
              <a:rPr lang="en-IN" dirty="0"/>
              <a:t>and </a:t>
            </a:r>
            <a:r>
              <a:rPr lang="en-IN" b="1" i="1" dirty="0"/>
              <a:t>REAR </a:t>
            </a:r>
            <a:r>
              <a:rPr lang="en-IN" dirty="0"/>
              <a:t>to </a:t>
            </a:r>
            <a:r>
              <a:rPr lang="en-IN" b="1" i="1" dirty="0"/>
              <a:t>-1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Queue</a:t>
            </a:r>
          </a:p>
        </p:txBody>
      </p:sp>
    </p:spTree>
    <p:extLst>
      <p:ext uri="{BB962C8B-B14F-4D97-AF65-F5344CB8AC3E}">
        <p14:creationId xmlns:p14="http://schemas.microsoft.com/office/powerpoint/2010/main" val="34821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Enqueue</a:t>
            </a:r>
            <a:r>
              <a:rPr lang="en-IN" dirty="0"/>
              <a:t>: Add an element to the end of the queue</a:t>
            </a:r>
          </a:p>
          <a:p>
            <a:r>
              <a:rPr lang="en-IN" b="1" dirty="0" err="1"/>
              <a:t>Dequeue</a:t>
            </a:r>
            <a:r>
              <a:rPr lang="en-IN" dirty="0"/>
              <a:t>: Remove an element from the front of the queue</a:t>
            </a:r>
          </a:p>
          <a:p>
            <a:r>
              <a:rPr lang="en-IN" b="1" dirty="0" err="1"/>
              <a:t>IsEmpty</a:t>
            </a:r>
            <a:r>
              <a:rPr lang="en-IN" dirty="0"/>
              <a:t>: Check if the queue is empty</a:t>
            </a:r>
          </a:p>
          <a:p>
            <a:r>
              <a:rPr lang="en-IN" b="1" dirty="0" err="1"/>
              <a:t>IsFull</a:t>
            </a:r>
            <a:r>
              <a:rPr lang="en-IN" dirty="0"/>
              <a:t>: Check if the queue is full</a:t>
            </a:r>
          </a:p>
          <a:p>
            <a:r>
              <a:rPr lang="en-IN" b="1" dirty="0"/>
              <a:t>Peek</a:t>
            </a:r>
            <a:r>
              <a:rPr lang="en-IN" dirty="0"/>
              <a:t>: Get the value of the front of the queue without removing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of Queue</a:t>
            </a:r>
          </a:p>
        </p:txBody>
      </p:sp>
    </p:spTree>
    <p:extLst>
      <p:ext uri="{BB962C8B-B14F-4D97-AF65-F5344CB8AC3E}">
        <p14:creationId xmlns:p14="http://schemas.microsoft.com/office/powerpoint/2010/main" val="245598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49" y="1314451"/>
            <a:ext cx="8550767" cy="5434079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In queue we need to maintain two data pointers, </a:t>
            </a:r>
            <a:r>
              <a:rPr lang="en-IN" b="1" dirty="0"/>
              <a:t>front</a:t>
            </a:r>
            <a:r>
              <a:rPr lang="en-IN" dirty="0"/>
              <a:t> and </a:t>
            </a:r>
            <a:r>
              <a:rPr lang="en-IN" b="1" dirty="0"/>
              <a:t>rear</a:t>
            </a:r>
            <a:r>
              <a:rPr lang="en-IN" dirty="0"/>
              <a:t>. Operations on queue are comparatively difficult to implement than that of stacks</a:t>
            </a:r>
          </a:p>
          <a:p>
            <a:r>
              <a:rPr lang="en-IN" dirty="0"/>
              <a:t>Step 1 − Check if the queue is full.</a:t>
            </a:r>
          </a:p>
          <a:p>
            <a:r>
              <a:rPr lang="en-IN" dirty="0"/>
              <a:t>Step 2 − If the queue is full, produce </a:t>
            </a:r>
            <a:r>
              <a:rPr lang="en-IN" b="1" i="1" dirty="0"/>
              <a:t>overflow</a:t>
            </a:r>
            <a:r>
              <a:rPr lang="en-IN" dirty="0"/>
              <a:t> error and exit.</a:t>
            </a:r>
          </a:p>
          <a:p>
            <a:r>
              <a:rPr lang="en-IN" dirty="0"/>
              <a:t>Step 3 − If the queue is not full, increment </a:t>
            </a:r>
            <a:r>
              <a:rPr lang="en-IN" b="1" dirty="0"/>
              <a:t>rear</a:t>
            </a:r>
            <a:r>
              <a:rPr lang="en-IN" dirty="0"/>
              <a:t> pointer to point the next empty space.</a:t>
            </a:r>
          </a:p>
          <a:p>
            <a:r>
              <a:rPr lang="en-IN" dirty="0"/>
              <a:t>Step 4 − Add data element to the queue location, where the rear is pointing.</a:t>
            </a:r>
          </a:p>
          <a:p>
            <a:r>
              <a:rPr lang="en-IN" dirty="0"/>
              <a:t>Step 5 − return success.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Enqueue</a:t>
            </a:r>
            <a:r>
              <a:rPr lang="en-IN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154934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procedure </a:t>
            </a:r>
            <a:r>
              <a:rPr lang="en-IN" dirty="0" err="1"/>
              <a:t>enqueue</a:t>
            </a:r>
            <a:r>
              <a:rPr lang="en-IN" dirty="0"/>
              <a:t>(data)      </a:t>
            </a:r>
          </a:p>
          <a:p>
            <a:pPr marL="0" indent="0">
              <a:buNone/>
            </a:pPr>
            <a:r>
              <a:rPr lang="en-IN" dirty="0"/>
              <a:t>      if queue is full</a:t>
            </a:r>
          </a:p>
          <a:p>
            <a:pPr marL="0" indent="0">
              <a:buNone/>
            </a:pPr>
            <a:r>
              <a:rPr lang="en-IN" dirty="0"/>
              <a:t>      return overflow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endif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rear ← rear + 1</a:t>
            </a:r>
          </a:p>
          <a:p>
            <a:pPr marL="0" indent="0">
              <a:buNone/>
            </a:pPr>
            <a:r>
              <a:rPr lang="en-IN" dirty="0"/>
              <a:t>   queue[rear] ← data</a:t>
            </a:r>
          </a:p>
          <a:p>
            <a:pPr marL="0" indent="0">
              <a:buNone/>
            </a:pPr>
            <a:r>
              <a:rPr lang="en-IN" dirty="0"/>
              <a:t>   return true</a:t>
            </a:r>
          </a:p>
          <a:p>
            <a:pPr marL="0" indent="0">
              <a:buNone/>
            </a:pPr>
            <a:r>
              <a:rPr lang="en-IN" dirty="0"/>
              <a:t>   end procedure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</a:t>
            </a:r>
            <a:r>
              <a:rPr lang="en-IN" dirty="0" err="1"/>
              <a:t>Enqueue</a:t>
            </a:r>
            <a:r>
              <a:rPr lang="en-IN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42429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Bahnschrift SemiBold"/>
        <a:ea typeface=""/>
        <a:cs typeface=""/>
      </a:majorFont>
      <a:minorFont>
        <a:latin typeface="Bahnschrif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3892</TotalTime>
  <Words>846</Words>
  <Application>Microsoft Office PowerPoint</Application>
  <PresentationFormat>On-screen Show (4:3)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Bahnschrift</vt:lpstr>
      <vt:lpstr>Bahnschrift SemiBold</vt:lpstr>
      <vt:lpstr>Office Theme</vt:lpstr>
      <vt:lpstr>PowerPoint Presentation</vt:lpstr>
      <vt:lpstr>Learning Outcomes</vt:lpstr>
      <vt:lpstr>Queue </vt:lpstr>
      <vt:lpstr>Queue representation </vt:lpstr>
      <vt:lpstr>Queue </vt:lpstr>
      <vt:lpstr>Working of Queue</vt:lpstr>
      <vt:lpstr>Operations of Queue</vt:lpstr>
      <vt:lpstr>Enqueue Operation</vt:lpstr>
      <vt:lpstr>Algorithm: Enqueue operation</vt:lpstr>
      <vt:lpstr>Implementation of enqueue () </vt:lpstr>
      <vt:lpstr>Dequeue Operation</vt:lpstr>
      <vt:lpstr>Algorithm: Dequeue operation</vt:lpstr>
      <vt:lpstr>Implementation of dequeue()</vt:lpstr>
      <vt:lpstr>Algorithm: isfull()</vt:lpstr>
      <vt:lpstr>Implementation of isfull()</vt:lpstr>
      <vt:lpstr>Algorithm: isempty()</vt:lpstr>
      <vt:lpstr>Implementation of isempty()</vt:lpstr>
      <vt:lpstr>Queue implementation</vt:lpstr>
      <vt:lpstr>Applications of Queue</vt:lpstr>
      <vt:lpstr>Applications of Queue</vt:lpstr>
      <vt:lpstr>Types of Queues</vt:lpstr>
      <vt:lpstr>Types of Queues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Singh Rajpoot</dc:creator>
  <cp:lastModifiedBy>video recording 1</cp:lastModifiedBy>
  <cp:revision>232</cp:revision>
  <dcterms:created xsi:type="dcterms:W3CDTF">2020-12-02T15:29:53Z</dcterms:created>
  <dcterms:modified xsi:type="dcterms:W3CDTF">2021-09-20T04:49:54Z</dcterms:modified>
</cp:coreProperties>
</file>