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1" r:id="rId4"/>
    <p:sldId id="302" r:id="rId5"/>
    <p:sldId id="313" r:id="rId6"/>
    <p:sldId id="314" r:id="rId7"/>
    <p:sldId id="315" r:id="rId8"/>
    <p:sldId id="322" r:id="rId9"/>
    <p:sldId id="323" r:id="rId10"/>
    <p:sldId id="324" r:id="rId11"/>
    <p:sldId id="316" r:id="rId12"/>
    <p:sldId id="317" r:id="rId13"/>
    <p:sldId id="318" r:id="rId14"/>
    <p:sldId id="320" r:id="rId15"/>
    <p:sldId id="325" r:id="rId16"/>
    <p:sldId id="326" r:id="rId17"/>
    <p:sldId id="319" r:id="rId18"/>
    <p:sldId id="321" r:id="rId19"/>
    <p:sldId id="327" r:id="rId20"/>
    <p:sldId id="328" r:id="rId21"/>
    <p:sldId id="25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AF1"/>
    <a:srgbClr val="1F1F1F"/>
    <a:srgbClr val="2C2C2C"/>
    <a:srgbClr val="191919"/>
    <a:srgbClr val="636973"/>
    <a:srgbClr val="999999"/>
    <a:srgbClr val="C2C2C2"/>
    <a:srgbClr val="00203F"/>
    <a:srgbClr val="ADF0D1"/>
    <a:srgbClr val="DD5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DCE79-4E29-402C-B477-B11C4D011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90000"/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2F9EE-5066-4DC7-9A8B-A0704FB56E63}"/>
              </a:ext>
            </a:extLst>
          </p:cNvPr>
          <p:cNvSpPr/>
          <p:nvPr userDrawn="1"/>
        </p:nvSpPr>
        <p:spPr>
          <a:xfrm>
            <a:off x="0" y="1440872"/>
            <a:ext cx="9144000" cy="3976255"/>
          </a:xfrm>
          <a:prstGeom prst="rect">
            <a:avLst/>
          </a:prstGeom>
          <a:solidFill>
            <a:srgbClr val="2C2C2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1063-0A73-407E-9285-9A6C27FF3658}"/>
              </a:ext>
            </a:extLst>
          </p:cNvPr>
          <p:cNvSpPr txBox="1"/>
          <p:nvPr userDrawn="1"/>
        </p:nvSpPr>
        <p:spPr>
          <a:xfrm>
            <a:off x="318655" y="1551705"/>
            <a:ext cx="525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ECAP770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37EDC-9BA2-4106-A0D1-49964EF39471}"/>
              </a:ext>
            </a:extLst>
          </p:cNvPr>
          <p:cNvSpPr txBox="1"/>
          <p:nvPr userDrawn="1"/>
        </p:nvSpPr>
        <p:spPr>
          <a:xfrm>
            <a:off x="263235" y="2970116"/>
            <a:ext cx="53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cap="small" baseline="0" dirty="0">
                <a:solidFill>
                  <a:schemeClr val="bg1"/>
                </a:solidFill>
              </a:rPr>
              <a:t>Advance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59E63-B3F3-40A8-A422-69AB2D35C404}"/>
              </a:ext>
            </a:extLst>
          </p:cNvPr>
          <p:cNvCxnSpPr>
            <a:cxnSpLocks/>
          </p:cNvCxnSpPr>
          <p:nvPr userDrawn="1"/>
        </p:nvCxnSpPr>
        <p:spPr>
          <a:xfrm>
            <a:off x="318655" y="3782289"/>
            <a:ext cx="5347855" cy="0"/>
          </a:xfrm>
          <a:prstGeom prst="line">
            <a:avLst/>
          </a:prstGeom>
          <a:ln w="317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3F2AB1-044B-42E4-8A81-97A7A2FE5418}"/>
              </a:ext>
            </a:extLst>
          </p:cNvPr>
          <p:cNvSpPr txBox="1"/>
          <p:nvPr userDrawn="1"/>
        </p:nvSpPr>
        <p:spPr>
          <a:xfrm>
            <a:off x="5999019" y="4563687"/>
            <a:ext cx="28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Ashwani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79311-FF32-46BF-9637-46454C71F372}"/>
              </a:ext>
            </a:extLst>
          </p:cNvPr>
          <p:cNvSpPr txBox="1"/>
          <p:nvPr userDrawn="1"/>
        </p:nvSpPr>
        <p:spPr>
          <a:xfrm>
            <a:off x="6044739" y="5039622"/>
            <a:ext cx="282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81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D8FB24-47A5-44BC-AECD-0BC32C75DA0B}"/>
              </a:ext>
            </a:extLst>
          </p:cNvPr>
          <p:cNvSpPr/>
          <p:nvPr userDrawn="1"/>
        </p:nvSpPr>
        <p:spPr>
          <a:xfrm>
            <a:off x="548640" y="548640"/>
            <a:ext cx="8046720" cy="5760720"/>
          </a:xfrm>
          <a:prstGeom prst="roundRect">
            <a:avLst>
              <a:gd name="adj" fmla="val 6085"/>
            </a:avLst>
          </a:prstGeom>
          <a:solidFill>
            <a:srgbClr val="191919"/>
          </a:solidFill>
          <a:ln w="28575">
            <a:solidFill>
              <a:srgbClr val="ADF0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ADF0D1"/>
                </a:solidFill>
              </a:rPr>
              <a:t>That’s all for now…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52D653F-880E-4704-B157-47A700D64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F10F3FB-B2E5-4042-8A74-C8150CE8F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C516898-262F-4C12-85F9-35D321590C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94B66A9-76CC-4130-959F-4495CE8CFE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5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2840182"/>
            <a:ext cx="8534400" cy="3827317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None/>
              <a:defRPr>
                <a:solidFill>
                  <a:srgbClr val="00203F"/>
                </a:solidFill>
              </a:defRPr>
            </a:lvl1pPr>
            <a:lvl2pPr>
              <a:lnSpc>
                <a:spcPct val="150000"/>
              </a:lnSpc>
              <a:buClr>
                <a:srgbClr val="FF0066"/>
              </a:buClr>
              <a:defRPr sz="2800"/>
            </a:lvl2pPr>
            <a:lvl3pPr>
              <a:buClr>
                <a:srgbClr val="FF0066"/>
              </a:buClr>
              <a:defRPr/>
            </a:lvl3pPr>
            <a:lvl4pPr>
              <a:buClr>
                <a:srgbClr val="FF0066"/>
              </a:buClr>
              <a:defRPr/>
            </a:lvl4pPr>
            <a:lvl5pPr>
              <a:buClr>
                <a:srgbClr val="FF0066"/>
              </a:buClr>
              <a:defRPr/>
            </a:lvl5pPr>
          </a:lstStyle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2095499"/>
          </a:xfrm>
          <a:prstGeom prst="rect">
            <a:avLst/>
          </a:prstGeom>
          <a:gradFill flip="none" rotWithShape="1">
            <a:gsLst>
              <a:gs pos="76000">
                <a:srgbClr val="636973"/>
              </a:gs>
              <a:gs pos="25000">
                <a:srgbClr val="2C2C2C"/>
              </a:gs>
              <a:gs pos="100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50" y="0"/>
            <a:ext cx="8743950" cy="2095499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DA53A35D-A7FC-46DF-8F17-CB2B929D8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2465" y="201756"/>
            <a:ext cx="1691985" cy="1691985"/>
          </a:xfrm>
          <a:prstGeom prst="rect">
            <a:avLst/>
          </a:prstGeom>
          <a:effectLst>
            <a:outerShdw blurRad="63500" dist="635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5984-85FD-4A7B-BC9D-CFD0ADC314BC}"/>
              </a:ext>
            </a:extLst>
          </p:cNvPr>
          <p:cNvSpPr txBox="1"/>
          <p:nvPr userDrawn="1"/>
        </p:nvSpPr>
        <p:spPr>
          <a:xfrm>
            <a:off x="400050" y="2297255"/>
            <a:ext cx="809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1F1F1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40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Grey)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"/>
            <a:ext cx="8743950" cy="13144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6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874395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0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634-6B37-4575-989D-67DDA194FFF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5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8184" y="2446985"/>
          <a:ext cx="8281116" cy="3142445"/>
        </p:xfrm>
        <a:graphic>
          <a:graphicData uri="http://schemas.openxmlformats.org/drawingml/2006/table">
            <a:tbl>
              <a:tblPr/>
              <a:tblGrid>
                <a:gridCol w="2070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338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</a:rPr>
                        <a:t>Operations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97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71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</a:rPr>
                        <a:t>peek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97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71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</a:rPr>
                        <a:t>insert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97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71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</a:rPr>
                        <a:t>delete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9700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22000">
                          <a:schemeClr val="accent1">
                            <a:lumMod val="45000"/>
                            <a:lumOff val="55000"/>
                          </a:schemeClr>
                        </a:gs>
                        <a:gs pos="71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33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70C0"/>
                          </a:solidFill>
                          <a:effectLst/>
                        </a:rPr>
                        <a:t>Linked List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70C0"/>
                          </a:solidFill>
                          <a:effectLst/>
                        </a:rPr>
                        <a:t>O(1)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70C0"/>
                          </a:solidFill>
                          <a:effectLst/>
                        </a:rPr>
                        <a:t>O(n)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70C0"/>
                          </a:solidFill>
                          <a:effectLst/>
                        </a:rPr>
                        <a:t>O(1)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33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70C0"/>
                          </a:solidFill>
                          <a:effectLst/>
                        </a:rPr>
                        <a:t>Binary Heap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70C0"/>
                          </a:solidFill>
                          <a:effectLst/>
                        </a:rPr>
                        <a:t>O(1)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70C0"/>
                          </a:solidFill>
                          <a:effectLst/>
                        </a:rPr>
                        <a:t>O(log n)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70C0"/>
                          </a:solidFill>
                          <a:effectLst/>
                        </a:rPr>
                        <a:t>O(log n)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843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70C0"/>
                          </a:solidFill>
                          <a:effectLst/>
                        </a:rPr>
                        <a:t>Binary Search Tree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70C0"/>
                          </a:solidFill>
                          <a:effectLst/>
                        </a:rPr>
                        <a:t>O(1)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70C0"/>
                          </a:solidFill>
                          <a:effectLst/>
                        </a:rPr>
                        <a:t>O(log n)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70C0"/>
                          </a:solidFill>
                          <a:effectLst/>
                        </a:rPr>
                        <a:t>O(log n)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analysis of priority queue </a:t>
            </a:r>
          </a:p>
        </p:txBody>
      </p:sp>
    </p:spTree>
    <p:extLst>
      <p:ext uri="{BB962C8B-B14F-4D97-AF65-F5344CB8AC3E}">
        <p14:creationId xmlns:p14="http://schemas.microsoft.com/office/powerpoint/2010/main" val="66427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binary heap tree organises all the parent and child nodes of the tree in a particular order.</a:t>
            </a:r>
          </a:p>
          <a:p>
            <a:r>
              <a:rPr lang="en-IN" dirty="0"/>
              <a:t>A parent node can have a maximum of 2 child nodes. The value of the parent node could either be:</a:t>
            </a:r>
          </a:p>
          <a:p>
            <a:pPr marL="457200" lvl="1" indent="0">
              <a:buNone/>
            </a:pPr>
            <a:r>
              <a:rPr lang="en-IN" dirty="0"/>
              <a:t>- equal to or less than the value of a child node.</a:t>
            </a:r>
          </a:p>
          <a:p>
            <a:pPr marL="457200" lvl="1" indent="0">
              <a:buNone/>
            </a:pPr>
            <a:r>
              <a:rPr lang="en-IN" dirty="0"/>
              <a:t>- equal to or more than the value of a child node.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Heap</a:t>
            </a:r>
          </a:p>
        </p:txBody>
      </p:sp>
    </p:spTree>
    <p:extLst>
      <p:ext uri="{BB962C8B-B14F-4D97-AF65-F5344CB8AC3E}">
        <p14:creationId xmlns:p14="http://schemas.microsoft.com/office/powerpoint/2010/main" val="264542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Binary heap tree can be divided into two types:</a:t>
            </a:r>
          </a:p>
          <a:p>
            <a:r>
              <a:rPr lang="en-IN" dirty="0"/>
              <a:t>Max heap</a:t>
            </a:r>
          </a:p>
          <a:p>
            <a:r>
              <a:rPr lang="en-IN" dirty="0"/>
              <a:t>Min-heap.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Heap</a:t>
            </a:r>
          </a:p>
        </p:txBody>
      </p:sp>
    </p:spTree>
    <p:extLst>
      <p:ext uri="{BB962C8B-B14F-4D97-AF65-F5344CB8AC3E}">
        <p14:creationId xmlns:p14="http://schemas.microsoft.com/office/powerpoint/2010/main" val="53109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max heap is a binary heap in which a parent node has a value either equal to or greater than the child node value. </a:t>
            </a:r>
          </a:p>
          <a:p>
            <a:r>
              <a:rPr lang="en-IN" dirty="0"/>
              <a:t>The root node of the tree has the highest value.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 heap</a:t>
            </a:r>
          </a:p>
        </p:txBody>
      </p:sp>
    </p:spTree>
    <p:extLst>
      <p:ext uri="{BB962C8B-B14F-4D97-AF65-F5344CB8AC3E}">
        <p14:creationId xmlns:p14="http://schemas.microsoft.com/office/powerpoint/2010/main" val="217467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 heap</a:t>
            </a:r>
          </a:p>
        </p:txBody>
      </p:sp>
      <p:sp>
        <p:nvSpPr>
          <p:cNvPr id="4" name="Oval 3"/>
          <p:cNvSpPr/>
          <p:nvPr/>
        </p:nvSpPr>
        <p:spPr>
          <a:xfrm>
            <a:off x="3627349" y="2064141"/>
            <a:ext cx="999454" cy="78561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4484399" y="4942064"/>
            <a:ext cx="999454" cy="78561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42</a:t>
            </a:r>
          </a:p>
        </p:txBody>
      </p:sp>
      <p:sp>
        <p:nvSpPr>
          <p:cNvPr id="6" name="Oval 5"/>
          <p:cNvSpPr/>
          <p:nvPr/>
        </p:nvSpPr>
        <p:spPr>
          <a:xfrm>
            <a:off x="2627895" y="4942065"/>
            <a:ext cx="999454" cy="78561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7" name="Oval 6"/>
          <p:cNvSpPr/>
          <p:nvPr/>
        </p:nvSpPr>
        <p:spPr>
          <a:xfrm>
            <a:off x="784271" y="4900411"/>
            <a:ext cx="999454" cy="78561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45</a:t>
            </a:r>
          </a:p>
        </p:txBody>
      </p:sp>
      <p:sp>
        <p:nvSpPr>
          <p:cNvPr id="8" name="Oval 7"/>
          <p:cNvSpPr/>
          <p:nvPr/>
        </p:nvSpPr>
        <p:spPr>
          <a:xfrm>
            <a:off x="5470973" y="3521161"/>
            <a:ext cx="999454" cy="78561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47</a:t>
            </a:r>
          </a:p>
        </p:txBody>
      </p:sp>
      <p:sp>
        <p:nvSpPr>
          <p:cNvPr id="9" name="Oval 8"/>
          <p:cNvSpPr/>
          <p:nvPr/>
        </p:nvSpPr>
        <p:spPr>
          <a:xfrm>
            <a:off x="1911006" y="3521161"/>
            <a:ext cx="999454" cy="78561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50</a:t>
            </a:r>
          </a:p>
        </p:txBody>
      </p:sp>
      <p:sp>
        <p:nvSpPr>
          <p:cNvPr id="10" name="Oval 9"/>
          <p:cNvSpPr/>
          <p:nvPr/>
        </p:nvSpPr>
        <p:spPr>
          <a:xfrm>
            <a:off x="6579889" y="4900410"/>
            <a:ext cx="999454" cy="78561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cxnSp>
        <p:nvCxnSpPr>
          <p:cNvPr id="12" name="Straight Connector 11"/>
          <p:cNvCxnSpPr>
            <a:stCxn id="4" idx="3"/>
            <a:endCxn id="9" idx="7"/>
          </p:cNvCxnSpPr>
          <p:nvPr/>
        </p:nvCxnSpPr>
        <p:spPr>
          <a:xfrm flipH="1">
            <a:off x="2764093" y="2734702"/>
            <a:ext cx="1009623" cy="9015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37906" y="4138660"/>
            <a:ext cx="664485" cy="7617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88407" y="4138660"/>
            <a:ext cx="313181" cy="8034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8" idx="1"/>
          </p:cNvCxnSpPr>
          <p:nvPr/>
        </p:nvCxnSpPr>
        <p:spPr>
          <a:xfrm>
            <a:off x="4484399" y="2659471"/>
            <a:ext cx="1132941" cy="97674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3"/>
          </p:cNvCxnSpPr>
          <p:nvPr/>
        </p:nvCxnSpPr>
        <p:spPr>
          <a:xfrm flipH="1">
            <a:off x="1403330" y="4191722"/>
            <a:ext cx="654043" cy="70868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145887" y="4187406"/>
            <a:ext cx="530531" cy="75465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6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If the tree is empty and contains no node,</a:t>
            </a:r>
          </a:p>
          <a:p>
            <a:pPr marL="0" indent="0" algn="just">
              <a:buNone/>
            </a:pPr>
            <a:r>
              <a:rPr lang="en-IN" dirty="0"/>
              <a:t>    create a new parent node </a:t>
            </a:r>
            <a:r>
              <a:rPr lang="en-IN" dirty="0" err="1"/>
              <a:t>newElement</a:t>
            </a:r>
            <a:r>
              <a:rPr lang="en-IN" dirty="0"/>
              <a:t>.</a:t>
            </a:r>
          </a:p>
          <a:p>
            <a:pPr marL="0" indent="0" algn="just">
              <a:buNone/>
            </a:pPr>
            <a:r>
              <a:rPr lang="en-IN" dirty="0"/>
              <a:t>else (a parent node is already available)</a:t>
            </a:r>
          </a:p>
          <a:p>
            <a:pPr marL="0" indent="0" algn="just">
              <a:buNone/>
            </a:pPr>
            <a:r>
              <a:rPr lang="en-IN" dirty="0"/>
              <a:t>    insert the </a:t>
            </a:r>
            <a:r>
              <a:rPr lang="en-IN" dirty="0" err="1"/>
              <a:t>newElement</a:t>
            </a:r>
            <a:r>
              <a:rPr lang="en-IN" dirty="0"/>
              <a:t> at the end of the tree (i.e., last node of the tree from left to right.)</a:t>
            </a:r>
          </a:p>
          <a:p>
            <a:pPr marL="0" indent="0" algn="just">
              <a:buNone/>
            </a:pPr>
            <a:r>
              <a:rPr lang="en-IN" dirty="0"/>
              <a:t>max-</a:t>
            </a:r>
            <a:r>
              <a:rPr lang="en-IN" dirty="0" err="1"/>
              <a:t>heapify</a:t>
            </a:r>
            <a:r>
              <a:rPr lang="en-IN" dirty="0"/>
              <a:t> the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Algorithm: Insert an Element in a Max Heap</a:t>
            </a:r>
          </a:p>
        </p:txBody>
      </p:sp>
    </p:spTree>
    <p:extLst>
      <p:ext uri="{BB962C8B-B14F-4D97-AF65-F5344CB8AC3E}">
        <p14:creationId xmlns:p14="http://schemas.microsoft.com/office/powerpoint/2010/main" val="33098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If the </a:t>
            </a:r>
            <a:r>
              <a:rPr lang="en-IN" dirty="0" err="1"/>
              <a:t>elementUpForDeletion</a:t>
            </a:r>
            <a:r>
              <a:rPr lang="en-IN" dirty="0"/>
              <a:t> is the </a:t>
            </a:r>
            <a:r>
              <a:rPr lang="en-IN" dirty="0" err="1"/>
              <a:t>lastNode</a:t>
            </a:r>
            <a:r>
              <a:rPr lang="en-IN" dirty="0"/>
              <a:t>,</a:t>
            </a:r>
          </a:p>
          <a:p>
            <a:pPr marL="0" indent="0" algn="just">
              <a:buNone/>
            </a:pPr>
            <a:r>
              <a:rPr lang="en-IN" dirty="0"/>
              <a:t>delete the </a:t>
            </a:r>
            <a:r>
              <a:rPr lang="en-IN" dirty="0" err="1"/>
              <a:t>elementUpForDeletion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else replace </a:t>
            </a:r>
            <a:r>
              <a:rPr lang="en-IN" dirty="0" err="1"/>
              <a:t>elementUpForDeletion</a:t>
            </a:r>
            <a:r>
              <a:rPr lang="en-IN" dirty="0"/>
              <a:t> with the </a:t>
            </a:r>
            <a:r>
              <a:rPr lang="en-IN" dirty="0" err="1"/>
              <a:t>lastNode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delete the </a:t>
            </a:r>
            <a:r>
              <a:rPr lang="en-IN" dirty="0" err="1"/>
              <a:t>elementUpForDeletion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max-</a:t>
            </a:r>
            <a:r>
              <a:rPr lang="en-IN" dirty="0" err="1"/>
              <a:t>heapify</a:t>
            </a:r>
            <a:r>
              <a:rPr lang="en-IN" dirty="0"/>
              <a:t> the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Delete an Element in a Max Heap</a:t>
            </a:r>
          </a:p>
        </p:txBody>
      </p:sp>
    </p:spTree>
    <p:extLst>
      <p:ext uri="{BB962C8B-B14F-4D97-AF65-F5344CB8AC3E}">
        <p14:creationId xmlns:p14="http://schemas.microsoft.com/office/powerpoint/2010/main" val="31880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min heap is a binary heap in which a parent node has a value equal to or lesser than the child node value. </a:t>
            </a:r>
          </a:p>
          <a:p>
            <a:pPr algn="just"/>
            <a:r>
              <a:rPr lang="en-IN" dirty="0"/>
              <a:t>The root node of the tree has the lowest value.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 heap</a:t>
            </a:r>
          </a:p>
        </p:txBody>
      </p:sp>
    </p:spTree>
    <p:extLst>
      <p:ext uri="{BB962C8B-B14F-4D97-AF65-F5344CB8AC3E}">
        <p14:creationId xmlns:p14="http://schemas.microsoft.com/office/powerpoint/2010/main" val="424199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 heap</a:t>
            </a:r>
          </a:p>
        </p:txBody>
      </p:sp>
      <p:sp>
        <p:nvSpPr>
          <p:cNvPr id="4" name="Oval 3"/>
          <p:cNvSpPr/>
          <p:nvPr/>
        </p:nvSpPr>
        <p:spPr>
          <a:xfrm>
            <a:off x="3627349" y="2064141"/>
            <a:ext cx="999454" cy="78561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5" name="Oval 4"/>
          <p:cNvSpPr/>
          <p:nvPr/>
        </p:nvSpPr>
        <p:spPr>
          <a:xfrm>
            <a:off x="4484399" y="4942064"/>
            <a:ext cx="999454" cy="78561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42</a:t>
            </a:r>
          </a:p>
        </p:txBody>
      </p:sp>
      <p:sp>
        <p:nvSpPr>
          <p:cNvPr id="6" name="Oval 5"/>
          <p:cNvSpPr/>
          <p:nvPr/>
        </p:nvSpPr>
        <p:spPr>
          <a:xfrm>
            <a:off x="2627895" y="4942065"/>
            <a:ext cx="999454" cy="78561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sp>
        <p:nvSpPr>
          <p:cNvPr id="7" name="Oval 6"/>
          <p:cNvSpPr/>
          <p:nvPr/>
        </p:nvSpPr>
        <p:spPr>
          <a:xfrm>
            <a:off x="784271" y="4900411"/>
            <a:ext cx="999454" cy="78561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45</a:t>
            </a:r>
          </a:p>
        </p:txBody>
      </p:sp>
      <p:sp>
        <p:nvSpPr>
          <p:cNvPr id="8" name="Oval 7"/>
          <p:cNvSpPr/>
          <p:nvPr/>
        </p:nvSpPr>
        <p:spPr>
          <a:xfrm>
            <a:off x="5470973" y="3521161"/>
            <a:ext cx="999454" cy="78561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35</a:t>
            </a:r>
          </a:p>
        </p:txBody>
      </p:sp>
      <p:sp>
        <p:nvSpPr>
          <p:cNvPr id="9" name="Oval 8"/>
          <p:cNvSpPr/>
          <p:nvPr/>
        </p:nvSpPr>
        <p:spPr>
          <a:xfrm>
            <a:off x="1911006" y="3521161"/>
            <a:ext cx="999454" cy="78561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sp>
        <p:nvSpPr>
          <p:cNvPr id="10" name="Oval 9"/>
          <p:cNvSpPr/>
          <p:nvPr/>
        </p:nvSpPr>
        <p:spPr>
          <a:xfrm>
            <a:off x="6579889" y="4900410"/>
            <a:ext cx="999454" cy="78561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38</a:t>
            </a:r>
          </a:p>
        </p:txBody>
      </p:sp>
      <p:cxnSp>
        <p:nvCxnSpPr>
          <p:cNvPr id="11" name="Straight Connector 10"/>
          <p:cNvCxnSpPr>
            <a:stCxn id="4" idx="3"/>
            <a:endCxn id="9" idx="7"/>
          </p:cNvCxnSpPr>
          <p:nvPr/>
        </p:nvCxnSpPr>
        <p:spPr>
          <a:xfrm flipH="1">
            <a:off x="2764093" y="2734702"/>
            <a:ext cx="1009623" cy="9015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37906" y="4138660"/>
            <a:ext cx="664485" cy="7617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88407" y="4138660"/>
            <a:ext cx="313181" cy="8034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8" idx="1"/>
          </p:cNvCxnSpPr>
          <p:nvPr/>
        </p:nvCxnSpPr>
        <p:spPr>
          <a:xfrm>
            <a:off x="4484399" y="2659471"/>
            <a:ext cx="1132941" cy="97674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3"/>
          </p:cNvCxnSpPr>
          <p:nvPr/>
        </p:nvCxnSpPr>
        <p:spPr>
          <a:xfrm flipH="1">
            <a:off x="1403330" y="4191722"/>
            <a:ext cx="654043" cy="70868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45887" y="4187406"/>
            <a:ext cx="530531" cy="75465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 err="1"/>
              <a:t>Dijkstra’s</a:t>
            </a:r>
            <a:r>
              <a:rPr lang="en-IN" b="1" dirty="0"/>
              <a:t> algorithm</a:t>
            </a:r>
            <a:r>
              <a:rPr lang="en-IN" dirty="0"/>
              <a:t>: To find shortest path in graph.</a:t>
            </a:r>
          </a:p>
          <a:p>
            <a:pPr algn="just"/>
            <a:r>
              <a:rPr lang="en-IN" b="1" dirty="0"/>
              <a:t>Prim’s Algorithm</a:t>
            </a:r>
            <a:r>
              <a:rPr lang="en-IN" dirty="0"/>
              <a:t>: Prim’s algorithm uses the priority queue to the values or keys of nodes and draws out the minimum of these values at every step.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 Queue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8014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5D201-13EE-4515-BCA8-C03A66FB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en-IN" dirty="0"/>
              <a:t>Understand Priority queue 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DFED-79C6-45F1-801E-613D1FB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96377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Data Compression</a:t>
            </a:r>
            <a:r>
              <a:rPr lang="en-IN" dirty="0"/>
              <a:t>: Huffman codes use the priority queue to compress the data.</a:t>
            </a:r>
          </a:p>
          <a:p>
            <a:pPr algn="just"/>
            <a:r>
              <a:rPr lang="en-IN" b="1" dirty="0"/>
              <a:t>Operating Systems</a:t>
            </a:r>
            <a:r>
              <a:rPr lang="en-IN" dirty="0"/>
              <a:t>: load balancing and interrupt handling in an operating system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 Queue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66791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23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priority queue is an abstract data type in which each element is associated with a priority value.</a:t>
            </a:r>
          </a:p>
          <a:p>
            <a:pPr algn="just"/>
            <a:r>
              <a:rPr lang="en-IN" dirty="0"/>
              <a:t>Elements are served on the basis of their priority.</a:t>
            </a:r>
          </a:p>
          <a:p>
            <a:pPr algn="just"/>
            <a:r>
              <a:rPr lang="en-IN" dirty="0"/>
              <a:t>An element with high priority is </a:t>
            </a:r>
            <a:r>
              <a:rPr lang="en-IN" dirty="0" err="1"/>
              <a:t>dequeued</a:t>
            </a:r>
            <a:r>
              <a:rPr lang="en-IN" dirty="0"/>
              <a:t> before an element with low priority.</a:t>
            </a:r>
          </a:p>
          <a:p>
            <a:pPr algn="just"/>
            <a:r>
              <a:rPr lang="en-IN" dirty="0"/>
              <a:t>If two elements have the same priority, they are served according to their order in the queue.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130164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The priority queue moves the highest priority elements at the beginning of the priority queue and the lowest priority elements at the back of the priority queue.</a:t>
            </a:r>
          </a:p>
          <a:p>
            <a:pPr algn="just"/>
            <a:r>
              <a:rPr lang="en-IN" dirty="0"/>
              <a:t>It supports only those elements that are comparable. </a:t>
            </a:r>
          </a:p>
          <a:p>
            <a:pPr algn="just"/>
            <a:r>
              <a:rPr lang="en-IN" dirty="0"/>
              <a:t>Priority queue in the data structure arranges the elements in either ascending or descending order.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293161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Ascending Order Priority Queue</a:t>
            </a:r>
          </a:p>
          <a:p>
            <a:pPr algn="just"/>
            <a:r>
              <a:rPr lang="en-IN" dirty="0"/>
              <a:t>Descending Order Priority Queue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260696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A ascending order priority queue gives the highest priority to the lower number in that queue</a:t>
            </a:r>
          </a:p>
          <a:p>
            <a:pPr marL="0" indent="0" algn="just">
              <a:buNone/>
            </a:pPr>
            <a:r>
              <a:rPr lang="en-IN" dirty="0"/>
              <a:t>Example: </a:t>
            </a:r>
          </a:p>
          <a:p>
            <a:pPr marL="0" indent="0" algn="just">
              <a:buNone/>
            </a:pPr>
            <a:r>
              <a:rPr lang="en-IN" dirty="0"/>
              <a:t>List: 5  6  20  22  10</a:t>
            </a:r>
          </a:p>
          <a:p>
            <a:pPr marL="0" indent="0" algn="just">
              <a:buNone/>
            </a:pPr>
            <a:r>
              <a:rPr lang="en-IN" dirty="0"/>
              <a:t>Arrange these numbers in ascending order.</a:t>
            </a:r>
          </a:p>
          <a:p>
            <a:pPr marL="0" indent="0" algn="just">
              <a:buNone/>
            </a:pPr>
            <a:r>
              <a:rPr lang="en-IN" dirty="0"/>
              <a:t>List 5  6  10  20  22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Ascending Order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161711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A descending order priority queue gives the highest priority to the highest number in that queue.</a:t>
            </a:r>
          </a:p>
          <a:p>
            <a:pPr algn="just"/>
            <a:r>
              <a:rPr lang="en-IN" dirty="0"/>
              <a:t>Example: </a:t>
            </a:r>
          </a:p>
          <a:p>
            <a:pPr algn="just"/>
            <a:r>
              <a:rPr lang="en-IN" dirty="0"/>
              <a:t>List: 5  6  35  22  10</a:t>
            </a:r>
          </a:p>
          <a:p>
            <a:pPr algn="just"/>
            <a:r>
              <a:rPr lang="en-IN" dirty="0"/>
              <a:t>Arrange these numbers</a:t>
            </a:r>
          </a:p>
          <a:p>
            <a:pPr algn="just"/>
            <a:r>
              <a:rPr lang="en-IN" dirty="0"/>
              <a:t>List: 35  22 10  6 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Descending Order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287662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Inserting an Element into the Priority Queue</a:t>
            </a:r>
          </a:p>
          <a:p>
            <a:pPr algn="just"/>
            <a:r>
              <a:rPr lang="en-IN" dirty="0"/>
              <a:t>Deleting an Element from the Priority Queue</a:t>
            </a:r>
          </a:p>
          <a:p>
            <a:pPr algn="just"/>
            <a:r>
              <a:rPr lang="en-IN" dirty="0"/>
              <a:t>Peeking from the Priority Queue (Find max/min)</a:t>
            </a:r>
          </a:p>
          <a:p>
            <a:pPr algn="just"/>
            <a:r>
              <a:rPr lang="en-IN" dirty="0"/>
              <a:t>Extract-Max/Min from the Priority Queue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 Queue Operations</a:t>
            </a:r>
          </a:p>
        </p:txBody>
      </p:sp>
    </p:spTree>
    <p:extLst>
      <p:ext uri="{BB962C8B-B14F-4D97-AF65-F5344CB8AC3E}">
        <p14:creationId xmlns:p14="http://schemas.microsoft.com/office/powerpoint/2010/main" val="261028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499252" cy="5153964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Priority queue can be implemented using</a:t>
            </a:r>
          </a:p>
          <a:p>
            <a:pPr algn="just"/>
            <a:r>
              <a:rPr lang="en-IN" b="1" dirty="0"/>
              <a:t>Array</a:t>
            </a:r>
          </a:p>
          <a:p>
            <a:pPr algn="just"/>
            <a:r>
              <a:rPr lang="en-IN" b="1" dirty="0"/>
              <a:t>Linked list</a:t>
            </a:r>
          </a:p>
          <a:p>
            <a:pPr algn="just"/>
            <a:r>
              <a:rPr lang="en-IN" b="1" dirty="0"/>
              <a:t>Heap data structure</a:t>
            </a:r>
          </a:p>
          <a:p>
            <a:pPr algn="just"/>
            <a:r>
              <a:rPr lang="en-IN" b="1" dirty="0"/>
              <a:t>Binary search tree</a:t>
            </a:r>
          </a:p>
          <a:p>
            <a:pPr algn="just"/>
            <a:r>
              <a:rPr lang="en-IN" dirty="0"/>
              <a:t>Heap data structure provides an efficient implementation of priority queues.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201782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4837</TotalTime>
  <Words>685</Words>
  <Application>Microsoft Office PowerPoint</Application>
  <PresentationFormat>On-screen Show (4:3)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Priority queue</vt:lpstr>
      <vt:lpstr>Priority queue</vt:lpstr>
      <vt:lpstr>Types of Priority Queue</vt:lpstr>
      <vt:lpstr>Ascending Order Priority Queue</vt:lpstr>
      <vt:lpstr>Descending Order Priority Queue</vt:lpstr>
      <vt:lpstr>Priority Queue Operations</vt:lpstr>
      <vt:lpstr>Implementation of Priority Queue</vt:lpstr>
      <vt:lpstr>Complexity analysis of priority queue </vt:lpstr>
      <vt:lpstr>Binary Heap</vt:lpstr>
      <vt:lpstr>Binary Heap</vt:lpstr>
      <vt:lpstr>Max heap</vt:lpstr>
      <vt:lpstr>Max heap</vt:lpstr>
      <vt:lpstr>Algorithm: Insert an Element in a Max Heap</vt:lpstr>
      <vt:lpstr>Algorithm: Delete an Element in a Max Heap</vt:lpstr>
      <vt:lpstr>Min heap</vt:lpstr>
      <vt:lpstr>Min heap</vt:lpstr>
      <vt:lpstr>Priority Queue Applications</vt:lpstr>
      <vt:lpstr>Priority Queue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280</cp:revision>
  <dcterms:created xsi:type="dcterms:W3CDTF">2020-12-02T15:29:53Z</dcterms:created>
  <dcterms:modified xsi:type="dcterms:W3CDTF">2021-09-23T09:33:56Z</dcterms:modified>
</cp:coreProperties>
</file>