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6" r:id="rId12"/>
    <p:sldId id="310" r:id="rId13"/>
    <p:sldId id="311" r:id="rId14"/>
    <p:sldId id="314" r:id="rId15"/>
    <p:sldId id="315" r:id="rId16"/>
    <p:sldId id="317" r:id="rId17"/>
    <p:sldId id="313" r:id="rId18"/>
    <p:sldId id="312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7CAAF1"/>
    <a:srgbClr val="1F1F1F"/>
    <a:srgbClr val="191919"/>
    <a:srgbClr val="636973"/>
    <a:srgbClr val="999999"/>
    <a:srgbClr val="C2C2C2"/>
    <a:srgbClr val="00203F"/>
    <a:srgbClr val="ADF0D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4099A-2C76-4D0C-BDDB-6A59BEDDCE9B}" type="doc">
      <dgm:prSet loTypeId="urn:microsoft.com/office/officeart/2005/8/layout/pyramid2" loCatId="pyramid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0C2E843-B8BD-49BF-8039-191882D25F37}">
      <dgm:prSet/>
      <dgm:spPr/>
      <dgm:t>
        <a:bodyPr/>
        <a:lstStyle/>
        <a:p>
          <a:r>
            <a:rPr lang="en-IN"/>
            <a:t>Search </a:t>
          </a:r>
        </a:p>
      </dgm:t>
    </dgm:pt>
    <dgm:pt modelId="{B3B3468A-B5E6-4365-9705-5431860FBC26}" type="parTrans" cxnId="{32423CB8-478B-414A-8F01-313303A4C518}">
      <dgm:prSet/>
      <dgm:spPr/>
      <dgm:t>
        <a:bodyPr/>
        <a:lstStyle/>
        <a:p>
          <a:endParaRPr lang="en-IN"/>
        </a:p>
      </dgm:t>
    </dgm:pt>
    <dgm:pt modelId="{62B1BB64-B596-4028-B657-E536E32B9F7F}" type="sibTrans" cxnId="{32423CB8-478B-414A-8F01-313303A4C518}">
      <dgm:prSet/>
      <dgm:spPr/>
      <dgm:t>
        <a:bodyPr/>
        <a:lstStyle/>
        <a:p>
          <a:endParaRPr lang="en-IN"/>
        </a:p>
      </dgm:t>
    </dgm:pt>
    <dgm:pt modelId="{E2035C45-2810-4172-A341-AA0D381F7D38}">
      <dgm:prSet/>
      <dgm:spPr/>
      <dgm:t>
        <a:bodyPr/>
        <a:lstStyle/>
        <a:p>
          <a:r>
            <a:rPr lang="en-IN"/>
            <a:t>Insertion </a:t>
          </a:r>
        </a:p>
      </dgm:t>
    </dgm:pt>
    <dgm:pt modelId="{6534F172-ECB0-4622-8083-D874C9887E6E}" type="parTrans" cxnId="{11991FC6-C669-47BF-A2DD-1DA39259CB71}">
      <dgm:prSet/>
      <dgm:spPr/>
      <dgm:t>
        <a:bodyPr/>
        <a:lstStyle/>
        <a:p>
          <a:endParaRPr lang="en-IN"/>
        </a:p>
      </dgm:t>
    </dgm:pt>
    <dgm:pt modelId="{E3EC3A85-F508-4B98-AEC4-20185C7349BE}" type="sibTrans" cxnId="{11991FC6-C669-47BF-A2DD-1DA39259CB71}">
      <dgm:prSet/>
      <dgm:spPr/>
      <dgm:t>
        <a:bodyPr/>
        <a:lstStyle/>
        <a:p>
          <a:endParaRPr lang="en-IN"/>
        </a:p>
      </dgm:t>
    </dgm:pt>
    <dgm:pt modelId="{A70FA23C-6733-4B29-8E6C-EB4AB757FA41}">
      <dgm:prSet/>
      <dgm:spPr/>
      <dgm:t>
        <a:bodyPr/>
        <a:lstStyle/>
        <a:p>
          <a:r>
            <a:rPr lang="en-IN"/>
            <a:t>Deletion</a:t>
          </a:r>
        </a:p>
      </dgm:t>
    </dgm:pt>
    <dgm:pt modelId="{C74C0996-9110-4B7D-8798-AD27D23ABEEA}" type="parTrans" cxnId="{EB66BC27-6FC0-4428-815E-DFAAED4CD15F}">
      <dgm:prSet/>
      <dgm:spPr/>
      <dgm:t>
        <a:bodyPr/>
        <a:lstStyle/>
        <a:p>
          <a:endParaRPr lang="en-IN"/>
        </a:p>
      </dgm:t>
    </dgm:pt>
    <dgm:pt modelId="{2073FF55-8CF8-4D5B-A841-2EB254DEAB34}" type="sibTrans" cxnId="{EB66BC27-6FC0-4428-815E-DFAAED4CD15F}">
      <dgm:prSet/>
      <dgm:spPr/>
      <dgm:t>
        <a:bodyPr/>
        <a:lstStyle/>
        <a:p>
          <a:endParaRPr lang="en-IN"/>
        </a:p>
      </dgm:t>
    </dgm:pt>
    <dgm:pt modelId="{EC77544C-578C-4035-967E-3BE470399396}" type="pres">
      <dgm:prSet presAssocID="{6FC4099A-2C76-4D0C-BDDB-6A59BEDDCE9B}" presName="compositeShape" presStyleCnt="0">
        <dgm:presLayoutVars>
          <dgm:dir/>
          <dgm:resizeHandles/>
        </dgm:presLayoutVars>
      </dgm:prSet>
      <dgm:spPr/>
    </dgm:pt>
    <dgm:pt modelId="{EA78077A-0620-4D70-A281-08EC07E61186}" type="pres">
      <dgm:prSet presAssocID="{6FC4099A-2C76-4D0C-BDDB-6A59BEDDCE9B}" presName="pyramid" presStyleLbl="node1" presStyleIdx="0" presStyleCnt="1"/>
      <dgm:spPr>
        <a:solidFill>
          <a:srgbClr val="2C2C2C"/>
        </a:solidFill>
      </dgm:spPr>
    </dgm:pt>
    <dgm:pt modelId="{312D5643-7630-42E5-94C0-DA431D9B0CC8}" type="pres">
      <dgm:prSet presAssocID="{6FC4099A-2C76-4D0C-BDDB-6A59BEDDCE9B}" presName="theList" presStyleCnt="0"/>
      <dgm:spPr/>
    </dgm:pt>
    <dgm:pt modelId="{C61609E8-7ADA-4545-B07D-4DD91185143E}" type="pres">
      <dgm:prSet presAssocID="{D0C2E843-B8BD-49BF-8039-191882D25F37}" presName="aNode" presStyleLbl="fgAcc1" presStyleIdx="0" presStyleCnt="3">
        <dgm:presLayoutVars>
          <dgm:bulletEnabled val="1"/>
        </dgm:presLayoutVars>
      </dgm:prSet>
      <dgm:spPr/>
    </dgm:pt>
    <dgm:pt modelId="{442B7E12-B0CC-4858-8F83-3EE309464D32}" type="pres">
      <dgm:prSet presAssocID="{D0C2E843-B8BD-49BF-8039-191882D25F37}" presName="aSpace" presStyleCnt="0"/>
      <dgm:spPr/>
    </dgm:pt>
    <dgm:pt modelId="{C053FAC5-90F7-4AF4-98DB-374B4BBA38BB}" type="pres">
      <dgm:prSet presAssocID="{E2035C45-2810-4172-A341-AA0D381F7D38}" presName="aNode" presStyleLbl="fgAcc1" presStyleIdx="1" presStyleCnt="3">
        <dgm:presLayoutVars>
          <dgm:bulletEnabled val="1"/>
        </dgm:presLayoutVars>
      </dgm:prSet>
      <dgm:spPr/>
    </dgm:pt>
    <dgm:pt modelId="{2E9404D3-5173-4AA9-BCAC-4424715C383C}" type="pres">
      <dgm:prSet presAssocID="{E2035C45-2810-4172-A341-AA0D381F7D38}" presName="aSpace" presStyleCnt="0"/>
      <dgm:spPr/>
    </dgm:pt>
    <dgm:pt modelId="{A49B03AB-3504-4AA0-B182-CAE8E15B2A87}" type="pres">
      <dgm:prSet presAssocID="{A70FA23C-6733-4B29-8E6C-EB4AB757FA41}" presName="aNode" presStyleLbl="fgAcc1" presStyleIdx="2" presStyleCnt="3">
        <dgm:presLayoutVars>
          <dgm:bulletEnabled val="1"/>
        </dgm:presLayoutVars>
      </dgm:prSet>
      <dgm:spPr/>
    </dgm:pt>
    <dgm:pt modelId="{00BCDF8D-942D-4E20-B0ED-4F44873507D4}" type="pres">
      <dgm:prSet presAssocID="{A70FA23C-6733-4B29-8E6C-EB4AB757FA41}" presName="aSpace" presStyleCnt="0"/>
      <dgm:spPr/>
    </dgm:pt>
  </dgm:ptLst>
  <dgm:cxnLst>
    <dgm:cxn modelId="{EB66BC27-6FC0-4428-815E-DFAAED4CD15F}" srcId="{6FC4099A-2C76-4D0C-BDDB-6A59BEDDCE9B}" destId="{A70FA23C-6733-4B29-8E6C-EB4AB757FA41}" srcOrd="2" destOrd="0" parTransId="{C74C0996-9110-4B7D-8798-AD27D23ABEEA}" sibTransId="{2073FF55-8CF8-4D5B-A841-2EB254DEAB34}"/>
    <dgm:cxn modelId="{B41F2230-9CAA-495F-865B-19AA4DA41986}" type="presOf" srcId="{A70FA23C-6733-4B29-8E6C-EB4AB757FA41}" destId="{A49B03AB-3504-4AA0-B182-CAE8E15B2A87}" srcOrd="0" destOrd="0" presId="urn:microsoft.com/office/officeart/2005/8/layout/pyramid2"/>
    <dgm:cxn modelId="{71812836-ED3A-48DC-86DF-37D1B29F6765}" type="presOf" srcId="{E2035C45-2810-4172-A341-AA0D381F7D38}" destId="{C053FAC5-90F7-4AF4-98DB-374B4BBA38BB}" srcOrd="0" destOrd="0" presId="urn:microsoft.com/office/officeart/2005/8/layout/pyramid2"/>
    <dgm:cxn modelId="{A88DB4AB-3019-4586-B85A-A1D3933C336E}" type="presOf" srcId="{6FC4099A-2C76-4D0C-BDDB-6A59BEDDCE9B}" destId="{EC77544C-578C-4035-967E-3BE470399396}" srcOrd="0" destOrd="0" presId="urn:microsoft.com/office/officeart/2005/8/layout/pyramid2"/>
    <dgm:cxn modelId="{32423CB8-478B-414A-8F01-313303A4C518}" srcId="{6FC4099A-2C76-4D0C-BDDB-6A59BEDDCE9B}" destId="{D0C2E843-B8BD-49BF-8039-191882D25F37}" srcOrd="0" destOrd="0" parTransId="{B3B3468A-B5E6-4365-9705-5431860FBC26}" sibTransId="{62B1BB64-B596-4028-B657-E536E32B9F7F}"/>
    <dgm:cxn modelId="{11991FC6-C669-47BF-A2DD-1DA39259CB71}" srcId="{6FC4099A-2C76-4D0C-BDDB-6A59BEDDCE9B}" destId="{E2035C45-2810-4172-A341-AA0D381F7D38}" srcOrd="1" destOrd="0" parTransId="{6534F172-ECB0-4622-8083-D874C9887E6E}" sibTransId="{E3EC3A85-F508-4B98-AEC4-20185C7349BE}"/>
    <dgm:cxn modelId="{3C5C82F0-FF1E-4D65-BD16-295AA6D100F3}" type="presOf" srcId="{D0C2E843-B8BD-49BF-8039-191882D25F37}" destId="{C61609E8-7ADA-4545-B07D-4DD91185143E}" srcOrd="0" destOrd="0" presId="urn:microsoft.com/office/officeart/2005/8/layout/pyramid2"/>
    <dgm:cxn modelId="{FAA0DE95-CCFF-4254-A313-496879DC0612}" type="presParOf" srcId="{EC77544C-578C-4035-967E-3BE470399396}" destId="{EA78077A-0620-4D70-A281-08EC07E61186}" srcOrd="0" destOrd="0" presId="urn:microsoft.com/office/officeart/2005/8/layout/pyramid2"/>
    <dgm:cxn modelId="{52D49F2A-DB21-4248-8D8F-61EC7076AF95}" type="presParOf" srcId="{EC77544C-578C-4035-967E-3BE470399396}" destId="{312D5643-7630-42E5-94C0-DA431D9B0CC8}" srcOrd="1" destOrd="0" presId="urn:microsoft.com/office/officeart/2005/8/layout/pyramid2"/>
    <dgm:cxn modelId="{C41BE1EB-3948-46D1-9DAA-4F34644F1119}" type="presParOf" srcId="{312D5643-7630-42E5-94C0-DA431D9B0CC8}" destId="{C61609E8-7ADA-4545-B07D-4DD91185143E}" srcOrd="0" destOrd="0" presId="urn:microsoft.com/office/officeart/2005/8/layout/pyramid2"/>
    <dgm:cxn modelId="{45715D57-C478-48AF-9749-661039532992}" type="presParOf" srcId="{312D5643-7630-42E5-94C0-DA431D9B0CC8}" destId="{442B7E12-B0CC-4858-8F83-3EE309464D32}" srcOrd="1" destOrd="0" presId="urn:microsoft.com/office/officeart/2005/8/layout/pyramid2"/>
    <dgm:cxn modelId="{6E19DB52-7D12-434C-9B00-D3831ABF5997}" type="presParOf" srcId="{312D5643-7630-42E5-94C0-DA431D9B0CC8}" destId="{C053FAC5-90F7-4AF4-98DB-374B4BBA38BB}" srcOrd="2" destOrd="0" presId="urn:microsoft.com/office/officeart/2005/8/layout/pyramid2"/>
    <dgm:cxn modelId="{DF178032-4CCE-4AAD-9682-C8D31ADD48CF}" type="presParOf" srcId="{312D5643-7630-42E5-94C0-DA431D9B0CC8}" destId="{2E9404D3-5173-4AA9-BCAC-4424715C383C}" srcOrd="3" destOrd="0" presId="urn:microsoft.com/office/officeart/2005/8/layout/pyramid2"/>
    <dgm:cxn modelId="{C12C0C0B-767B-4E91-A32F-1C02B61AD043}" type="presParOf" srcId="{312D5643-7630-42E5-94C0-DA431D9B0CC8}" destId="{A49B03AB-3504-4AA0-B182-CAE8E15B2A87}" srcOrd="4" destOrd="0" presId="urn:microsoft.com/office/officeart/2005/8/layout/pyramid2"/>
    <dgm:cxn modelId="{B5B48B0A-B85B-4980-A16F-AF5CEEC3AEC8}" type="presParOf" srcId="{312D5643-7630-42E5-94C0-DA431D9B0CC8}" destId="{00BCDF8D-942D-4E20-B0ED-4F44873507D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8077A-0620-4D70-A281-08EC07E61186}">
      <dsp:nvSpPr>
        <dsp:cNvPr id="0" name=""/>
        <dsp:cNvSpPr/>
      </dsp:nvSpPr>
      <dsp:spPr>
        <a:xfrm>
          <a:off x="876087" y="0"/>
          <a:ext cx="4098095" cy="4098095"/>
        </a:xfrm>
        <a:prstGeom prst="triangle">
          <a:avLst/>
        </a:prstGeom>
        <a:solidFill>
          <a:srgbClr val="2C2C2C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1609E8-7ADA-4545-B07D-4DD91185143E}">
      <dsp:nvSpPr>
        <dsp:cNvPr id="0" name=""/>
        <dsp:cNvSpPr/>
      </dsp:nvSpPr>
      <dsp:spPr>
        <a:xfrm>
          <a:off x="2925134" y="412010"/>
          <a:ext cx="2663761" cy="970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Search </a:t>
          </a:r>
        </a:p>
      </dsp:txBody>
      <dsp:txXfrm>
        <a:off x="2972490" y="459366"/>
        <a:ext cx="2569049" cy="875383"/>
      </dsp:txXfrm>
    </dsp:sp>
    <dsp:sp modelId="{C053FAC5-90F7-4AF4-98DB-374B4BBA38BB}">
      <dsp:nvSpPr>
        <dsp:cNvPr id="0" name=""/>
        <dsp:cNvSpPr/>
      </dsp:nvSpPr>
      <dsp:spPr>
        <a:xfrm>
          <a:off x="2925134" y="1503368"/>
          <a:ext cx="2663761" cy="970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Insertion </a:t>
          </a:r>
        </a:p>
      </dsp:txBody>
      <dsp:txXfrm>
        <a:off x="2972490" y="1550724"/>
        <a:ext cx="2569049" cy="875383"/>
      </dsp:txXfrm>
    </dsp:sp>
    <dsp:sp modelId="{A49B03AB-3504-4AA0-B182-CAE8E15B2A87}">
      <dsp:nvSpPr>
        <dsp:cNvPr id="0" name=""/>
        <dsp:cNvSpPr/>
      </dsp:nvSpPr>
      <dsp:spPr>
        <a:xfrm>
          <a:off x="2925134" y="2594726"/>
          <a:ext cx="2663761" cy="970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Deletion</a:t>
          </a:r>
        </a:p>
      </dsp:txBody>
      <dsp:txXfrm>
        <a:off x="2972490" y="2642082"/>
        <a:ext cx="2569049" cy="875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44576"/>
            <a:ext cx="8534400" cy="5124450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Complete binary tree: All the levels in the trees are full of last level's possible exceptions. Similarly, all the nodes are full, directing the far left.</a:t>
            </a:r>
          </a:p>
          <a:p>
            <a:pPr algn="just"/>
            <a:r>
              <a:rPr lang="en-IN" dirty="0"/>
              <a:t>Full binary tree: All the nodes have 2 child nodes except the leaf.</a:t>
            </a:r>
          </a:p>
          <a:p>
            <a:pPr algn="just"/>
            <a:r>
              <a:rPr lang="en-IN" dirty="0"/>
              <a:t>Balanced or Perfect binary tree: In the tree, all the nodes have two children. Besides, there is the same level of each sub node. 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Binary Trees</a:t>
            </a:r>
          </a:p>
        </p:txBody>
      </p:sp>
    </p:spTree>
    <p:extLst>
      <p:ext uri="{BB962C8B-B14F-4D97-AF65-F5344CB8AC3E}">
        <p14:creationId xmlns:p14="http://schemas.microsoft.com/office/powerpoint/2010/main" val="191063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57117"/>
            <a:ext cx="8534400" cy="512445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List of elements:  </a:t>
            </a:r>
            <a:r>
              <a:rPr lang="en-IN" b="1" dirty="0">
                <a:solidFill>
                  <a:srgbClr val="00B0F0"/>
                </a:solidFill>
              </a:rPr>
              <a:t>55 40 60 45 38 56 65</a:t>
            </a:r>
          </a:p>
          <a:p>
            <a:pPr algn="just"/>
            <a:r>
              <a:rPr lang="en-IN" dirty="0"/>
              <a:t>Insert </a:t>
            </a:r>
            <a:r>
              <a:rPr lang="en-IN" b="1" dirty="0">
                <a:solidFill>
                  <a:srgbClr val="00B0F0"/>
                </a:solidFill>
              </a:rPr>
              <a:t>55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/>
              <a:t>into the tree as the root of the tree.</a:t>
            </a:r>
          </a:p>
          <a:p>
            <a:pPr algn="just"/>
            <a:r>
              <a:rPr lang="en-IN" dirty="0"/>
              <a:t>Read the next element, if it is lesser than the root node element, insert it as the root of the left sub-tree.</a:t>
            </a:r>
          </a:p>
          <a:p>
            <a:pPr algn="just"/>
            <a:r>
              <a:rPr lang="en-IN" dirty="0"/>
              <a:t>Otherwise, insert it as the root of the right of the right sub-tree.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tree creation</a:t>
            </a:r>
          </a:p>
        </p:txBody>
      </p:sp>
    </p:spTree>
    <p:extLst>
      <p:ext uri="{BB962C8B-B14F-4D97-AF65-F5344CB8AC3E}">
        <p14:creationId xmlns:p14="http://schemas.microsoft.com/office/powerpoint/2010/main" val="296275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List of elements: 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0000"/>
                </a:solidFill>
              </a:rPr>
              <a:t>55</a:t>
            </a:r>
            <a:r>
              <a:rPr lang="en-IN" dirty="0"/>
              <a:t> 40 60 45 38 56 65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tree creation</a:t>
            </a:r>
          </a:p>
        </p:txBody>
      </p:sp>
      <p:sp>
        <p:nvSpPr>
          <p:cNvPr id="17" name="Oval 16"/>
          <p:cNvSpPr/>
          <p:nvPr/>
        </p:nvSpPr>
        <p:spPr>
          <a:xfrm>
            <a:off x="4115713" y="3474640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59865" y="3597892"/>
            <a:ext cx="9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364257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tree creation</a:t>
            </a:r>
          </a:p>
        </p:txBody>
      </p:sp>
      <p:sp>
        <p:nvSpPr>
          <p:cNvPr id="4" name="Oval 3"/>
          <p:cNvSpPr/>
          <p:nvPr/>
        </p:nvSpPr>
        <p:spPr>
          <a:xfrm>
            <a:off x="1977819" y="1785183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9" name="Oval 8"/>
          <p:cNvSpPr/>
          <p:nvPr/>
        </p:nvSpPr>
        <p:spPr>
          <a:xfrm>
            <a:off x="953114" y="2757960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1550560" y="2205630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95770" y="3872602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3" name="Oval 52"/>
          <p:cNvSpPr/>
          <p:nvPr/>
        </p:nvSpPr>
        <p:spPr>
          <a:xfrm>
            <a:off x="7252630" y="4851180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54" name="Oval 53"/>
          <p:cNvSpPr/>
          <p:nvPr/>
        </p:nvSpPr>
        <p:spPr>
          <a:xfrm>
            <a:off x="5071065" y="4845379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56" name="Straight Connector 55"/>
          <p:cNvCxnSpPr>
            <a:stCxn id="49" idx="3"/>
            <a:endCxn id="54" idx="7"/>
          </p:cNvCxnSpPr>
          <p:nvPr/>
        </p:nvCxnSpPr>
        <p:spPr>
          <a:xfrm flipH="1">
            <a:off x="5668511" y="4293049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99039" y="4293049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017745" y="1613203"/>
            <a:ext cx="3066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55</a:t>
            </a:r>
            <a:r>
              <a:rPr lang="en-IN" sz="2400" b="1" dirty="0">
                <a:solidFill>
                  <a:srgbClr val="FF0000"/>
                </a:solidFill>
              </a:rPr>
              <a:t> 40 </a:t>
            </a:r>
            <a:r>
              <a:rPr lang="en-IN" sz="2400" dirty="0"/>
              <a:t>60 45 38 56 65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37868" y="6054987"/>
            <a:ext cx="3086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55 40 </a:t>
            </a:r>
            <a:r>
              <a:rPr lang="en-IN" sz="2400" b="1" dirty="0">
                <a:solidFill>
                  <a:srgbClr val="FF0000"/>
                </a:solidFill>
              </a:rPr>
              <a:t>60 </a:t>
            </a:r>
            <a:r>
              <a:rPr lang="en-IN" sz="2400" dirty="0"/>
              <a:t>45 38 56 65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65496" y="3872602"/>
            <a:ext cx="94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Step 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6403" y="1705536"/>
            <a:ext cx="95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405481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tree creation</a:t>
            </a:r>
          </a:p>
        </p:txBody>
      </p:sp>
      <p:sp>
        <p:nvSpPr>
          <p:cNvPr id="4" name="Oval 3"/>
          <p:cNvSpPr/>
          <p:nvPr/>
        </p:nvSpPr>
        <p:spPr>
          <a:xfrm>
            <a:off x="1977819" y="1785183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6" name="Oval 5"/>
          <p:cNvSpPr/>
          <p:nvPr/>
        </p:nvSpPr>
        <p:spPr>
          <a:xfrm>
            <a:off x="1623044" y="4108982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45</a:t>
            </a:r>
          </a:p>
        </p:txBody>
      </p:sp>
      <p:sp>
        <p:nvSpPr>
          <p:cNvPr id="8" name="Oval 7"/>
          <p:cNvSpPr/>
          <p:nvPr/>
        </p:nvSpPr>
        <p:spPr>
          <a:xfrm>
            <a:off x="3134679" y="2763761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9" name="Oval 8"/>
          <p:cNvSpPr/>
          <p:nvPr/>
        </p:nvSpPr>
        <p:spPr>
          <a:xfrm>
            <a:off x="953114" y="2757960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1550560" y="2205630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66453" y="3250544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81088" y="2205630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95770" y="3872602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1" name="Oval 50"/>
          <p:cNvSpPr/>
          <p:nvPr/>
        </p:nvSpPr>
        <p:spPr>
          <a:xfrm>
            <a:off x="5740995" y="6196401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52" name="Oval 51"/>
          <p:cNvSpPr/>
          <p:nvPr/>
        </p:nvSpPr>
        <p:spPr>
          <a:xfrm>
            <a:off x="4231198" y="6206313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53" name="Oval 52"/>
          <p:cNvSpPr/>
          <p:nvPr/>
        </p:nvSpPr>
        <p:spPr>
          <a:xfrm>
            <a:off x="7252630" y="4851180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54" name="Oval 53"/>
          <p:cNvSpPr/>
          <p:nvPr/>
        </p:nvSpPr>
        <p:spPr>
          <a:xfrm>
            <a:off x="5071065" y="4845379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56" name="Straight Connector 55"/>
          <p:cNvCxnSpPr>
            <a:stCxn id="49" idx="3"/>
            <a:endCxn id="54" idx="7"/>
          </p:cNvCxnSpPr>
          <p:nvPr/>
        </p:nvCxnSpPr>
        <p:spPr>
          <a:xfrm flipH="1">
            <a:off x="5668511" y="4293049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584404" y="5337963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99039" y="4293049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654659" y="5316111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17745" y="1783459"/>
            <a:ext cx="3105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55 40 60</a:t>
            </a:r>
            <a:r>
              <a:rPr lang="en-IN" sz="2400" b="1" dirty="0">
                <a:solidFill>
                  <a:srgbClr val="FF0000"/>
                </a:solidFill>
              </a:rPr>
              <a:t> 45 </a:t>
            </a:r>
            <a:r>
              <a:rPr lang="en-IN" sz="2400" dirty="0"/>
              <a:t>38 56 65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172" y="6048393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55 40 60 45 </a:t>
            </a:r>
            <a:r>
              <a:rPr lang="en-IN" sz="2400" b="1" dirty="0">
                <a:solidFill>
                  <a:srgbClr val="FF0000"/>
                </a:solidFill>
              </a:rPr>
              <a:t>38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56 65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52581" y="3871152"/>
            <a:ext cx="94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Step 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3335" y="1783459"/>
            <a:ext cx="93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02425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tree creation</a:t>
            </a:r>
          </a:p>
        </p:txBody>
      </p:sp>
      <p:sp>
        <p:nvSpPr>
          <p:cNvPr id="4" name="Oval 3"/>
          <p:cNvSpPr/>
          <p:nvPr/>
        </p:nvSpPr>
        <p:spPr>
          <a:xfrm>
            <a:off x="1977819" y="1785183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784703" y="4118894"/>
            <a:ext cx="699952" cy="47276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56</a:t>
            </a:r>
          </a:p>
        </p:txBody>
      </p:sp>
      <p:sp>
        <p:nvSpPr>
          <p:cNvPr id="6" name="Oval 5"/>
          <p:cNvSpPr/>
          <p:nvPr/>
        </p:nvSpPr>
        <p:spPr>
          <a:xfrm>
            <a:off x="1623044" y="4108982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7" name="Oval 6"/>
          <p:cNvSpPr/>
          <p:nvPr/>
        </p:nvSpPr>
        <p:spPr>
          <a:xfrm>
            <a:off x="113247" y="4118894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3134679" y="2763761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9" name="Oval 8"/>
          <p:cNvSpPr/>
          <p:nvPr/>
        </p:nvSpPr>
        <p:spPr>
          <a:xfrm>
            <a:off x="953114" y="2757960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1550560" y="2205630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66453" y="3250544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81088" y="2205630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6708" y="3228692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134679" y="3284096"/>
            <a:ext cx="305569" cy="820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95770" y="3872602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0" name="Oval 49"/>
          <p:cNvSpPr/>
          <p:nvPr/>
        </p:nvSpPr>
        <p:spPr>
          <a:xfrm>
            <a:off x="6902654" y="6206313"/>
            <a:ext cx="699952" cy="47276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56</a:t>
            </a:r>
          </a:p>
        </p:txBody>
      </p:sp>
      <p:sp>
        <p:nvSpPr>
          <p:cNvPr id="51" name="Oval 50"/>
          <p:cNvSpPr/>
          <p:nvPr/>
        </p:nvSpPr>
        <p:spPr>
          <a:xfrm>
            <a:off x="5740995" y="6196401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52" name="Oval 51"/>
          <p:cNvSpPr/>
          <p:nvPr/>
        </p:nvSpPr>
        <p:spPr>
          <a:xfrm>
            <a:off x="4231198" y="6206313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53" name="Oval 52"/>
          <p:cNvSpPr/>
          <p:nvPr/>
        </p:nvSpPr>
        <p:spPr>
          <a:xfrm>
            <a:off x="7252630" y="4851180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54" name="Oval 53"/>
          <p:cNvSpPr/>
          <p:nvPr/>
        </p:nvSpPr>
        <p:spPr>
          <a:xfrm>
            <a:off x="5071065" y="4845379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55" name="Oval 54"/>
          <p:cNvSpPr/>
          <p:nvPr/>
        </p:nvSpPr>
        <p:spPr>
          <a:xfrm>
            <a:off x="8236198" y="6212418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65</a:t>
            </a:r>
          </a:p>
        </p:txBody>
      </p:sp>
      <p:cxnSp>
        <p:nvCxnSpPr>
          <p:cNvPr id="56" name="Straight Connector 55"/>
          <p:cNvCxnSpPr>
            <a:stCxn id="49" idx="3"/>
            <a:endCxn id="54" idx="7"/>
          </p:cNvCxnSpPr>
          <p:nvPr/>
        </p:nvCxnSpPr>
        <p:spPr>
          <a:xfrm flipH="1">
            <a:off x="5668511" y="4293049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825237" y="5298373"/>
            <a:ext cx="620918" cy="9346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584404" y="5337963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99039" y="4293049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654659" y="5316111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252630" y="5371515"/>
            <a:ext cx="305569" cy="820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07286" y="1631234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4472C4"/>
                </a:solidFill>
              </a:rPr>
              <a:t>55 40 60 45 </a:t>
            </a:r>
            <a:r>
              <a:rPr lang="en-IN" sz="2400" b="1" dirty="0">
                <a:solidFill>
                  <a:schemeClr val="accent1"/>
                </a:solidFill>
              </a:rPr>
              <a:t>38</a:t>
            </a:r>
            <a:r>
              <a:rPr lang="en-IN" sz="2400" dirty="0">
                <a:solidFill>
                  <a:schemeClr val="accent1"/>
                </a:solidFill>
              </a:rPr>
              <a:t> </a:t>
            </a:r>
            <a:r>
              <a:rPr lang="en-IN" sz="2400" b="1" dirty="0">
                <a:solidFill>
                  <a:srgbClr val="FF0000"/>
                </a:solidFill>
              </a:rPr>
              <a:t>56</a:t>
            </a:r>
            <a:r>
              <a:rPr lang="en-IN" sz="2400" dirty="0">
                <a:solidFill>
                  <a:prstClr val="black"/>
                </a:solidFill>
              </a:rPr>
              <a:t> 65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5706" y="5994079"/>
            <a:ext cx="3143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4472C4"/>
                </a:solidFill>
              </a:rPr>
              <a:t>55 40 60 45 38</a:t>
            </a:r>
            <a:r>
              <a:rPr lang="en-IN" sz="2400" dirty="0">
                <a:solidFill>
                  <a:srgbClr val="4472C4"/>
                </a:solidFill>
              </a:rPr>
              <a:t> </a:t>
            </a:r>
            <a:r>
              <a:rPr lang="en-IN" sz="2400" b="1" dirty="0">
                <a:solidFill>
                  <a:schemeClr val="accent1"/>
                </a:solidFill>
              </a:rPr>
              <a:t>56</a:t>
            </a:r>
            <a:r>
              <a:rPr lang="en-IN" sz="2400" dirty="0">
                <a:solidFill>
                  <a:schemeClr val="accent1"/>
                </a:solidFill>
              </a:rPr>
              <a:t> </a:t>
            </a:r>
            <a:r>
              <a:rPr lang="en-IN" sz="2400" b="1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34680" y="3735080"/>
            <a:ext cx="94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Step 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6708" y="1663657"/>
            <a:ext cx="101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318883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Tree Operations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F1224A8-A797-488C-9AF4-7FAE88AF8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64792"/>
              </p:ext>
            </p:extLst>
          </p:nvPr>
        </p:nvGraphicFramePr>
        <p:xfrm>
          <a:off x="1145637" y="2091690"/>
          <a:ext cx="6464984" cy="4098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14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30509"/>
            <a:ext cx="8534400" cy="53149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Searching become efficient in a binary search tree. it is easy to identify which sub-tree contains the desired element.</a:t>
            </a:r>
          </a:p>
          <a:p>
            <a:pPr algn="just"/>
            <a:r>
              <a:rPr lang="en-IN" dirty="0"/>
              <a:t>As compare to arrays and linked lists binary search tree is considered as efficient data structure. </a:t>
            </a:r>
          </a:p>
          <a:p>
            <a:pPr algn="just"/>
            <a:r>
              <a:rPr lang="en-IN" dirty="0"/>
              <a:t>In searching process, it removes half sub-tree at every step. Searching for an element in a binary search tree takes o(log2n) time. </a:t>
            </a:r>
          </a:p>
          <a:p>
            <a:pPr algn="just"/>
            <a:r>
              <a:rPr lang="en-IN" dirty="0"/>
              <a:t>It also speed up the insertion and deletion operations as compare to that in array and linked list.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binary search tree </a:t>
            </a:r>
          </a:p>
        </p:txBody>
      </p:sp>
    </p:spTree>
    <p:extLst>
      <p:ext uri="{BB962C8B-B14F-4D97-AF65-F5344CB8AC3E}">
        <p14:creationId xmlns:p14="http://schemas.microsoft.com/office/powerpoint/2010/main" val="418083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58644"/>
            <a:ext cx="8534400" cy="5124450"/>
          </a:xfrm>
        </p:spPr>
        <p:txBody>
          <a:bodyPr/>
          <a:lstStyle/>
          <a:p>
            <a:r>
              <a:rPr lang="en-IN" dirty="0"/>
              <a:t>In multilevel indexing in the database.</a:t>
            </a:r>
          </a:p>
          <a:p>
            <a:r>
              <a:rPr lang="en-IN" dirty="0"/>
              <a:t>For dynamic sorting.</a:t>
            </a:r>
          </a:p>
          <a:p>
            <a:r>
              <a:rPr lang="en-IN" dirty="0"/>
              <a:t>For managing virtual memory areas in Unix kernel.</a:t>
            </a:r>
          </a:p>
          <a:p>
            <a:r>
              <a:rPr lang="en-IN" dirty="0"/>
              <a:t>It is used to implement various searching algorithms.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1708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0" y="2840182"/>
            <a:ext cx="8146659" cy="3827317"/>
          </a:xfrm>
        </p:spPr>
        <p:txBody>
          <a:bodyPr/>
          <a:lstStyle/>
          <a:p>
            <a:pPr marL="914400" lvl="1" indent="-457200"/>
            <a:r>
              <a:rPr lang="en-IN" dirty="0"/>
              <a:t>Understand tree data structure</a:t>
            </a:r>
          </a:p>
          <a:p>
            <a:pPr marL="914400" lvl="1" indent="-457200"/>
            <a:r>
              <a:rPr lang="en-IN" dirty="0"/>
              <a:t>Understand binary search tree</a:t>
            </a:r>
          </a:p>
          <a:p>
            <a:pPr marL="914400" lvl="1" indent="-457200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80041"/>
            <a:ext cx="8447736" cy="14196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A tree is a nonlinear hierarchical data structure that consists of nodes connected by edges.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Data Structure</a:t>
            </a:r>
          </a:p>
        </p:txBody>
      </p:sp>
      <p:sp>
        <p:nvSpPr>
          <p:cNvPr id="4" name="Oval 3"/>
          <p:cNvSpPr/>
          <p:nvPr/>
        </p:nvSpPr>
        <p:spPr>
          <a:xfrm>
            <a:off x="3767983" y="3320095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4574867" y="5653806"/>
            <a:ext cx="699952" cy="47276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42</a:t>
            </a:r>
          </a:p>
        </p:txBody>
      </p:sp>
      <p:sp>
        <p:nvSpPr>
          <p:cNvPr id="6" name="Oval 5"/>
          <p:cNvSpPr/>
          <p:nvPr/>
        </p:nvSpPr>
        <p:spPr>
          <a:xfrm>
            <a:off x="3413208" y="5643894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7" name="Oval 6"/>
          <p:cNvSpPr/>
          <p:nvPr/>
        </p:nvSpPr>
        <p:spPr>
          <a:xfrm>
            <a:off x="1903411" y="5653806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45</a:t>
            </a:r>
          </a:p>
        </p:txBody>
      </p:sp>
      <p:sp>
        <p:nvSpPr>
          <p:cNvPr id="8" name="Oval 7"/>
          <p:cNvSpPr/>
          <p:nvPr/>
        </p:nvSpPr>
        <p:spPr>
          <a:xfrm>
            <a:off x="4924843" y="4298673"/>
            <a:ext cx="699952" cy="4925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9" name="Oval 8"/>
          <p:cNvSpPr/>
          <p:nvPr/>
        </p:nvSpPr>
        <p:spPr>
          <a:xfrm>
            <a:off x="2743278" y="4292872"/>
            <a:ext cx="699952" cy="4925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10" name="Oval 9"/>
          <p:cNvSpPr/>
          <p:nvPr/>
        </p:nvSpPr>
        <p:spPr>
          <a:xfrm>
            <a:off x="5908411" y="5659911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3340724" y="3740542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97450" y="4745866"/>
            <a:ext cx="620918" cy="9346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56617" y="4785456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71252" y="3740542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326872" y="4763604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924843" y="4819008"/>
            <a:ext cx="305569" cy="820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4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58644"/>
            <a:ext cx="8534400" cy="5124450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Other data structures such as arrays, linked list, stack, and queue are linear data structures that store data sequentially.</a:t>
            </a:r>
          </a:p>
          <a:p>
            <a:pPr algn="just"/>
            <a:r>
              <a:rPr lang="en-IN" dirty="0"/>
              <a:t>In order to perform any operation in a linear data structure, the time complexity increases with the increase in the data size. </a:t>
            </a:r>
          </a:p>
          <a:p>
            <a:pPr algn="just"/>
            <a:r>
              <a:rPr lang="en-IN" dirty="0"/>
              <a:t>Different tree data structures allow quicker and easier access to the data as it is a non-linear data structure.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2607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2029539" cy="5102449"/>
          </a:xfrm>
        </p:spPr>
        <p:txBody>
          <a:bodyPr/>
          <a:lstStyle/>
          <a:p>
            <a:pPr algn="just"/>
            <a:r>
              <a:rPr lang="en-IN" dirty="0"/>
              <a:t>Node</a:t>
            </a:r>
          </a:p>
          <a:p>
            <a:pPr algn="just"/>
            <a:r>
              <a:rPr lang="en-IN" dirty="0"/>
              <a:t>Edge</a:t>
            </a:r>
          </a:p>
          <a:p>
            <a:pPr algn="just"/>
            <a:r>
              <a:rPr lang="en-IN" dirty="0"/>
              <a:t>Root 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Terminologies</a:t>
            </a:r>
          </a:p>
        </p:txBody>
      </p:sp>
      <p:sp>
        <p:nvSpPr>
          <p:cNvPr id="4" name="Oval 3"/>
          <p:cNvSpPr/>
          <p:nvPr/>
        </p:nvSpPr>
        <p:spPr>
          <a:xfrm>
            <a:off x="4682383" y="2521604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5489267" y="4855315"/>
            <a:ext cx="699952" cy="4727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42</a:t>
            </a:r>
          </a:p>
        </p:txBody>
      </p:sp>
      <p:sp>
        <p:nvSpPr>
          <p:cNvPr id="6" name="Oval 5"/>
          <p:cNvSpPr/>
          <p:nvPr/>
        </p:nvSpPr>
        <p:spPr>
          <a:xfrm>
            <a:off x="4327608" y="4845403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7" name="Oval 6"/>
          <p:cNvSpPr/>
          <p:nvPr/>
        </p:nvSpPr>
        <p:spPr>
          <a:xfrm>
            <a:off x="2817811" y="4855315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45</a:t>
            </a:r>
          </a:p>
        </p:txBody>
      </p:sp>
      <p:sp>
        <p:nvSpPr>
          <p:cNvPr id="8" name="Oval 7"/>
          <p:cNvSpPr/>
          <p:nvPr/>
        </p:nvSpPr>
        <p:spPr>
          <a:xfrm>
            <a:off x="5839243" y="3500182"/>
            <a:ext cx="699952" cy="4925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9" name="Oval 8"/>
          <p:cNvSpPr/>
          <p:nvPr/>
        </p:nvSpPr>
        <p:spPr>
          <a:xfrm>
            <a:off x="3657678" y="3494381"/>
            <a:ext cx="699952" cy="4925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10" name="Oval 9"/>
          <p:cNvSpPr/>
          <p:nvPr/>
        </p:nvSpPr>
        <p:spPr>
          <a:xfrm>
            <a:off x="6822811" y="4861420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4255124" y="2942051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1850" y="3947375"/>
            <a:ext cx="620918" cy="9346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71017" y="3986965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85652" y="2942051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241272" y="3965113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39243" y="4020517"/>
            <a:ext cx="305569" cy="820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30404" y="1685364"/>
            <a:ext cx="115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Root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1110" y="2943149"/>
            <a:ext cx="115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Edge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51131" y="3475432"/>
            <a:ext cx="115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Node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27560" y="1964544"/>
            <a:ext cx="0" cy="4669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3"/>
          </p:cNvCxnSpPr>
          <p:nvPr/>
        </p:nvCxnSpPr>
        <p:spPr>
          <a:xfrm flipV="1">
            <a:off x="3987052" y="3127815"/>
            <a:ext cx="470165" cy="178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1"/>
          </p:cNvCxnSpPr>
          <p:nvPr/>
        </p:nvCxnSpPr>
        <p:spPr>
          <a:xfrm flipH="1">
            <a:off x="6565459" y="3660098"/>
            <a:ext cx="2856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9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2620511-0EDC-4A8B-9750-149F7265F2A1}"/>
              </a:ext>
            </a:extLst>
          </p:cNvPr>
          <p:cNvSpPr/>
          <p:nvPr/>
        </p:nvSpPr>
        <p:spPr>
          <a:xfrm>
            <a:off x="1927274" y="1994970"/>
            <a:ext cx="5120640" cy="844275"/>
          </a:xfrm>
          <a:prstGeom prst="snip2DiagRect">
            <a:avLst/>
          </a:prstGeom>
          <a:solidFill>
            <a:srgbClr val="2C2C2C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464" tIns="88839" rIns="136464" bIns="8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/>
              <a:t>General Tree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3E21DD3-6BD6-4085-8ABF-37FA79144E63}"/>
              </a:ext>
            </a:extLst>
          </p:cNvPr>
          <p:cNvSpPr/>
          <p:nvPr/>
        </p:nvSpPr>
        <p:spPr>
          <a:xfrm>
            <a:off x="1927274" y="3106542"/>
            <a:ext cx="5120640" cy="844275"/>
          </a:xfrm>
          <a:prstGeom prst="snip2DiagRect">
            <a:avLst/>
          </a:prstGeom>
          <a:solidFill>
            <a:srgbClr val="2C2C2C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464" tIns="88839" rIns="136464" bIns="8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/>
              <a:t>Binary Tree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2F27EECD-DE4B-4415-BAF3-2719F7AA147C}"/>
              </a:ext>
            </a:extLst>
          </p:cNvPr>
          <p:cNvSpPr/>
          <p:nvPr/>
        </p:nvSpPr>
        <p:spPr>
          <a:xfrm>
            <a:off x="1927274" y="4218114"/>
            <a:ext cx="5120640" cy="844275"/>
          </a:xfrm>
          <a:prstGeom prst="snip2DiagRect">
            <a:avLst/>
          </a:prstGeom>
          <a:solidFill>
            <a:srgbClr val="2C2C2C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464" tIns="88839" rIns="136464" bIns="8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/>
              <a:t>Binary Search Tree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D553A250-B25C-43DB-9E5B-ED7C8A43FA22}"/>
              </a:ext>
            </a:extLst>
          </p:cNvPr>
          <p:cNvSpPr/>
          <p:nvPr/>
        </p:nvSpPr>
        <p:spPr>
          <a:xfrm>
            <a:off x="1927274" y="5329687"/>
            <a:ext cx="5120640" cy="844275"/>
          </a:xfrm>
          <a:prstGeom prst="snip2DiagRect">
            <a:avLst/>
          </a:prstGeom>
          <a:solidFill>
            <a:srgbClr val="2C2C2C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464" tIns="88839" rIns="136464" bIns="8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/>
              <a:t>AVL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Trees</a:t>
            </a:r>
          </a:p>
        </p:txBody>
      </p:sp>
    </p:spTree>
    <p:extLst>
      <p:ext uri="{BB962C8B-B14F-4D97-AF65-F5344CB8AC3E}">
        <p14:creationId xmlns:p14="http://schemas.microsoft.com/office/powerpoint/2010/main" val="34153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21196"/>
            <a:ext cx="8534400" cy="5124450"/>
          </a:xfrm>
        </p:spPr>
        <p:txBody>
          <a:bodyPr/>
          <a:lstStyle/>
          <a:p>
            <a:r>
              <a:rPr lang="en-IN" dirty="0"/>
              <a:t>Binary search tree is a non-linear data structure in which one node is connected to n number of nodes. It is a node-based data structure. </a:t>
            </a:r>
          </a:p>
          <a:p>
            <a:r>
              <a:rPr lang="en-IN" dirty="0"/>
              <a:t>It is also called an ordered or sorted binary tree.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 </a:t>
            </a:r>
          </a:p>
        </p:txBody>
      </p:sp>
    </p:spTree>
    <p:extLst>
      <p:ext uri="{BB962C8B-B14F-4D97-AF65-F5344CB8AC3E}">
        <p14:creationId xmlns:p14="http://schemas.microsoft.com/office/powerpoint/2010/main" val="196657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00847"/>
            <a:ext cx="8534400" cy="5124450"/>
          </a:xfrm>
        </p:spPr>
        <p:txBody>
          <a:bodyPr/>
          <a:lstStyle/>
          <a:p>
            <a:pPr algn="just"/>
            <a:r>
              <a:rPr lang="en-IN" dirty="0"/>
              <a:t>In a binary search tree, the value of all the nodes in the left sub-tree is less than the value of the root.</a:t>
            </a:r>
          </a:p>
          <a:p>
            <a:pPr algn="just"/>
            <a:r>
              <a:rPr lang="en-IN" dirty="0"/>
              <a:t>Similarly, value of all the nodes in the right sub-tree is greater than or equal to the value of the root. 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 </a:t>
            </a:r>
          </a:p>
        </p:txBody>
      </p:sp>
    </p:spTree>
    <p:extLst>
      <p:ext uri="{BB962C8B-B14F-4D97-AF65-F5344CB8AC3E}">
        <p14:creationId xmlns:p14="http://schemas.microsoft.com/office/powerpoint/2010/main" val="256655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 </a:t>
            </a:r>
          </a:p>
        </p:txBody>
      </p:sp>
      <p:sp>
        <p:nvSpPr>
          <p:cNvPr id="4" name="Oval 3"/>
          <p:cNvSpPr/>
          <p:nvPr/>
        </p:nvSpPr>
        <p:spPr>
          <a:xfrm>
            <a:off x="3986924" y="2521604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4793808" y="4855315"/>
            <a:ext cx="699952" cy="47276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56</a:t>
            </a:r>
          </a:p>
        </p:txBody>
      </p:sp>
      <p:sp>
        <p:nvSpPr>
          <p:cNvPr id="6" name="Oval 5"/>
          <p:cNvSpPr/>
          <p:nvPr/>
        </p:nvSpPr>
        <p:spPr>
          <a:xfrm>
            <a:off x="3632149" y="4845403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7" name="Oval 6"/>
          <p:cNvSpPr/>
          <p:nvPr/>
        </p:nvSpPr>
        <p:spPr>
          <a:xfrm>
            <a:off x="2122352" y="4855315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5143784" y="3500182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9" name="Oval 8"/>
          <p:cNvSpPr/>
          <p:nvPr/>
        </p:nvSpPr>
        <p:spPr>
          <a:xfrm>
            <a:off x="2962219" y="3494381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6127352" y="4861420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65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3559665" y="2942051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6391" y="3947375"/>
            <a:ext cx="620918" cy="9346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75558" y="3986965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90193" y="2942051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45813" y="3965113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43784" y="4020517"/>
            <a:ext cx="305569" cy="820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7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5097</TotalTime>
  <Words>618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Tree Data Structure</vt:lpstr>
      <vt:lpstr>Tree Data Structure</vt:lpstr>
      <vt:lpstr>Tree Terminologies</vt:lpstr>
      <vt:lpstr>Types of Trees</vt:lpstr>
      <vt:lpstr>Binary search tree </vt:lpstr>
      <vt:lpstr>Binary search tree </vt:lpstr>
      <vt:lpstr>Binary search tree </vt:lpstr>
      <vt:lpstr>Types of Binary Trees</vt:lpstr>
      <vt:lpstr>Binary tree creation</vt:lpstr>
      <vt:lpstr>Binary tree creation</vt:lpstr>
      <vt:lpstr>Binary tree creation</vt:lpstr>
      <vt:lpstr>Binary tree creation</vt:lpstr>
      <vt:lpstr>Binary tree creation</vt:lpstr>
      <vt:lpstr>Binary Tree Operations</vt:lpstr>
      <vt:lpstr>Advantages of binary search tree </vt:lpstr>
      <vt:lpstr>Binary Search Tree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298</cp:revision>
  <dcterms:created xsi:type="dcterms:W3CDTF">2020-12-02T15:29:53Z</dcterms:created>
  <dcterms:modified xsi:type="dcterms:W3CDTF">2021-09-24T05:23:36Z</dcterms:modified>
</cp:coreProperties>
</file>