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6" r:id="rId4"/>
    <p:sldId id="308" r:id="rId5"/>
    <p:sldId id="320" r:id="rId6"/>
    <p:sldId id="309" r:id="rId7"/>
    <p:sldId id="310" r:id="rId8"/>
    <p:sldId id="311" r:id="rId9"/>
    <p:sldId id="321" r:id="rId10"/>
    <p:sldId id="312" r:id="rId11"/>
    <p:sldId id="313" r:id="rId12"/>
    <p:sldId id="314" r:id="rId13"/>
    <p:sldId id="322" r:id="rId14"/>
    <p:sldId id="315" r:id="rId15"/>
    <p:sldId id="316" r:id="rId16"/>
    <p:sldId id="317" r:id="rId17"/>
    <p:sldId id="318" r:id="rId18"/>
    <p:sldId id="319" r:id="rId19"/>
    <p:sldId id="323" r:id="rId20"/>
    <p:sldId id="25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AAF1"/>
    <a:srgbClr val="1F1F1F"/>
    <a:srgbClr val="2C2C2C"/>
    <a:srgbClr val="191919"/>
    <a:srgbClr val="636973"/>
    <a:srgbClr val="999999"/>
    <a:srgbClr val="C2C2C2"/>
    <a:srgbClr val="00203F"/>
    <a:srgbClr val="ADF0D1"/>
    <a:srgbClr val="DD5C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466" autoAdjust="0"/>
  </p:normalViewPr>
  <p:slideViewPr>
    <p:cSldViewPr snapToGrid="0">
      <p:cViewPr varScale="1">
        <p:scale>
          <a:sx n="62" d="100"/>
          <a:sy n="62" d="100"/>
        </p:scale>
        <p:origin x="15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FDCE79-4E29-402C-B477-B11C4D011C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grayscl/>
            <a:alphaModFix amt="90000"/>
          </a:blip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92F9EE-5066-4DC7-9A8B-A0704FB56E63}"/>
              </a:ext>
            </a:extLst>
          </p:cNvPr>
          <p:cNvSpPr/>
          <p:nvPr userDrawn="1"/>
        </p:nvSpPr>
        <p:spPr>
          <a:xfrm>
            <a:off x="0" y="1440872"/>
            <a:ext cx="9144000" cy="3976255"/>
          </a:xfrm>
          <a:prstGeom prst="rect">
            <a:avLst/>
          </a:prstGeom>
          <a:solidFill>
            <a:srgbClr val="2C2C2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451063-0A73-407E-9285-9A6C27FF3658}"/>
              </a:ext>
            </a:extLst>
          </p:cNvPr>
          <p:cNvSpPr txBox="1"/>
          <p:nvPr userDrawn="1"/>
        </p:nvSpPr>
        <p:spPr>
          <a:xfrm>
            <a:off x="318655" y="1551705"/>
            <a:ext cx="52508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ECAP770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D37EDC-9BA2-4106-A0D1-49964EF39471}"/>
              </a:ext>
            </a:extLst>
          </p:cNvPr>
          <p:cNvSpPr txBox="1"/>
          <p:nvPr userDrawn="1"/>
        </p:nvSpPr>
        <p:spPr>
          <a:xfrm>
            <a:off x="263235" y="2970116"/>
            <a:ext cx="53478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cap="small" baseline="0" dirty="0">
                <a:solidFill>
                  <a:schemeClr val="bg1"/>
                </a:solidFill>
              </a:rPr>
              <a:t>Advance Data Structures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C59E63-B3F3-40A8-A422-69AB2D35C404}"/>
              </a:ext>
            </a:extLst>
          </p:cNvPr>
          <p:cNvCxnSpPr>
            <a:cxnSpLocks/>
          </p:cNvCxnSpPr>
          <p:nvPr userDrawn="1"/>
        </p:nvCxnSpPr>
        <p:spPr>
          <a:xfrm>
            <a:off x="318655" y="3782289"/>
            <a:ext cx="5347855" cy="0"/>
          </a:xfrm>
          <a:prstGeom prst="line">
            <a:avLst/>
          </a:prstGeom>
          <a:ln w="3175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03F2AB1-044B-42E4-8A81-97A7A2FE5418}"/>
              </a:ext>
            </a:extLst>
          </p:cNvPr>
          <p:cNvSpPr txBox="1"/>
          <p:nvPr userDrawn="1"/>
        </p:nvSpPr>
        <p:spPr>
          <a:xfrm>
            <a:off x="5999019" y="4563687"/>
            <a:ext cx="2826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Ashwani Kumar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979311-FF32-46BF-9637-46454C71F372}"/>
              </a:ext>
            </a:extLst>
          </p:cNvPr>
          <p:cNvSpPr txBox="1"/>
          <p:nvPr userDrawn="1"/>
        </p:nvSpPr>
        <p:spPr>
          <a:xfrm>
            <a:off x="6044739" y="5039622"/>
            <a:ext cx="2826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210813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bg>
      <p:bgPr>
        <a:blipFill dpi="0" rotWithShape="1">
          <a:blip r:embed="rId2">
            <a:alphaModFix amt="2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0D8FB24-47A5-44BC-AECD-0BC32C75DA0B}"/>
              </a:ext>
            </a:extLst>
          </p:cNvPr>
          <p:cNvSpPr/>
          <p:nvPr userDrawn="1"/>
        </p:nvSpPr>
        <p:spPr>
          <a:xfrm>
            <a:off x="548640" y="548640"/>
            <a:ext cx="8046720" cy="5760720"/>
          </a:xfrm>
          <a:prstGeom prst="roundRect">
            <a:avLst>
              <a:gd name="adj" fmla="val 6085"/>
            </a:avLst>
          </a:prstGeom>
          <a:solidFill>
            <a:srgbClr val="191919"/>
          </a:solidFill>
          <a:ln w="28575">
            <a:solidFill>
              <a:srgbClr val="ADF0D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ADF0D1"/>
                </a:solidFill>
              </a:rPr>
              <a:t>That’s all for now…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952D653F-880E-4704-B157-47A700D64B0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790332" y="790379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0F10F3FB-B2E5-4042-8A74-C8150CE8F5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8125068" y="790379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1C516898-262F-4C12-85F9-35D321590CE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790332" y="5839460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394B66A9-76CC-4130-959F-4495CE8CFE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8125068" y="5839460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859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34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53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85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arning Outcome">
    <p:bg>
      <p:bgPr>
        <a:blipFill dpi="0" rotWithShape="1">
          <a:blip r:embed="rId2">
            <a:alphaModFix amt="1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0050" y="2840182"/>
            <a:ext cx="8534400" cy="3827317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66"/>
              </a:buClr>
              <a:buFont typeface="Arial" panose="020B0604020202020204" pitchFamily="34" charset="0"/>
              <a:buNone/>
              <a:defRPr>
                <a:solidFill>
                  <a:srgbClr val="00203F"/>
                </a:solidFill>
              </a:defRPr>
            </a:lvl1pPr>
            <a:lvl2pPr>
              <a:lnSpc>
                <a:spcPct val="150000"/>
              </a:lnSpc>
              <a:buClr>
                <a:srgbClr val="FF0066"/>
              </a:buClr>
              <a:defRPr sz="2800"/>
            </a:lvl2pPr>
            <a:lvl3pPr>
              <a:buClr>
                <a:srgbClr val="FF0066"/>
              </a:buClr>
              <a:defRPr/>
            </a:lvl3pPr>
            <a:lvl4pPr>
              <a:buClr>
                <a:srgbClr val="FF0066"/>
              </a:buClr>
              <a:defRPr/>
            </a:lvl4pPr>
            <a:lvl5pPr>
              <a:buClr>
                <a:srgbClr val="FF0066"/>
              </a:buClr>
              <a:defRPr/>
            </a:lvl5pPr>
          </a:lstStyle>
          <a:p>
            <a:pPr lvl="1"/>
            <a:r>
              <a:rPr lang="en-US" dirty="0"/>
              <a:t>outcome 1</a:t>
            </a:r>
          </a:p>
          <a:p>
            <a:pPr lvl="1"/>
            <a:r>
              <a:rPr lang="en-US" dirty="0"/>
              <a:t>outcome 2</a:t>
            </a:r>
          </a:p>
          <a:p>
            <a:pPr lvl="1"/>
            <a:r>
              <a:rPr lang="en-US" dirty="0"/>
              <a:t>outcome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0D9AD-C954-4C2B-885A-E0CD61FABCA7}"/>
              </a:ext>
            </a:extLst>
          </p:cNvPr>
          <p:cNvSpPr/>
          <p:nvPr userDrawn="1"/>
        </p:nvSpPr>
        <p:spPr>
          <a:xfrm>
            <a:off x="0" y="0"/>
            <a:ext cx="9144000" cy="2095499"/>
          </a:xfrm>
          <a:prstGeom prst="rect">
            <a:avLst/>
          </a:prstGeom>
          <a:gradFill flip="none" rotWithShape="1">
            <a:gsLst>
              <a:gs pos="76000">
                <a:srgbClr val="636973"/>
              </a:gs>
              <a:gs pos="25000">
                <a:srgbClr val="2C2C2C"/>
              </a:gs>
              <a:gs pos="100000">
                <a:srgbClr val="99999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0050" y="0"/>
            <a:ext cx="8743950" cy="2095499"/>
          </a:xfrm>
        </p:spPr>
        <p:txBody>
          <a:bodyPr>
            <a:normAutofit/>
          </a:bodyPr>
          <a:lstStyle>
            <a:lvl1pPr>
              <a:defRPr sz="4400">
                <a:solidFill>
                  <a:srgbClr val="ADF0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Learning</a:t>
            </a:r>
            <a:br>
              <a:rPr lang="en-US" dirty="0"/>
            </a:br>
            <a:r>
              <a:rPr lang="en-US" dirty="0"/>
              <a:t>Outcome</a:t>
            </a:r>
          </a:p>
        </p:txBody>
      </p:sp>
      <p:pic>
        <p:nvPicPr>
          <p:cNvPr id="13" name="Graphic 12" descr="Bullseye with solid fill">
            <a:extLst>
              <a:ext uri="{FF2B5EF4-FFF2-40B4-BE49-F238E27FC236}">
                <a16:creationId xmlns:a16="http://schemas.microsoft.com/office/drawing/2014/main" id="{DA53A35D-A7FC-46DF-8F17-CB2B929D870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42465" y="201756"/>
            <a:ext cx="1691985" cy="1691985"/>
          </a:xfrm>
          <a:prstGeom prst="rect">
            <a:avLst/>
          </a:prstGeom>
          <a:effectLst>
            <a:outerShdw blurRad="63500" dist="63500" sx="104000" sy="104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8C5984-85FD-4A7B-BC9D-CFD0ADC314BC}"/>
              </a:ext>
            </a:extLst>
          </p:cNvPr>
          <p:cNvSpPr txBox="1"/>
          <p:nvPr userDrawn="1"/>
        </p:nvSpPr>
        <p:spPr>
          <a:xfrm>
            <a:off x="400050" y="2297255"/>
            <a:ext cx="80927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srgbClr val="1F1F1F"/>
                </a:solidFill>
              </a:rPr>
              <a:t>After this lecture,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404072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(Grey)">
    <p:bg>
      <p:bgPr>
        <a:blipFill dpi="0" rotWithShape="1">
          <a:blip r:embed="rId2">
            <a:alphaModFix amt="1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543050"/>
            <a:ext cx="8534400" cy="5124450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66"/>
              </a:buClr>
              <a:defRPr/>
            </a:lvl1pPr>
            <a:lvl2pPr>
              <a:lnSpc>
                <a:spcPct val="150000"/>
              </a:lnSpc>
              <a:buClr>
                <a:srgbClr val="FF0066"/>
              </a:buClr>
              <a:defRPr/>
            </a:lvl2pPr>
            <a:lvl3pPr>
              <a:lnSpc>
                <a:spcPct val="150000"/>
              </a:lnSpc>
              <a:buClr>
                <a:srgbClr val="FF0066"/>
              </a:buClr>
              <a:defRPr/>
            </a:lvl3pPr>
            <a:lvl4pPr>
              <a:lnSpc>
                <a:spcPct val="150000"/>
              </a:lnSpc>
              <a:buClr>
                <a:srgbClr val="FF0066"/>
              </a:buClr>
              <a:defRPr/>
            </a:lvl4pPr>
            <a:lvl5pPr>
              <a:lnSpc>
                <a:spcPct val="150000"/>
              </a:lnSpc>
              <a:buClr>
                <a:srgbClr val="FF0066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0D9AD-C954-4C2B-885A-E0CD61FABCA7}"/>
              </a:ext>
            </a:extLst>
          </p:cNvPr>
          <p:cNvSpPr/>
          <p:nvPr userDrawn="1"/>
        </p:nvSpPr>
        <p:spPr>
          <a:xfrm>
            <a:off x="0" y="0"/>
            <a:ext cx="9144000" cy="1325562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1"/>
            <a:ext cx="8743950" cy="1314450"/>
          </a:xfrm>
        </p:spPr>
        <p:txBody>
          <a:bodyPr>
            <a:normAutofit/>
          </a:bodyPr>
          <a:lstStyle>
            <a:lvl1pPr>
              <a:defRPr sz="4000">
                <a:solidFill>
                  <a:srgbClr val="ADF0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76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543050"/>
            <a:ext cx="8534400" cy="5124450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66"/>
              </a:buClr>
              <a:defRPr/>
            </a:lvl1pPr>
            <a:lvl2pPr>
              <a:lnSpc>
                <a:spcPct val="150000"/>
              </a:lnSpc>
              <a:buClr>
                <a:srgbClr val="FF0066"/>
              </a:buClr>
              <a:defRPr/>
            </a:lvl2pPr>
            <a:lvl3pPr>
              <a:lnSpc>
                <a:spcPct val="150000"/>
              </a:lnSpc>
              <a:buClr>
                <a:srgbClr val="FF0066"/>
              </a:buClr>
              <a:defRPr/>
            </a:lvl3pPr>
            <a:lvl4pPr>
              <a:lnSpc>
                <a:spcPct val="150000"/>
              </a:lnSpc>
              <a:buClr>
                <a:srgbClr val="FF0066"/>
              </a:buClr>
              <a:defRPr/>
            </a:lvl4pPr>
            <a:lvl5pPr>
              <a:lnSpc>
                <a:spcPct val="150000"/>
              </a:lnSpc>
              <a:buClr>
                <a:srgbClr val="FF0066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0D9AD-C954-4C2B-885A-E0CD61FABCA7}"/>
              </a:ext>
            </a:extLst>
          </p:cNvPr>
          <p:cNvSpPr/>
          <p:nvPr userDrawn="1"/>
        </p:nvSpPr>
        <p:spPr>
          <a:xfrm>
            <a:off x="0" y="0"/>
            <a:ext cx="9144000" cy="1325562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0"/>
            <a:ext cx="8743950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rgbClr val="ADF0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203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2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0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3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8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7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EE634-6B37-4575-989D-67DDA194FFF3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6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6" r:id="rId3"/>
    <p:sldLayoutId id="2147483674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75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2829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Insert operation is performed to add a new element in a binary search tree at appropriate location. </a:t>
            </a:r>
          </a:p>
          <a:p>
            <a:pPr algn="just"/>
            <a:r>
              <a:rPr lang="en-IN" dirty="0"/>
              <a:t>During insert operation user must follow the property of binary search tree at each value.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Insert operation</a:t>
            </a:r>
          </a:p>
        </p:txBody>
      </p:sp>
    </p:spTree>
    <p:extLst>
      <p:ext uri="{BB962C8B-B14F-4D97-AF65-F5344CB8AC3E}">
        <p14:creationId xmlns:p14="http://schemas.microsoft.com/office/powerpoint/2010/main" val="3170668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Allocate the memory for tree.</a:t>
            </a:r>
          </a:p>
          <a:p>
            <a:r>
              <a:rPr lang="en-IN" dirty="0"/>
              <a:t>Set the data part to the value and set the left and right pointer of tree, point to NULL.</a:t>
            </a:r>
          </a:p>
          <a:p>
            <a:r>
              <a:rPr lang="en-IN" dirty="0"/>
              <a:t>If the item to be inserted, will be the first element of the tree, then the left and right of this node will point to NULL.</a:t>
            </a:r>
          </a:p>
          <a:p>
            <a:r>
              <a:rPr lang="en-IN" dirty="0"/>
              <a:t>Else, check if the item is less than the root element of the tree, if this is true, then recursively perform this operation with the left of the root.</a:t>
            </a:r>
          </a:p>
          <a:p>
            <a:r>
              <a:rPr lang="en-IN" dirty="0"/>
              <a:t>If this is false, then perform this operation recursively with the right sub-tree of the root.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for insert operation</a:t>
            </a:r>
          </a:p>
        </p:txBody>
      </p:sp>
    </p:spTree>
    <p:extLst>
      <p:ext uri="{BB962C8B-B14F-4D97-AF65-F5344CB8AC3E}">
        <p14:creationId xmlns:p14="http://schemas.microsoft.com/office/powerpoint/2010/main" val="3143591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Step 1: IF TREE = NULL</a:t>
            </a:r>
          </a:p>
          <a:p>
            <a:pPr marL="0" indent="0">
              <a:buNone/>
            </a:pPr>
            <a:r>
              <a:rPr lang="en-IN" dirty="0"/>
              <a:t>    Allocate memory for TREE</a:t>
            </a:r>
          </a:p>
          <a:p>
            <a:pPr marL="0" indent="0">
              <a:buNone/>
            </a:pPr>
            <a:r>
              <a:rPr lang="en-IN" dirty="0"/>
              <a:t>   SET TREE -&gt; DATA = ITEM</a:t>
            </a:r>
          </a:p>
          <a:p>
            <a:pPr marL="0" indent="0">
              <a:buNone/>
            </a:pPr>
            <a:r>
              <a:rPr lang="en-IN" dirty="0"/>
              <a:t>  SET TREE -&gt; LEFT = TREE -&gt; RIGHT = NULL</a:t>
            </a:r>
          </a:p>
          <a:p>
            <a:pPr marL="0" indent="0">
              <a:buNone/>
            </a:pPr>
            <a:r>
              <a:rPr lang="en-IN" dirty="0"/>
              <a:t>  ELSE</a:t>
            </a:r>
          </a:p>
          <a:p>
            <a:pPr marL="0" indent="0">
              <a:buNone/>
            </a:pPr>
            <a:r>
              <a:rPr lang="en-IN" dirty="0"/>
              <a:t>   IF ITEM &lt; TREE -&gt; DATA</a:t>
            </a:r>
          </a:p>
          <a:p>
            <a:pPr marL="0" indent="0">
              <a:buNone/>
            </a:pPr>
            <a:r>
              <a:rPr lang="en-IN" dirty="0"/>
              <a:t>    Insert(TREE -&gt; LEFT, ITEM)</a:t>
            </a:r>
          </a:p>
          <a:p>
            <a:pPr marL="0" indent="0">
              <a:buNone/>
            </a:pPr>
            <a:r>
              <a:rPr lang="en-IN" dirty="0"/>
              <a:t>  ELSE</a:t>
            </a:r>
          </a:p>
          <a:p>
            <a:pPr marL="0" indent="0">
              <a:buNone/>
            </a:pPr>
            <a:r>
              <a:rPr lang="en-IN" dirty="0"/>
              <a:t>   Insert(TREE -&gt; RIGHT, ITEM)</a:t>
            </a:r>
          </a:p>
          <a:p>
            <a:pPr marL="0" indent="0">
              <a:buNone/>
            </a:pPr>
            <a:r>
              <a:rPr lang="en-IN" dirty="0"/>
              <a:t>  [END OF IF]</a:t>
            </a:r>
          </a:p>
          <a:p>
            <a:pPr marL="0" indent="0">
              <a:buNone/>
            </a:pPr>
            <a:r>
              <a:rPr lang="en-IN" dirty="0"/>
              <a:t>  [END OF IF]</a:t>
            </a:r>
          </a:p>
          <a:p>
            <a:pPr marL="0" indent="0">
              <a:buNone/>
            </a:pPr>
            <a:r>
              <a:rPr lang="en-IN" dirty="0"/>
              <a:t>Step 2: 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Algorithm: Insert operation</a:t>
            </a:r>
          </a:p>
        </p:txBody>
      </p:sp>
    </p:spTree>
    <p:extLst>
      <p:ext uri="{BB962C8B-B14F-4D97-AF65-F5344CB8AC3E}">
        <p14:creationId xmlns:p14="http://schemas.microsoft.com/office/powerpoint/2010/main" val="901290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Insert operation</a:t>
            </a:r>
          </a:p>
        </p:txBody>
      </p:sp>
      <p:sp>
        <p:nvSpPr>
          <p:cNvPr id="4" name="Oval 3"/>
          <p:cNvSpPr/>
          <p:nvPr/>
        </p:nvSpPr>
        <p:spPr>
          <a:xfrm>
            <a:off x="3986924" y="2521604"/>
            <a:ext cx="699952" cy="4925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55</a:t>
            </a:r>
          </a:p>
        </p:txBody>
      </p:sp>
      <p:sp>
        <p:nvSpPr>
          <p:cNvPr id="5" name="Oval 4"/>
          <p:cNvSpPr/>
          <p:nvPr/>
        </p:nvSpPr>
        <p:spPr>
          <a:xfrm>
            <a:off x="4793808" y="4855315"/>
            <a:ext cx="699952" cy="47276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56</a:t>
            </a:r>
          </a:p>
        </p:txBody>
      </p:sp>
      <p:sp>
        <p:nvSpPr>
          <p:cNvPr id="6" name="Oval 5"/>
          <p:cNvSpPr/>
          <p:nvPr/>
        </p:nvSpPr>
        <p:spPr>
          <a:xfrm>
            <a:off x="3632149" y="4845403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47</a:t>
            </a:r>
          </a:p>
        </p:txBody>
      </p:sp>
      <p:sp>
        <p:nvSpPr>
          <p:cNvPr id="7" name="Oval 6"/>
          <p:cNvSpPr/>
          <p:nvPr/>
        </p:nvSpPr>
        <p:spPr>
          <a:xfrm>
            <a:off x="2122352" y="4855315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38</a:t>
            </a:r>
          </a:p>
        </p:txBody>
      </p:sp>
      <p:sp>
        <p:nvSpPr>
          <p:cNvPr id="8" name="Oval 7"/>
          <p:cNvSpPr/>
          <p:nvPr/>
        </p:nvSpPr>
        <p:spPr>
          <a:xfrm>
            <a:off x="5143784" y="3500182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60</a:t>
            </a:r>
          </a:p>
        </p:txBody>
      </p:sp>
      <p:sp>
        <p:nvSpPr>
          <p:cNvPr id="9" name="Oval 8"/>
          <p:cNvSpPr/>
          <p:nvPr/>
        </p:nvSpPr>
        <p:spPr>
          <a:xfrm>
            <a:off x="2962219" y="3494381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40</a:t>
            </a:r>
          </a:p>
        </p:txBody>
      </p:sp>
      <p:sp>
        <p:nvSpPr>
          <p:cNvPr id="10" name="Oval 9"/>
          <p:cNvSpPr/>
          <p:nvPr/>
        </p:nvSpPr>
        <p:spPr>
          <a:xfrm>
            <a:off x="6127352" y="4861420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65</a:t>
            </a:r>
          </a:p>
        </p:txBody>
      </p:sp>
      <p:cxnSp>
        <p:nvCxnSpPr>
          <p:cNvPr id="11" name="Straight Connector 10"/>
          <p:cNvCxnSpPr>
            <a:stCxn id="4" idx="3"/>
            <a:endCxn id="9" idx="7"/>
          </p:cNvCxnSpPr>
          <p:nvPr/>
        </p:nvCxnSpPr>
        <p:spPr>
          <a:xfrm flipH="1">
            <a:off x="3559665" y="2942051"/>
            <a:ext cx="529765" cy="62446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716391" y="3947375"/>
            <a:ext cx="620918" cy="93468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475558" y="3986965"/>
            <a:ext cx="409244" cy="85386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90193" y="2942051"/>
            <a:ext cx="661920" cy="63026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545813" y="3965113"/>
            <a:ext cx="610182" cy="87572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143784" y="4020517"/>
            <a:ext cx="305569" cy="82031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16689" y="3027457"/>
            <a:ext cx="627095" cy="5581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049745" y="4006035"/>
            <a:ext cx="321340" cy="8492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53792" y="2189408"/>
            <a:ext cx="199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Insert item = 56</a:t>
            </a:r>
          </a:p>
        </p:txBody>
      </p:sp>
    </p:spTree>
    <p:extLst>
      <p:ext uri="{BB962C8B-B14F-4D97-AF65-F5344CB8AC3E}">
        <p14:creationId xmlns:p14="http://schemas.microsoft.com/office/powerpoint/2010/main" val="1903569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IN" dirty="0"/>
              <a:t>Delete operation is performed to delete the specified node from a binary search tree.</a:t>
            </a:r>
          </a:p>
          <a:p>
            <a:pPr algn="just"/>
            <a:r>
              <a:rPr lang="en-IN" dirty="0"/>
              <a:t>Deleting a node from Binary search tree includes following three cases.</a:t>
            </a:r>
          </a:p>
          <a:p>
            <a:pPr marL="0" indent="0" algn="just">
              <a:buNone/>
            </a:pPr>
            <a:r>
              <a:rPr lang="en-IN" dirty="0"/>
              <a:t>Case 1: Deleting a Leaf node (A node with no children)</a:t>
            </a:r>
          </a:p>
          <a:p>
            <a:pPr marL="0" indent="0" algn="just">
              <a:buNone/>
            </a:pPr>
            <a:r>
              <a:rPr lang="en-IN" dirty="0"/>
              <a:t>Case 2: Deleting a node with one child</a:t>
            </a:r>
          </a:p>
          <a:p>
            <a:pPr marL="0" indent="0" algn="just">
              <a:buNone/>
            </a:pPr>
            <a:r>
              <a:rPr lang="en-IN" dirty="0"/>
              <a:t>Case 3: Deleting a node with two children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Delete operation</a:t>
            </a:r>
          </a:p>
        </p:txBody>
      </p:sp>
    </p:spTree>
    <p:extLst>
      <p:ext uri="{BB962C8B-B14F-4D97-AF65-F5344CB8AC3E}">
        <p14:creationId xmlns:p14="http://schemas.microsoft.com/office/powerpoint/2010/main" val="890169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Step 1 - Find the node to be deleted using search operation</a:t>
            </a:r>
          </a:p>
          <a:p>
            <a:pPr algn="just"/>
            <a:r>
              <a:rPr lang="en-IN" dirty="0"/>
              <a:t>Step 2 - Delete the node using free function (If it is a leaf) and terminate the function.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Deleting a leaf node</a:t>
            </a:r>
          </a:p>
        </p:txBody>
      </p:sp>
    </p:spTree>
    <p:extLst>
      <p:ext uri="{BB962C8B-B14F-4D97-AF65-F5344CB8AC3E}">
        <p14:creationId xmlns:p14="http://schemas.microsoft.com/office/powerpoint/2010/main" val="2149989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Step 1 - Find the node to be deleted using search operation</a:t>
            </a:r>
          </a:p>
          <a:p>
            <a:r>
              <a:rPr lang="en-IN" dirty="0"/>
              <a:t>Step 2 - If it has only one child then create a link between its parent node and child node.</a:t>
            </a:r>
          </a:p>
          <a:p>
            <a:r>
              <a:rPr lang="en-IN" dirty="0"/>
              <a:t>Step 3 - Delete the node using free function and terminate the function.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Deleting a node with one child</a:t>
            </a:r>
          </a:p>
        </p:txBody>
      </p:sp>
    </p:spTree>
    <p:extLst>
      <p:ext uri="{BB962C8B-B14F-4D97-AF65-F5344CB8AC3E}">
        <p14:creationId xmlns:p14="http://schemas.microsoft.com/office/powerpoint/2010/main" val="857730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1" y="1539534"/>
            <a:ext cx="8476664" cy="5109239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IN" dirty="0"/>
              <a:t>Step 1 - Find the node to be deleted using search operation</a:t>
            </a:r>
          </a:p>
          <a:p>
            <a:pPr algn="just"/>
            <a:r>
              <a:rPr lang="en-IN" dirty="0"/>
              <a:t>Step 2 - If it has two children, then find the largest node in its left </a:t>
            </a:r>
            <a:r>
              <a:rPr lang="en-IN" dirty="0" err="1"/>
              <a:t>subtree</a:t>
            </a:r>
            <a:r>
              <a:rPr lang="en-IN" dirty="0"/>
              <a:t> (OR) the smallest node in its right </a:t>
            </a:r>
            <a:r>
              <a:rPr lang="en-IN" dirty="0" err="1"/>
              <a:t>subtree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Step 3 - Swap both deleting node and node which is found in the above step.</a:t>
            </a:r>
          </a:p>
          <a:p>
            <a:pPr algn="just"/>
            <a:r>
              <a:rPr lang="en-IN" dirty="0"/>
              <a:t>Step 4 - Then check whether deleting node came to case 1 or case 2 or else </a:t>
            </a:r>
            <a:r>
              <a:rPr lang="en-IN" dirty="0" err="1"/>
              <a:t>goto</a:t>
            </a:r>
            <a:r>
              <a:rPr lang="en-IN" dirty="0"/>
              <a:t> step 2</a:t>
            </a:r>
          </a:p>
          <a:p>
            <a:pPr algn="just"/>
            <a:r>
              <a:rPr lang="en-IN" dirty="0"/>
              <a:t>Step 5 - If it comes to case 1, then delete using case 1 logic.</a:t>
            </a:r>
          </a:p>
          <a:p>
            <a:pPr algn="just"/>
            <a:r>
              <a:rPr lang="en-IN" dirty="0"/>
              <a:t>Step 6- If it comes to case 2, then delete using case 2 logic.</a:t>
            </a:r>
          </a:p>
          <a:p>
            <a:pPr algn="just"/>
            <a:r>
              <a:rPr lang="en-IN" dirty="0"/>
              <a:t>Step 7 - Repeat the same process until the node is deleted from the tree.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Deleting a node with two children</a:t>
            </a:r>
          </a:p>
        </p:txBody>
      </p:sp>
    </p:spTree>
    <p:extLst>
      <p:ext uri="{BB962C8B-B14F-4D97-AF65-F5344CB8AC3E}">
        <p14:creationId xmlns:p14="http://schemas.microsoft.com/office/powerpoint/2010/main" val="3207333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7730" y="1314450"/>
            <a:ext cx="3876540" cy="554355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Step 1: IF TREE = NULL</a:t>
            </a:r>
          </a:p>
          <a:p>
            <a:pPr marL="0" indent="0">
              <a:buNone/>
            </a:pPr>
            <a:r>
              <a:rPr lang="en-IN" dirty="0"/>
              <a:t>   Write "item not found in the tree" ELSE IF ITEM &lt; TREE -&gt; DATA</a:t>
            </a:r>
          </a:p>
          <a:p>
            <a:pPr marL="0" indent="0">
              <a:buNone/>
            </a:pPr>
            <a:r>
              <a:rPr lang="en-IN" dirty="0"/>
              <a:t>  Delete(TREE-&gt;LEFT, ITEM)</a:t>
            </a:r>
          </a:p>
          <a:p>
            <a:pPr marL="0" indent="0">
              <a:buNone/>
            </a:pPr>
            <a:r>
              <a:rPr lang="en-IN" dirty="0"/>
              <a:t>  ELSE IF ITEM &gt; TREE -&gt; DATA</a:t>
            </a:r>
          </a:p>
          <a:p>
            <a:pPr marL="0" indent="0">
              <a:buNone/>
            </a:pPr>
            <a:r>
              <a:rPr lang="en-IN" dirty="0"/>
              <a:t>   Delete(TREE -&gt; RIGHT, ITEM)</a:t>
            </a:r>
          </a:p>
          <a:p>
            <a:pPr marL="0" indent="0">
              <a:buNone/>
            </a:pPr>
            <a:r>
              <a:rPr lang="en-IN" dirty="0"/>
              <a:t>  ELSE IF TREE -&gt; LEFT AND TREE -&gt; RIGHT</a:t>
            </a:r>
          </a:p>
          <a:p>
            <a:pPr marL="0" indent="0">
              <a:buNone/>
            </a:pPr>
            <a:r>
              <a:rPr lang="en-IN" dirty="0"/>
              <a:t>  SET TEMP = </a:t>
            </a:r>
            <a:r>
              <a:rPr lang="en-IN" dirty="0" err="1"/>
              <a:t>findLargestNode</a:t>
            </a:r>
            <a:r>
              <a:rPr lang="en-IN" dirty="0"/>
              <a:t>(TREE -&gt; LEFT)</a:t>
            </a:r>
          </a:p>
          <a:p>
            <a:pPr marL="0" indent="0">
              <a:buNone/>
            </a:pPr>
            <a:r>
              <a:rPr lang="en-IN" dirty="0"/>
              <a:t>  SET TREE -&gt; DATA = TEMP -&gt; DATA</a:t>
            </a:r>
          </a:p>
          <a:p>
            <a:pPr marL="0" indent="0">
              <a:buNone/>
            </a:pPr>
            <a:r>
              <a:rPr lang="en-IN" dirty="0"/>
              <a:t>   Delete(TREE -&gt; LEFT, TEMP -&gt; DATA)</a:t>
            </a:r>
          </a:p>
          <a:p>
            <a:pPr marL="0" indent="0">
              <a:buNone/>
            </a:pPr>
            <a:r>
              <a:rPr lang="en-IN" dirty="0"/>
              <a:t>  ELSE</a:t>
            </a:r>
          </a:p>
          <a:p>
            <a:pPr marL="0" indent="0">
              <a:buNone/>
            </a:pPr>
            <a:r>
              <a:rPr lang="en-IN" dirty="0"/>
              <a:t>   SET TEMP = TREE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9746" y="0"/>
            <a:ext cx="8743950" cy="1314450"/>
          </a:xfrm>
        </p:spPr>
        <p:txBody>
          <a:bodyPr/>
          <a:lstStyle/>
          <a:p>
            <a:r>
              <a:rPr lang="en-IN" dirty="0">
                <a:effectLst/>
              </a:rPr>
              <a:t>Algorithm</a:t>
            </a:r>
            <a:endParaRPr lang="en-IN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712325" y="1455313"/>
            <a:ext cx="4135460" cy="540268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FF0066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006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006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006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006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IF TREE -&gt; LEFT = NULL AND TREE -&gt; RIGHT = NULL</a:t>
            </a:r>
          </a:p>
          <a:p>
            <a:pPr marL="0" indent="0">
              <a:buNone/>
            </a:pPr>
            <a:r>
              <a:rPr lang="en-IN" dirty="0"/>
              <a:t>   SET TREE = NULL</a:t>
            </a:r>
          </a:p>
          <a:p>
            <a:pPr marL="0" indent="0">
              <a:buNone/>
            </a:pPr>
            <a:r>
              <a:rPr lang="en-IN" dirty="0"/>
              <a:t>  ELSE IF TREE -&gt; LEFT != NULL</a:t>
            </a:r>
          </a:p>
          <a:p>
            <a:pPr marL="0" indent="0">
              <a:buNone/>
            </a:pPr>
            <a:r>
              <a:rPr lang="en-IN" dirty="0"/>
              <a:t>  SET TREE = TREE -&gt; LEFT</a:t>
            </a:r>
          </a:p>
          <a:p>
            <a:pPr marL="0" indent="0">
              <a:buNone/>
            </a:pPr>
            <a:r>
              <a:rPr lang="en-IN" dirty="0"/>
              <a:t>  ELSE</a:t>
            </a:r>
          </a:p>
          <a:p>
            <a:pPr marL="0" indent="0">
              <a:buNone/>
            </a:pPr>
            <a:r>
              <a:rPr lang="en-IN" dirty="0"/>
              <a:t>    SET TREE = TREE -&gt; RIGHT</a:t>
            </a:r>
          </a:p>
          <a:p>
            <a:pPr marL="0" indent="0">
              <a:buNone/>
            </a:pPr>
            <a:r>
              <a:rPr lang="en-IN" dirty="0"/>
              <a:t>  [END OF IF]</a:t>
            </a:r>
          </a:p>
          <a:p>
            <a:pPr marL="0" indent="0">
              <a:buNone/>
            </a:pPr>
            <a:r>
              <a:rPr lang="en-IN" dirty="0"/>
              <a:t>  FREE TEMP</a:t>
            </a:r>
          </a:p>
          <a:p>
            <a:pPr marL="0" indent="0">
              <a:buNone/>
            </a:pPr>
            <a:r>
              <a:rPr lang="en-IN" dirty="0"/>
              <a:t>[END OF IF]</a:t>
            </a:r>
          </a:p>
          <a:p>
            <a:pPr marL="0" indent="0">
              <a:buNone/>
            </a:pPr>
            <a:r>
              <a:rPr lang="en-IN" dirty="0"/>
              <a:t>Step 2: END</a:t>
            </a:r>
          </a:p>
        </p:txBody>
      </p:sp>
    </p:spTree>
    <p:extLst>
      <p:ext uri="{BB962C8B-B14F-4D97-AF65-F5344CB8AC3E}">
        <p14:creationId xmlns:p14="http://schemas.microsoft.com/office/powerpoint/2010/main" val="2139844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Delete operation</a:t>
            </a:r>
          </a:p>
        </p:txBody>
      </p:sp>
      <p:sp>
        <p:nvSpPr>
          <p:cNvPr id="4" name="Oval 3"/>
          <p:cNvSpPr/>
          <p:nvPr/>
        </p:nvSpPr>
        <p:spPr>
          <a:xfrm>
            <a:off x="3986924" y="2521604"/>
            <a:ext cx="699952" cy="4925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55</a:t>
            </a:r>
          </a:p>
        </p:txBody>
      </p:sp>
      <p:sp>
        <p:nvSpPr>
          <p:cNvPr id="5" name="Oval 4"/>
          <p:cNvSpPr/>
          <p:nvPr/>
        </p:nvSpPr>
        <p:spPr>
          <a:xfrm>
            <a:off x="4793808" y="4855315"/>
            <a:ext cx="699952" cy="47276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56</a:t>
            </a:r>
          </a:p>
        </p:txBody>
      </p:sp>
      <p:sp>
        <p:nvSpPr>
          <p:cNvPr id="6" name="Oval 5"/>
          <p:cNvSpPr/>
          <p:nvPr/>
        </p:nvSpPr>
        <p:spPr>
          <a:xfrm>
            <a:off x="3632149" y="4845403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47</a:t>
            </a:r>
          </a:p>
        </p:txBody>
      </p:sp>
      <p:sp>
        <p:nvSpPr>
          <p:cNvPr id="7" name="Oval 6"/>
          <p:cNvSpPr/>
          <p:nvPr/>
        </p:nvSpPr>
        <p:spPr>
          <a:xfrm>
            <a:off x="2122352" y="4855315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38</a:t>
            </a:r>
          </a:p>
        </p:txBody>
      </p:sp>
      <p:sp>
        <p:nvSpPr>
          <p:cNvPr id="8" name="Oval 7"/>
          <p:cNvSpPr/>
          <p:nvPr/>
        </p:nvSpPr>
        <p:spPr>
          <a:xfrm>
            <a:off x="5143784" y="3500182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60</a:t>
            </a:r>
          </a:p>
        </p:txBody>
      </p:sp>
      <p:sp>
        <p:nvSpPr>
          <p:cNvPr id="9" name="Oval 8"/>
          <p:cNvSpPr/>
          <p:nvPr/>
        </p:nvSpPr>
        <p:spPr>
          <a:xfrm>
            <a:off x="2962219" y="3494381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40</a:t>
            </a:r>
          </a:p>
        </p:txBody>
      </p:sp>
      <p:sp>
        <p:nvSpPr>
          <p:cNvPr id="10" name="Oval 9"/>
          <p:cNvSpPr/>
          <p:nvPr/>
        </p:nvSpPr>
        <p:spPr>
          <a:xfrm>
            <a:off x="6127352" y="4861420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65</a:t>
            </a:r>
          </a:p>
        </p:txBody>
      </p:sp>
      <p:cxnSp>
        <p:nvCxnSpPr>
          <p:cNvPr id="11" name="Straight Connector 10"/>
          <p:cNvCxnSpPr>
            <a:stCxn id="4" idx="3"/>
            <a:endCxn id="9" idx="7"/>
          </p:cNvCxnSpPr>
          <p:nvPr/>
        </p:nvCxnSpPr>
        <p:spPr>
          <a:xfrm flipH="1">
            <a:off x="3559665" y="2942051"/>
            <a:ext cx="529765" cy="62446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716391" y="3947375"/>
            <a:ext cx="620918" cy="93468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475558" y="3986965"/>
            <a:ext cx="409244" cy="85386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90193" y="2942051"/>
            <a:ext cx="661920" cy="63026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545813" y="3965113"/>
            <a:ext cx="610182" cy="87572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143784" y="4020517"/>
            <a:ext cx="305569" cy="82031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619919" y="2981020"/>
            <a:ext cx="529765" cy="6244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615493" y="3986965"/>
            <a:ext cx="608768" cy="9072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3792" y="2189408"/>
            <a:ext cx="199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Delete item = 38</a:t>
            </a:r>
          </a:p>
        </p:txBody>
      </p:sp>
    </p:spTree>
    <p:extLst>
      <p:ext uri="{BB962C8B-B14F-4D97-AF65-F5344CB8AC3E}">
        <p14:creationId xmlns:p14="http://schemas.microsoft.com/office/powerpoint/2010/main" val="398835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F5D201-13EE-4515-BCA8-C03A66FB0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/>
            <a:r>
              <a:rPr lang="en-IN" dirty="0"/>
              <a:t>Understand binary search tree operations</a:t>
            </a:r>
          </a:p>
          <a:p>
            <a:pPr marL="2068513" lvl="1" indent="-366713">
              <a:buFont typeface="Bahnschrift" panose="020B0502040204020203" pitchFamily="34" charset="0"/>
              <a:buChar char="–"/>
            </a:pPr>
            <a:r>
              <a:rPr lang="en-IN" dirty="0"/>
              <a:t>Search </a:t>
            </a:r>
          </a:p>
          <a:p>
            <a:pPr marL="2068513" lvl="1" indent="-366713">
              <a:buFont typeface="Bahnschrift" panose="020B0502040204020203" pitchFamily="34" charset="0"/>
              <a:buChar char="–"/>
            </a:pPr>
            <a:r>
              <a:rPr lang="en-IN" dirty="0"/>
              <a:t>Insertion </a:t>
            </a:r>
          </a:p>
          <a:p>
            <a:pPr marL="2068513" lvl="1" indent="-366713">
              <a:buFont typeface="Bahnschrift" panose="020B0502040204020203" pitchFamily="34" charset="0"/>
              <a:buChar char="–"/>
            </a:pPr>
            <a:r>
              <a:rPr lang="en-IN" dirty="0"/>
              <a:t>Deletion </a:t>
            </a:r>
          </a:p>
          <a:p>
            <a:pPr marL="914400" lvl="1" indent="-457200"/>
            <a:endParaRPr lang="en-IN" dirty="0"/>
          </a:p>
          <a:p>
            <a:pPr marL="914400" lvl="1" indent="-457200"/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87DFED-79C6-45F1-801E-613D1FB5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  <a:br>
              <a:rPr lang="en-US" dirty="0"/>
            </a:br>
            <a:r>
              <a:rPr lang="en-US" dirty="0"/>
              <a:t>Outcomes</a:t>
            </a:r>
          </a:p>
        </p:txBody>
      </p:sp>
    </p:spTree>
    <p:extLst>
      <p:ext uri="{BB962C8B-B14F-4D97-AF65-F5344CB8AC3E}">
        <p14:creationId xmlns:p14="http://schemas.microsoft.com/office/powerpoint/2010/main" val="3896377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923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49" y="1491534"/>
            <a:ext cx="8302581" cy="5124450"/>
          </a:xfrm>
        </p:spPr>
        <p:txBody>
          <a:bodyPr>
            <a:normAutofit fontScale="92500"/>
          </a:bodyPr>
          <a:lstStyle/>
          <a:p>
            <a:pPr algn="just"/>
            <a:r>
              <a:rPr lang="en-IN" dirty="0"/>
              <a:t>Binary search tree is a non-linear data structure in which one node is connected to n number of nodes. It is a node-based data structure. </a:t>
            </a:r>
          </a:p>
          <a:p>
            <a:pPr algn="just"/>
            <a:r>
              <a:rPr lang="en-IN" dirty="0"/>
              <a:t>In a binary search tree, the value of all the nodes in the left sub-tree is less than the value of the root.</a:t>
            </a:r>
          </a:p>
          <a:p>
            <a:pPr algn="just"/>
            <a:r>
              <a:rPr lang="en-IN" dirty="0"/>
              <a:t>Similarly, value of all the nodes in the right sub-tree is greater than or equal to the value of the root. 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search tree </a:t>
            </a:r>
          </a:p>
        </p:txBody>
      </p:sp>
    </p:spTree>
    <p:extLst>
      <p:ext uri="{BB962C8B-B14F-4D97-AF65-F5344CB8AC3E}">
        <p14:creationId xmlns:p14="http://schemas.microsoft.com/office/powerpoint/2010/main" val="1966579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search tree </a:t>
            </a:r>
          </a:p>
        </p:txBody>
      </p:sp>
      <p:sp>
        <p:nvSpPr>
          <p:cNvPr id="4" name="Oval 3"/>
          <p:cNvSpPr/>
          <p:nvPr/>
        </p:nvSpPr>
        <p:spPr>
          <a:xfrm>
            <a:off x="3986924" y="2521604"/>
            <a:ext cx="699952" cy="4925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55</a:t>
            </a:r>
          </a:p>
        </p:txBody>
      </p:sp>
      <p:sp>
        <p:nvSpPr>
          <p:cNvPr id="5" name="Oval 4"/>
          <p:cNvSpPr/>
          <p:nvPr/>
        </p:nvSpPr>
        <p:spPr>
          <a:xfrm>
            <a:off x="4793808" y="4855315"/>
            <a:ext cx="699952" cy="47276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56</a:t>
            </a:r>
          </a:p>
        </p:txBody>
      </p:sp>
      <p:sp>
        <p:nvSpPr>
          <p:cNvPr id="6" name="Oval 5"/>
          <p:cNvSpPr/>
          <p:nvPr/>
        </p:nvSpPr>
        <p:spPr>
          <a:xfrm>
            <a:off x="3632149" y="4845403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47</a:t>
            </a:r>
          </a:p>
        </p:txBody>
      </p:sp>
      <p:sp>
        <p:nvSpPr>
          <p:cNvPr id="7" name="Oval 6"/>
          <p:cNvSpPr/>
          <p:nvPr/>
        </p:nvSpPr>
        <p:spPr>
          <a:xfrm>
            <a:off x="2122352" y="4855315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38</a:t>
            </a:r>
          </a:p>
        </p:txBody>
      </p:sp>
      <p:sp>
        <p:nvSpPr>
          <p:cNvPr id="8" name="Oval 7"/>
          <p:cNvSpPr/>
          <p:nvPr/>
        </p:nvSpPr>
        <p:spPr>
          <a:xfrm>
            <a:off x="5143784" y="3500182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60</a:t>
            </a:r>
          </a:p>
        </p:txBody>
      </p:sp>
      <p:sp>
        <p:nvSpPr>
          <p:cNvPr id="9" name="Oval 8"/>
          <p:cNvSpPr/>
          <p:nvPr/>
        </p:nvSpPr>
        <p:spPr>
          <a:xfrm>
            <a:off x="2962219" y="3494381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40</a:t>
            </a:r>
          </a:p>
        </p:txBody>
      </p:sp>
      <p:sp>
        <p:nvSpPr>
          <p:cNvPr id="10" name="Oval 9"/>
          <p:cNvSpPr/>
          <p:nvPr/>
        </p:nvSpPr>
        <p:spPr>
          <a:xfrm>
            <a:off x="6127352" y="4861420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65</a:t>
            </a:r>
          </a:p>
        </p:txBody>
      </p:sp>
      <p:cxnSp>
        <p:nvCxnSpPr>
          <p:cNvPr id="11" name="Straight Connector 10"/>
          <p:cNvCxnSpPr>
            <a:stCxn id="4" idx="3"/>
            <a:endCxn id="9" idx="7"/>
          </p:cNvCxnSpPr>
          <p:nvPr/>
        </p:nvCxnSpPr>
        <p:spPr>
          <a:xfrm flipH="1">
            <a:off x="3559665" y="2942051"/>
            <a:ext cx="529765" cy="62446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716391" y="3947375"/>
            <a:ext cx="620918" cy="93468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475558" y="3986965"/>
            <a:ext cx="409244" cy="85386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90193" y="2942051"/>
            <a:ext cx="661920" cy="63026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545813" y="3965113"/>
            <a:ext cx="610182" cy="87572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143784" y="4020517"/>
            <a:ext cx="305569" cy="82031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777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Search Operation - O(n)</a:t>
            </a:r>
          </a:p>
          <a:p>
            <a:r>
              <a:rPr lang="en-IN" dirty="0"/>
              <a:t>Insertion Operation - O(1)</a:t>
            </a:r>
          </a:p>
          <a:p>
            <a:r>
              <a:rPr lang="en-IN" dirty="0"/>
              <a:t>Deletion Operation - O(n)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Search Tree time complexities</a:t>
            </a:r>
          </a:p>
        </p:txBody>
      </p:sp>
    </p:spTree>
    <p:extLst>
      <p:ext uri="{BB962C8B-B14F-4D97-AF65-F5344CB8AC3E}">
        <p14:creationId xmlns:p14="http://schemas.microsoft.com/office/powerpoint/2010/main" val="718426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Searching in BST to find or locate some specific element or node within a data structure. </a:t>
            </a:r>
          </a:p>
          <a:p>
            <a:r>
              <a:rPr lang="en-IN" dirty="0"/>
              <a:t>It is easy process in the binary search tree due to the fact that, elements in BST are stored in a particular order.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 operation</a:t>
            </a:r>
          </a:p>
        </p:txBody>
      </p:sp>
    </p:spTree>
    <p:extLst>
      <p:ext uri="{BB962C8B-B14F-4D97-AF65-F5344CB8AC3E}">
        <p14:creationId xmlns:p14="http://schemas.microsoft.com/office/powerpoint/2010/main" val="1846023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Compare the element with the root of the tree.</a:t>
            </a:r>
          </a:p>
          <a:p>
            <a:r>
              <a:rPr lang="en-IN" dirty="0"/>
              <a:t>If the item is matched then return the location of the node.</a:t>
            </a:r>
          </a:p>
          <a:p>
            <a:r>
              <a:rPr lang="en-IN" dirty="0"/>
              <a:t>Otherwise check if item is </a:t>
            </a:r>
            <a:r>
              <a:rPr lang="en-IN" b="1" dirty="0"/>
              <a:t>less than </a:t>
            </a:r>
            <a:r>
              <a:rPr lang="en-IN" dirty="0"/>
              <a:t>the element present on root, if so then move to the </a:t>
            </a:r>
            <a:r>
              <a:rPr lang="en-IN" b="1" dirty="0"/>
              <a:t>left sub-tree</a:t>
            </a:r>
            <a:r>
              <a:rPr lang="en-IN" dirty="0"/>
              <a:t>.</a:t>
            </a:r>
          </a:p>
          <a:p>
            <a:r>
              <a:rPr lang="en-IN" dirty="0"/>
              <a:t>If not, then move to the </a:t>
            </a:r>
            <a:r>
              <a:rPr lang="en-IN" b="1" dirty="0"/>
              <a:t>right sub-tree</a:t>
            </a:r>
            <a:r>
              <a:rPr lang="en-IN" dirty="0"/>
              <a:t>.</a:t>
            </a:r>
          </a:p>
          <a:p>
            <a:r>
              <a:rPr lang="en-IN" dirty="0"/>
              <a:t>Repeat this procedure recursively until match found.</a:t>
            </a:r>
          </a:p>
          <a:p>
            <a:r>
              <a:rPr lang="en-IN" dirty="0"/>
              <a:t>If element is not found then return NULL.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for search operation </a:t>
            </a:r>
          </a:p>
        </p:txBody>
      </p:sp>
    </p:spTree>
    <p:extLst>
      <p:ext uri="{BB962C8B-B14F-4D97-AF65-F5344CB8AC3E}">
        <p14:creationId xmlns:p14="http://schemas.microsoft.com/office/powerpoint/2010/main" val="1793136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493949"/>
            <a:ext cx="8534400" cy="517355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Step 1: IF ROOT -&gt; DATA = ITEM OR ROOT = NULL</a:t>
            </a:r>
          </a:p>
          <a:p>
            <a:pPr marL="0" indent="0">
              <a:buNone/>
            </a:pPr>
            <a:r>
              <a:rPr lang="en-IN" dirty="0"/>
              <a:t>    Return ROOT</a:t>
            </a:r>
          </a:p>
          <a:p>
            <a:pPr marL="0" indent="0">
              <a:buNone/>
            </a:pPr>
            <a:r>
              <a:rPr lang="en-IN" dirty="0"/>
              <a:t>   ELSE</a:t>
            </a:r>
          </a:p>
          <a:p>
            <a:pPr marL="0" indent="0">
              <a:buNone/>
            </a:pPr>
            <a:r>
              <a:rPr lang="en-IN" dirty="0"/>
              <a:t>   IF ROOT &lt; ROOT -&gt; DATA</a:t>
            </a:r>
          </a:p>
          <a:p>
            <a:pPr marL="0" indent="0">
              <a:buNone/>
            </a:pPr>
            <a:r>
              <a:rPr lang="en-IN" dirty="0"/>
              <a:t>   Return search(ROOT -&gt; </a:t>
            </a:r>
            <a:r>
              <a:rPr lang="en-IN" b="1" dirty="0"/>
              <a:t>LEFT, ITEM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ELSE</a:t>
            </a:r>
          </a:p>
          <a:p>
            <a:pPr marL="0" indent="0">
              <a:buNone/>
            </a:pPr>
            <a:r>
              <a:rPr lang="en-IN" dirty="0"/>
              <a:t>   Return search(ROOT -&gt; </a:t>
            </a:r>
            <a:r>
              <a:rPr lang="en-IN" b="1" dirty="0"/>
              <a:t>RIGHT,ITEM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[END OF IF]</a:t>
            </a:r>
          </a:p>
          <a:p>
            <a:pPr marL="0" indent="0">
              <a:buNone/>
            </a:pPr>
            <a:r>
              <a:rPr lang="en-IN" dirty="0"/>
              <a:t>  [END OF IF]</a:t>
            </a:r>
          </a:p>
          <a:p>
            <a:pPr marL="0" indent="0">
              <a:buNone/>
            </a:pPr>
            <a:r>
              <a:rPr lang="en-IN" dirty="0"/>
              <a:t>Step 2: 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Algorithm: Search operation </a:t>
            </a:r>
          </a:p>
        </p:txBody>
      </p:sp>
    </p:spTree>
    <p:extLst>
      <p:ext uri="{BB962C8B-B14F-4D97-AF65-F5344CB8AC3E}">
        <p14:creationId xmlns:p14="http://schemas.microsoft.com/office/powerpoint/2010/main" val="3764968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 operation </a:t>
            </a:r>
          </a:p>
        </p:txBody>
      </p:sp>
      <p:sp>
        <p:nvSpPr>
          <p:cNvPr id="4" name="Oval 3"/>
          <p:cNvSpPr/>
          <p:nvPr/>
        </p:nvSpPr>
        <p:spPr>
          <a:xfrm>
            <a:off x="3986924" y="2521604"/>
            <a:ext cx="699952" cy="4925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55</a:t>
            </a:r>
          </a:p>
        </p:txBody>
      </p:sp>
      <p:sp>
        <p:nvSpPr>
          <p:cNvPr id="5" name="Oval 4"/>
          <p:cNvSpPr/>
          <p:nvPr/>
        </p:nvSpPr>
        <p:spPr>
          <a:xfrm>
            <a:off x="4793808" y="4855315"/>
            <a:ext cx="699952" cy="47276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56</a:t>
            </a:r>
          </a:p>
        </p:txBody>
      </p:sp>
      <p:sp>
        <p:nvSpPr>
          <p:cNvPr id="6" name="Oval 5"/>
          <p:cNvSpPr/>
          <p:nvPr/>
        </p:nvSpPr>
        <p:spPr>
          <a:xfrm>
            <a:off x="3632149" y="4845403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47</a:t>
            </a:r>
          </a:p>
        </p:txBody>
      </p:sp>
      <p:sp>
        <p:nvSpPr>
          <p:cNvPr id="7" name="Oval 6"/>
          <p:cNvSpPr/>
          <p:nvPr/>
        </p:nvSpPr>
        <p:spPr>
          <a:xfrm>
            <a:off x="2122352" y="4855315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38</a:t>
            </a:r>
          </a:p>
        </p:txBody>
      </p:sp>
      <p:sp>
        <p:nvSpPr>
          <p:cNvPr id="8" name="Oval 7"/>
          <p:cNvSpPr/>
          <p:nvPr/>
        </p:nvSpPr>
        <p:spPr>
          <a:xfrm>
            <a:off x="5143784" y="3500182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60</a:t>
            </a:r>
          </a:p>
        </p:txBody>
      </p:sp>
      <p:sp>
        <p:nvSpPr>
          <p:cNvPr id="9" name="Oval 8"/>
          <p:cNvSpPr/>
          <p:nvPr/>
        </p:nvSpPr>
        <p:spPr>
          <a:xfrm>
            <a:off x="2962219" y="3494381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40</a:t>
            </a:r>
          </a:p>
        </p:txBody>
      </p:sp>
      <p:sp>
        <p:nvSpPr>
          <p:cNvPr id="10" name="Oval 9"/>
          <p:cNvSpPr/>
          <p:nvPr/>
        </p:nvSpPr>
        <p:spPr>
          <a:xfrm>
            <a:off x="6127352" y="4861420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65</a:t>
            </a:r>
          </a:p>
        </p:txBody>
      </p:sp>
      <p:cxnSp>
        <p:nvCxnSpPr>
          <p:cNvPr id="11" name="Straight Connector 10"/>
          <p:cNvCxnSpPr>
            <a:stCxn id="4" idx="3"/>
            <a:endCxn id="9" idx="7"/>
          </p:cNvCxnSpPr>
          <p:nvPr/>
        </p:nvCxnSpPr>
        <p:spPr>
          <a:xfrm flipH="1">
            <a:off x="3559665" y="2942051"/>
            <a:ext cx="529765" cy="62446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716391" y="3947375"/>
            <a:ext cx="620918" cy="93468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475558" y="3986965"/>
            <a:ext cx="409244" cy="85386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90193" y="2942051"/>
            <a:ext cx="661920" cy="63026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545813" y="3965113"/>
            <a:ext cx="610182" cy="87572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143784" y="4020517"/>
            <a:ext cx="305569" cy="82031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619919" y="2981020"/>
            <a:ext cx="529765" cy="6244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0"/>
          </p:cNvCxnSpPr>
          <p:nvPr/>
        </p:nvCxnSpPr>
        <p:spPr>
          <a:xfrm flipH="1" flipV="1">
            <a:off x="3521911" y="3930969"/>
            <a:ext cx="460214" cy="914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3792" y="2189408"/>
            <a:ext cx="199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Search item = 47</a:t>
            </a:r>
          </a:p>
        </p:txBody>
      </p:sp>
    </p:spTree>
    <p:extLst>
      <p:ext uri="{BB962C8B-B14F-4D97-AF65-F5344CB8AC3E}">
        <p14:creationId xmlns:p14="http://schemas.microsoft.com/office/powerpoint/2010/main" val="2632043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Bahnschrift SemiBold"/>
        <a:ea typeface=""/>
        <a:cs typeface=""/>
      </a:majorFont>
      <a:minorFont>
        <a:latin typeface="Bahnschrif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5518</TotalTime>
  <Words>1018</Words>
  <Application>Microsoft Office PowerPoint</Application>
  <PresentationFormat>On-screen Show (4:3)</PresentationFormat>
  <Paragraphs>135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Bahnschrift</vt:lpstr>
      <vt:lpstr>Bahnschrift SemiBold</vt:lpstr>
      <vt:lpstr>Office Theme</vt:lpstr>
      <vt:lpstr>PowerPoint Presentation</vt:lpstr>
      <vt:lpstr>Learning Outcomes</vt:lpstr>
      <vt:lpstr>Binary search tree </vt:lpstr>
      <vt:lpstr>Binary search tree </vt:lpstr>
      <vt:lpstr>Binary Search Tree time complexities</vt:lpstr>
      <vt:lpstr>Search operation</vt:lpstr>
      <vt:lpstr>Steps for search operation </vt:lpstr>
      <vt:lpstr>Algorithm: Search operation </vt:lpstr>
      <vt:lpstr>Search operation </vt:lpstr>
      <vt:lpstr>Insert operation</vt:lpstr>
      <vt:lpstr>Steps for insert operation</vt:lpstr>
      <vt:lpstr>Algorithm: Insert operation</vt:lpstr>
      <vt:lpstr>Insert operation</vt:lpstr>
      <vt:lpstr>Delete operation</vt:lpstr>
      <vt:lpstr>Deleting a leaf node</vt:lpstr>
      <vt:lpstr>Deleting a node with one child</vt:lpstr>
      <vt:lpstr>Deleting a node with two children</vt:lpstr>
      <vt:lpstr>Algorithm</vt:lpstr>
      <vt:lpstr>Delete operation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Singh Rajpoot</dc:creator>
  <cp:lastModifiedBy>video recording 1</cp:lastModifiedBy>
  <cp:revision>315</cp:revision>
  <dcterms:created xsi:type="dcterms:W3CDTF">2020-12-02T15:29:53Z</dcterms:created>
  <dcterms:modified xsi:type="dcterms:W3CDTF">2021-09-25T06:42:21Z</dcterms:modified>
</cp:coreProperties>
</file>