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6" r:id="rId4"/>
    <p:sldId id="309" r:id="rId5"/>
    <p:sldId id="326" r:id="rId6"/>
    <p:sldId id="324" r:id="rId7"/>
    <p:sldId id="325" r:id="rId8"/>
    <p:sldId id="308" r:id="rId9"/>
    <p:sldId id="310" r:id="rId10"/>
    <p:sldId id="311" r:id="rId11"/>
    <p:sldId id="323" r:id="rId12"/>
    <p:sldId id="312" r:id="rId13"/>
    <p:sldId id="313" r:id="rId14"/>
    <p:sldId id="314" r:id="rId15"/>
    <p:sldId id="315" r:id="rId16"/>
    <p:sldId id="316" r:id="rId17"/>
    <p:sldId id="25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  <a:srgbClr val="7CAAF1"/>
    <a:srgbClr val="1F1F1F"/>
    <a:srgbClr val="191919"/>
    <a:srgbClr val="636973"/>
    <a:srgbClr val="999999"/>
    <a:srgbClr val="C2C2C2"/>
    <a:srgbClr val="00203F"/>
    <a:srgbClr val="ADF0D1"/>
    <a:srgbClr val="DD5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FDCE79-4E29-402C-B477-B11C4D011C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alphaModFix amt="90000"/>
          </a:blip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92F9EE-5066-4DC7-9A8B-A0704FB56E63}"/>
              </a:ext>
            </a:extLst>
          </p:cNvPr>
          <p:cNvSpPr/>
          <p:nvPr userDrawn="1"/>
        </p:nvSpPr>
        <p:spPr>
          <a:xfrm>
            <a:off x="0" y="1440872"/>
            <a:ext cx="9144000" cy="3976255"/>
          </a:xfrm>
          <a:prstGeom prst="rect">
            <a:avLst/>
          </a:prstGeom>
          <a:solidFill>
            <a:srgbClr val="2C2C2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51063-0A73-407E-9285-9A6C27FF3658}"/>
              </a:ext>
            </a:extLst>
          </p:cNvPr>
          <p:cNvSpPr txBox="1"/>
          <p:nvPr userDrawn="1"/>
        </p:nvSpPr>
        <p:spPr>
          <a:xfrm>
            <a:off x="318655" y="1551705"/>
            <a:ext cx="52508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ECAP770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D37EDC-9BA2-4106-A0D1-49964EF39471}"/>
              </a:ext>
            </a:extLst>
          </p:cNvPr>
          <p:cNvSpPr txBox="1"/>
          <p:nvPr userDrawn="1"/>
        </p:nvSpPr>
        <p:spPr>
          <a:xfrm>
            <a:off x="263235" y="2970116"/>
            <a:ext cx="5347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cap="small" baseline="0" dirty="0">
                <a:solidFill>
                  <a:schemeClr val="bg1"/>
                </a:solidFill>
              </a:rPr>
              <a:t>Advance Data Structures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C59E63-B3F3-40A8-A422-69AB2D35C404}"/>
              </a:ext>
            </a:extLst>
          </p:cNvPr>
          <p:cNvCxnSpPr>
            <a:cxnSpLocks/>
          </p:cNvCxnSpPr>
          <p:nvPr userDrawn="1"/>
        </p:nvCxnSpPr>
        <p:spPr>
          <a:xfrm>
            <a:off x="318655" y="3782289"/>
            <a:ext cx="5347855" cy="0"/>
          </a:xfrm>
          <a:prstGeom prst="line">
            <a:avLst/>
          </a:prstGeom>
          <a:ln w="3175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3F2AB1-044B-42E4-8A81-97A7A2FE5418}"/>
              </a:ext>
            </a:extLst>
          </p:cNvPr>
          <p:cNvSpPr txBox="1"/>
          <p:nvPr userDrawn="1"/>
        </p:nvSpPr>
        <p:spPr>
          <a:xfrm>
            <a:off x="5999019" y="4563687"/>
            <a:ext cx="2826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Ashwani Kumar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979311-FF32-46BF-9637-46454C71F372}"/>
              </a:ext>
            </a:extLst>
          </p:cNvPr>
          <p:cNvSpPr txBox="1"/>
          <p:nvPr userDrawn="1"/>
        </p:nvSpPr>
        <p:spPr>
          <a:xfrm>
            <a:off x="6044739" y="5039622"/>
            <a:ext cx="2826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210813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bg>
      <p:bgPr>
        <a:blipFill dpi="0" rotWithShape="1">
          <a:blip r:embed="rId2">
            <a:alphaModFix amt="2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D8FB24-47A5-44BC-AECD-0BC32C75DA0B}"/>
              </a:ext>
            </a:extLst>
          </p:cNvPr>
          <p:cNvSpPr/>
          <p:nvPr userDrawn="1"/>
        </p:nvSpPr>
        <p:spPr>
          <a:xfrm>
            <a:off x="548640" y="548640"/>
            <a:ext cx="8046720" cy="5760720"/>
          </a:xfrm>
          <a:prstGeom prst="roundRect">
            <a:avLst>
              <a:gd name="adj" fmla="val 6085"/>
            </a:avLst>
          </a:prstGeom>
          <a:solidFill>
            <a:srgbClr val="191919"/>
          </a:solidFill>
          <a:ln w="28575">
            <a:solidFill>
              <a:srgbClr val="ADF0D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ADF0D1"/>
                </a:solidFill>
              </a:rPr>
              <a:t>That’s all for now…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952D653F-880E-4704-B157-47A700D64B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790332" y="790379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0F10F3FB-B2E5-4042-8A74-C8150CE8F5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8125068" y="790379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C516898-262F-4C12-85F9-35D321590CE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790332" y="5839460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394B66A9-76CC-4130-959F-4495CE8CFE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8125068" y="5839460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859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34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53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85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arning Outcome">
    <p:bg>
      <p:bgPr>
        <a:blipFill dpi="0" rotWithShape="1">
          <a:blip r:embed="rId2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0050" y="2840182"/>
            <a:ext cx="8534400" cy="3827317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None/>
              <a:defRPr>
                <a:solidFill>
                  <a:srgbClr val="00203F"/>
                </a:solidFill>
              </a:defRPr>
            </a:lvl1pPr>
            <a:lvl2pPr>
              <a:lnSpc>
                <a:spcPct val="150000"/>
              </a:lnSpc>
              <a:buClr>
                <a:srgbClr val="FF0066"/>
              </a:buClr>
              <a:defRPr sz="2800"/>
            </a:lvl2pPr>
            <a:lvl3pPr>
              <a:buClr>
                <a:srgbClr val="FF0066"/>
              </a:buClr>
              <a:defRPr/>
            </a:lvl3pPr>
            <a:lvl4pPr>
              <a:buClr>
                <a:srgbClr val="FF0066"/>
              </a:buClr>
              <a:defRPr/>
            </a:lvl4pPr>
            <a:lvl5pPr>
              <a:buClr>
                <a:srgbClr val="FF0066"/>
              </a:buClr>
              <a:defRPr/>
            </a:lvl5pPr>
          </a:lstStyle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2095499"/>
          </a:xfrm>
          <a:prstGeom prst="rect">
            <a:avLst/>
          </a:prstGeom>
          <a:gradFill flip="none" rotWithShape="1">
            <a:gsLst>
              <a:gs pos="76000">
                <a:srgbClr val="636973"/>
              </a:gs>
              <a:gs pos="25000">
                <a:srgbClr val="2C2C2C"/>
              </a:gs>
              <a:gs pos="100000">
                <a:srgbClr val="9999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0050" y="0"/>
            <a:ext cx="8743950" cy="2095499"/>
          </a:xfrm>
        </p:spPr>
        <p:txBody>
          <a:bodyPr>
            <a:normAutofit/>
          </a:bodyPr>
          <a:lstStyle>
            <a:lvl1pPr>
              <a:defRPr sz="44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Learning</a:t>
            </a:r>
            <a:br>
              <a:rPr lang="en-US" dirty="0"/>
            </a:br>
            <a:r>
              <a:rPr lang="en-US" dirty="0"/>
              <a:t>Outcome</a:t>
            </a:r>
          </a:p>
        </p:txBody>
      </p:sp>
      <p:pic>
        <p:nvPicPr>
          <p:cNvPr id="13" name="Graphic 12" descr="Bullseye with solid fill">
            <a:extLst>
              <a:ext uri="{FF2B5EF4-FFF2-40B4-BE49-F238E27FC236}">
                <a16:creationId xmlns:a16="http://schemas.microsoft.com/office/drawing/2014/main" id="{DA53A35D-A7FC-46DF-8F17-CB2B929D87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42465" y="201756"/>
            <a:ext cx="1691985" cy="1691985"/>
          </a:xfrm>
          <a:prstGeom prst="rect">
            <a:avLst/>
          </a:prstGeom>
          <a:effectLst>
            <a:outerShdw blurRad="63500" dist="63500" sx="104000" sy="104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8C5984-85FD-4A7B-BC9D-CFD0ADC314BC}"/>
              </a:ext>
            </a:extLst>
          </p:cNvPr>
          <p:cNvSpPr txBox="1"/>
          <p:nvPr userDrawn="1"/>
        </p:nvSpPr>
        <p:spPr>
          <a:xfrm>
            <a:off x="400050" y="2297255"/>
            <a:ext cx="8092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srgbClr val="1F1F1F"/>
                </a:solidFill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404072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(Grey)">
    <p:bg>
      <p:bgPr>
        <a:blipFill dpi="0" rotWithShape="1">
          <a:blip r:embed="rId2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543050"/>
            <a:ext cx="8534400" cy="5124450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defRPr/>
            </a:lvl1pPr>
            <a:lvl2pPr>
              <a:lnSpc>
                <a:spcPct val="150000"/>
              </a:lnSpc>
              <a:buClr>
                <a:srgbClr val="FF0066"/>
              </a:buClr>
              <a:defRPr/>
            </a:lvl2pPr>
            <a:lvl3pPr>
              <a:lnSpc>
                <a:spcPct val="150000"/>
              </a:lnSpc>
              <a:buClr>
                <a:srgbClr val="FF0066"/>
              </a:buClr>
              <a:defRPr/>
            </a:lvl3pPr>
            <a:lvl4pPr>
              <a:lnSpc>
                <a:spcPct val="150000"/>
              </a:lnSpc>
              <a:buClr>
                <a:srgbClr val="FF0066"/>
              </a:buClr>
              <a:defRPr/>
            </a:lvl4pPr>
            <a:lvl5pPr>
              <a:lnSpc>
                <a:spcPct val="150000"/>
              </a:lnSpc>
              <a:buClr>
                <a:srgbClr val="FF0066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1325562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1"/>
            <a:ext cx="8743950" cy="1314450"/>
          </a:xfrm>
        </p:spPr>
        <p:txBody>
          <a:bodyPr>
            <a:normAutofit/>
          </a:bodyPr>
          <a:lstStyle>
            <a:lvl1pPr>
              <a:defRPr sz="40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76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543050"/>
            <a:ext cx="8534400" cy="5124450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defRPr/>
            </a:lvl1pPr>
            <a:lvl2pPr>
              <a:lnSpc>
                <a:spcPct val="150000"/>
              </a:lnSpc>
              <a:buClr>
                <a:srgbClr val="FF0066"/>
              </a:buClr>
              <a:defRPr/>
            </a:lvl2pPr>
            <a:lvl3pPr>
              <a:lnSpc>
                <a:spcPct val="150000"/>
              </a:lnSpc>
              <a:buClr>
                <a:srgbClr val="FF0066"/>
              </a:buClr>
              <a:defRPr/>
            </a:lvl3pPr>
            <a:lvl4pPr>
              <a:lnSpc>
                <a:spcPct val="150000"/>
              </a:lnSpc>
              <a:buClr>
                <a:srgbClr val="FF0066"/>
              </a:buClr>
              <a:defRPr/>
            </a:lvl4pPr>
            <a:lvl5pPr>
              <a:lnSpc>
                <a:spcPct val="150000"/>
              </a:lnSpc>
              <a:buClr>
                <a:srgbClr val="FF0066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1325562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0"/>
            <a:ext cx="8743950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203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2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3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8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7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EE634-6B37-4575-989D-67DDA194FFF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6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6" r:id="rId3"/>
    <p:sldLayoutId id="2147483674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75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829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IN" dirty="0"/>
              <a:t>If balance factor of any node is </a:t>
            </a:r>
            <a:r>
              <a:rPr lang="en-IN" b="1" dirty="0"/>
              <a:t>1</a:t>
            </a:r>
            <a:r>
              <a:rPr lang="en-IN" dirty="0"/>
              <a:t>, it means that the left sub-tree is one level higher than the right sub-tree.</a:t>
            </a:r>
          </a:p>
          <a:p>
            <a:pPr algn="just"/>
            <a:r>
              <a:rPr lang="en-IN" dirty="0"/>
              <a:t>If balance factor of any node is </a:t>
            </a:r>
            <a:r>
              <a:rPr lang="en-IN" b="1" dirty="0"/>
              <a:t>0</a:t>
            </a:r>
            <a:r>
              <a:rPr lang="en-IN" dirty="0"/>
              <a:t>, it means that the left sub-tree and right sub-tree contain equal height.</a:t>
            </a:r>
          </a:p>
          <a:p>
            <a:pPr algn="just"/>
            <a:r>
              <a:rPr lang="en-IN" dirty="0"/>
              <a:t>If balance factor of any node is </a:t>
            </a:r>
            <a:r>
              <a:rPr lang="en-IN" b="1" dirty="0"/>
              <a:t>-1</a:t>
            </a:r>
            <a:r>
              <a:rPr lang="en-IN" dirty="0"/>
              <a:t>, it means that the left sub-tree is one level lower than the right sub-tree.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Balance Factor</a:t>
            </a:r>
          </a:p>
        </p:txBody>
      </p:sp>
    </p:spTree>
    <p:extLst>
      <p:ext uri="{BB962C8B-B14F-4D97-AF65-F5344CB8AC3E}">
        <p14:creationId xmlns:p14="http://schemas.microsoft.com/office/powerpoint/2010/main" val="3986690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4499667" y="2730321"/>
            <a:ext cx="2403410" cy="27532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val 1"/>
          <p:cNvSpPr/>
          <p:nvPr/>
        </p:nvSpPr>
        <p:spPr>
          <a:xfrm>
            <a:off x="1877268" y="2741577"/>
            <a:ext cx="2610866" cy="269099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AVL tree</a:t>
            </a:r>
          </a:p>
        </p:txBody>
      </p:sp>
      <p:sp>
        <p:nvSpPr>
          <p:cNvPr id="4" name="Oval 3"/>
          <p:cNvSpPr/>
          <p:nvPr/>
        </p:nvSpPr>
        <p:spPr>
          <a:xfrm>
            <a:off x="3948288" y="1916297"/>
            <a:ext cx="699952" cy="4925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55</a:t>
            </a:r>
          </a:p>
        </p:txBody>
      </p:sp>
      <p:sp>
        <p:nvSpPr>
          <p:cNvPr id="5" name="Oval 4"/>
          <p:cNvSpPr/>
          <p:nvPr/>
        </p:nvSpPr>
        <p:spPr>
          <a:xfrm>
            <a:off x="4755172" y="4250008"/>
            <a:ext cx="699952" cy="47276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56</a:t>
            </a:r>
          </a:p>
        </p:txBody>
      </p:sp>
      <p:sp>
        <p:nvSpPr>
          <p:cNvPr id="6" name="Oval 5"/>
          <p:cNvSpPr/>
          <p:nvPr/>
        </p:nvSpPr>
        <p:spPr>
          <a:xfrm>
            <a:off x="3593513" y="4240096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47</a:t>
            </a:r>
          </a:p>
        </p:txBody>
      </p:sp>
      <p:sp>
        <p:nvSpPr>
          <p:cNvPr id="7" name="Oval 6"/>
          <p:cNvSpPr/>
          <p:nvPr/>
        </p:nvSpPr>
        <p:spPr>
          <a:xfrm>
            <a:off x="2083716" y="4250008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38</a:t>
            </a:r>
          </a:p>
        </p:txBody>
      </p:sp>
      <p:sp>
        <p:nvSpPr>
          <p:cNvPr id="8" name="Oval 7"/>
          <p:cNvSpPr/>
          <p:nvPr/>
        </p:nvSpPr>
        <p:spPr>
          <a:xfrm>
            <a:off x="5105148" y="2894875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</a:t>
            </a:r>
          </a:p>
        </p:txBody>
      </p:sp>
      <p:sp>
        <p:nvSpPr>
          <p:cNvPr id="9" name="Oval 8"/>
          <p:cNvSpPr/>
          <p:nvPr/>
        </p:nvSpPr>
        <p:spPr>
          <a:xfrm>
            <a:off x="2923583" y="2889074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40</a:t>
            </a:r>
          </a:p>
        </p:txBody>
      </p:sp>
      <p:sp>
        <p:nvSpPr>
          <p:cNvPr id="10" name="Oval 9"/>
          <p:cNvSpPr/>
          <p:nvPr/>
        </p:nvSpPr>
        <p:spPr>
          <a:xfrm>
            <a:off x="6088716" y="4256113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65</a:t>
            </a:r>
          </a:p>
        </p:txBody>
      </p:sp>
      <p:cxnSp>
        <p:nvCxnSpPr>
          <p:cNvPr id="11" name="Straight Connector 10"/>
          <p:cNvCxnSpPr>
            <a:stCxn id="4" idx="3"/>
            <a:endCxn id="9" idx="7"/>
          </p:cNvCxnSpPr>
          <p:nvPr/>
        </p:nvCxnSpPr>
        <p:spPr>
          <a:xfrm flipH="1">
            <a:off x="3521029" y="2336744"/>
            <a:ext cx="529765" cy="62446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77755" y="3342068"/>
            <a:ext cx="620918" cy="93468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36922" y="3381658"/>
            <a:ext cx="409244" cy="85386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51557" y="2336744"/>
            <a:ext cx="661920" cy="63026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507177" y="3359806"/>
            <a:ext cx="610182" cy="87572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105148" y="3415210"/>
            <a:ext cx="305569" cy="82031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779" y="2489035"/>
            <a:ext cx="200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Left Sub Tree = 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80687" y="2489035"/>
            <a:ext cx="227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Right Sub Tree = 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57273" y="5816316"/>
            <a:ext cx="2741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Balancing factor = 0</a:t>
            </a:r>
          </a:p>
          <a:p>
            <a:r>
              <a:rPr lang="en-IN" dirty="0">
                <a:solidFill>
                  <a:srgbClr val="FF0000"/>
                </a:solidFill>
              </a:rPr>
              <a:t>2-2 = 0 (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Balanced Tree</a:t>
            </a:r>
            <a:r>
              <a:rPr lang="en-IN" dirty="0">
                <a:solidFill>
                  <a:srgbClr val="FF0000"/>
                </a:solidFill>
              </a:rPr>
              <a:t>)</a:t>
            </a:r>
          </a:p>
          <a:p>
            <a:r>
              <a:rPr lang="en-IN" dirty="0">
                <a:solidFill>
                  <a:srgbClr val="FF0000"/>
                </a:solidFill>
              </a:rPr>
              <a:t>0 = </a:t>
            </a:r>
            <a:r>
              <a:rPr lang="en-IN" dirty="0">
                <a:solidFill>
                  <a:srgbClr val="0070C0"/>
                </a:solidFill>
              </a:rPr>
              <a:t>(</a:t>
            </a:r>
            <a:r>
              <a:rPr lang="en-IN" b="1" dirty="0">
                <a:solidFill>
                  <a:srgbClr val="7030A0"/>
                </a:solidFill>
              </a:rPr>
              <a:t>0</a:t>
            </a:r>
            <a:r>
              <a:rPr lang="en-IN" dirty="0">
                <a:solidFill>
                  <a:srgbClr val="0070C0"/>
                </a:solidFill>
              </a:rPr>
              <a:t>, 1, -1)</a:t>
            </a:r>
          </a:p>
        </p:txBody>
      </p:sp>
    </p:spTree>
    <p:extLst>
      <p:ext uri="{BB962C8B-B14F-4D97-AF65-F5344CB8AC3E}">
        <p14:creationId xmlns:p14="http://schemas.microsoft.com/office/powerpoint/2010/main" val="55325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AVL tree (Left Heavy Tree)</a:t>
            </a:r>
          </a:p>
        </p:txBody>
      </p:sp>
      <p:sp>
        <p:nvSpPr>
          <p:cNvPr id="4" name="Oval 3"/>
          <p:cNvSpPr/>
          <p:nvPr/>
        </p:nvSpPr>
        <p:spPr>
          <a:xfrm>
            <a:off x="4486788" y="2498502"/>
            <a:ext cx="2403410" cy="27532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1864389" y="2509758"/>
            <a:ext cx="2610866" cy="269099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3935409" y="1684478"/>
            <a:ext cx="699952" cy="4925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55</a:t>
            </a:r>
          </a:p>
        </p:txBody>
      </p:sp>
      <p:sp>
        <p:nvSpPr>
          <p:cNvPr id="8" name="Oval 7"/>
          <p:cNvSpPr/>
          <p:nvPr/>
        </p:nvSpPr>
        <p:spPr>
          <a:xfrm>
            <a:off x="3580634" y="4008277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47</a:t>
            </a:r>
          </a:p>
        </p:txBody>
      </p:sp>
      <p:sp>
        <p:nvSpPr>
          <p:cNvPr id="9" name="Oval 8"/>
          <p:cNvSpPr/>
          <p:nvPr/>
        </p:nvSpPr>
        <p:spPr>
          <a:xfrm>
            <a:off x="2070837" y="4018189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38</a:t>
            </a:r>
          </a:p>
        </p:txBody>
      </p:sp>
      <p:sp>
        <p:nvSpPr>
          <p:cNvPr id="10" name="Oval 9"/>
          <p:cNvSpPr/>
          <p:nvPr/>
        </p:nvSpPr>
        <p:spPr>
          <a:xfrm>
            <a:off x="5092269" y="2663056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</a:t>
            </a:r>
          </a:p>
        </p:txBody>
      </p:sp>
      <p:sp>
        <p:nvSpPr>
          <p:cNvPr id="11" name="Oval 10"/>
          <p:cNvSpPr/>
          <p:nvPr/>
        </p:nvSpPr>
        <p:spPr>
          <a:xfrm>
            <a:off x="2910704" y="2657255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40</a:t>
            </a:r>
          </a:p>
        </p:txBody>
      </p:sp>
      <p:cxnSp>
        <p:nvCxnSpPr>
          <p:cNvPr id="13" name="Straight Connector 12"/>
          <p:cNvCxnSpPr>
            <a:stCxn id="6" idx="3"/>
            <a:endCxn id="11" idx="7"/>
          </p:cNvCxnSpPr>
          <p:nvPr/>
        </p:nvCxnSpPr>
        <p:spPr>
          <a:xfrm flipH="1">
            <a:off x="3508150" y="2104925"/>
            <a:ext cx="529765" cy="62446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24043" y="3149839"/>
            <a:ext cx="409244" cy="85386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538678" y="2104925"/>
            <a:ext cx="661920" cy="63026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494298" y="3127987"/>
            <a:ext cx="610182" cy="87572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39041" y="2509758"/>
            <a:ext cx="211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Right Sub Tree =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10704" y="5722532"/>
            <a:ext cx="2881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Balancing factor = 1 </a:t>
            </a:r>
          </a:p>
          <a:p>
            <a:r>
              <a:rPr lang="en-IN" dirty="0">
                <a:solidFill>
                  <a:srgbClr val="FF0000"/>
                </a:solidFill>
              </a:rPr>
              <a:t>2-1 = 1 (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Left Heavy Tree</a:t>
            </a:r>
            <a:r>
              <a:rPr lang="en-IN" dirty="0">
                <a:solidFill>
                  <a:srgbClr val="FF0000"/>
                </a:solidFill>
              </a:rPr>
              <a:t>)</a:t>
            </a:r>
          </a:p>
          <a:p>
            <a:r>
              <a:rPr lang="en-IN" dirty="0">
                <a:solidFill>
                  <a:srgbClr val="FF0000"/>
                </a:solidFill>
              </a:rPr>
              <a:t>0 = </a:t>
            </a:r>
            <a:r>
              <a:rPr lang="en-IN" dirty="0">
                <a:solidFill>
                  <a:srgbClr val="0070C0"/>
                </a:solidFill>
              </a:rPr>
              <a:t>(0, </a:t>
            </a:r>
            <a:r>
              <a:rPr lang="en-IN" b="1" dirty="0">
                <a:solidFill>
                  <a:srgbClr val="7030A0"/>
                </a:solidFill>
              </a:rPr>
              <a:t>1</a:t>
            </a:r>
            <a:r>
              <a:rPr lang="en-IN" dirty="0">
                <a:solidFill>
                  <a:srgbClr val="0070C0"/>
                </a:solidFill>
              </a:rPr>
              <a:t>, -1)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779" y="2489035"/>
            <a:ext cx="200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Left Sub Tree = 2</a:t>
            </a:r>
          </a:p>
        </p:txBody>
      </p:sp>
    </p:spTree>
    <p:extLst>
      <p:ext uri="{BB962C8B-B14F-4D97-AF65-F5344CB8AC3E}">
        <p14:creationId xmlns:p14="http://schemas.microsoft.com/office/powerpoint/2010/main" val="4132915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AVL Tree (Right Heavy Tree)</a:t>
            </a:r>
          </a:p>
        </p:txBody>
      </p:sp>
      <p:sp>
        <p:nvSpPr>
          <p:cNvPr id="4" name="Oval 3"/>
          <p:cNvSpPr/>
          <p:nvPr/>
        </p:nvSpPr>
        <p:spPr>
          <a:xfrm>
            <a:off x="4538304" y="2395470"/>
            <a:ext cx="2403410" cy="27532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1915905" y="2406726"/>
            <a:ext cx="2610866" cy="269099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3986925" y="1581446"/>
            <a:ext cx="699952" cy="4925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55</a:t>
            </a:r>
          </a:p>
        </p:txBody>
      </p:sp>
      <p:sp>
        <p:nvSpPr>
          <p:cNvPr id="7" name="Oval 6"/>
          <p:cNvSpPr/>
          <p:nvPr/>
        </p:nvSpPr>
        <p:spPr>
          <a:xfrm>
            <a:off x="4793809" y="3915157"/>
            <a:ext cx="699952" cy="47276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56</a:t>
            </a:r>
          </a:p>
        </p:txBody>
      </p:sp>
      <p:sp>
        <p:nvSpPr>
          <p:cNvPr id="10" name="Oval 9"/>
          <p:cNvSpPr/>
          <p:nvPr/>
        </p:nvSpPr>
        <p:spPr>
          <a:xfrm>
            <a:off x="5143785" y="2560024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</a:t>
            </a:r>
          </a:p>
        </p:txBody>
      </p:sp>
      <p:sp>
        <p:nvSpPr>
          <p:cNvPr id="11" name="Oval 10"/>
          <p:cNvSpPr/>
          <p:nvPr/>
        </p:nvSpPr>
        <p:spPr>
          <a:xfrm>
            <a:off x="2962220" y="2554223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40</a:t>
            </a:r>
          </a:p>
        </p:txBody>
      </p:sp>
      <p:sp>
        <p:nvSpPr>
          <p:cNvPr id="12" name="Oval 11"/>
          <p:cNvSpPr/>
          <p:nvPr/>
        </p:nvSpPr>
        <p:spPr>
          <a:xfrm>
            <a:off x="6127353" y="3921262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65</a:t>
            </a:r>
          </a:p>
        </p:txBody>
      </p:sp>
      <p:cxnSp>
        <p:nvCxnSpPr>
          <p:cNvPr id="13" name="Straight Connector 12"/>
          <p:cNvCxnSpPr>
            <a:stCxn id="6" idx="3"/>
            <a:endCxn id="11" idx="7"/>
          </p:cNvCxnSpPr>
          <p:nvPr/>
        </p:nvCxnSpPr>
        <p:spPr>
          <a:xfrm flipH="1">
            <a:off x="3559666" y="2001893"/>
            <a:ext cx="529765" cy="62446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16392" y="3007217"/>
            <a:ext cx="620918" cy="93468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590194" y="2001893"/>
            <a:ext cx="661920" cy="63026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143785" y="3080359"/>
            <a:ext cx="305569" cy="82031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2506" y="2378737"/>
            <a:ext cx="204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Left Sub Tree = 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90557" y="2441694"/>
            <a:ext cx="217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Right Sub Tree = 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95910" y="5481465"/>
            <a:ext cx="314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Balancing factor = -1</a:t>
            </a:r>
          </a:p>
          <a:p>
            <a:r>
              <a:rPr lang="en-IN" dirty="0">
                <a:solidFill>
                  <a:srgbClr val="FF0000"/>
                </a:solidFill>
              </a:rPr>
              <a:t>1-2 = -1 (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Right Heavy Tree</a:t>
            </a:r>
            <a:r>
              <a:rPr lang="en-IN" dirty="0">
                <a:solidFill>
                  <a:srgbClr val="FF0000"/>
                </a:solidFill>
              </a:rPr>
              <a:t>)</a:t>
            </a:r>
          </a:p>
          <a:p>
            <a:r>
              <a:rPr lang="en-IN" dirty="0">
                <a:solidFill>
                  <a:srgbClr val="FF0000"/>
                </a:solidFill>
              </a:rPr>
              <a:t>0 = </a:t>
            </a:r>
            <a:r>
              <a:rPr lang="en-IN" dirty="0">
                <a:solidFill>
                  <a:srgbClr val="0070C0"/>
                </a:solidFill>
              </a:rPr>
              <a:t>(0, 1, </a:t>
            </a:r>
            <a:r>
              <a:rPr lang="en-IN" b="1" dirty="0">
                <a:solidFill>
                  <a:srgbClr val="7030A0"/>
                </a:solidFill>
              </a:rPr>
              <a:t>-1</a:t>
            </a:r>
            <a:r>
              <a:rPr lang="en-IN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050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/>
              <a:t>Insertion</a:t>
            </a:r>
            <a:r>
              <a:rPr lang="en-IN" dirty="0"/>
              <a:t>: Insertion in AVL is same as binary search tree. </a:t>
            </a:r>
          </a:p>
          <a:p>
            <a:pPr algn="just"/>
            <a:r>
              <a:rPr lang="en-IN" dirty="0"/>
              <a:t>Insertion may lead to violation in the tree property and therefore the tree may need balancing. </a:t>
            </a:r>
          </a:p>
          <a:p>
            <a:pPr algn="just"/>
            <a:r>
              <a:rPr lang="en-IN" dirty="0"/>
              <a:t>The tree can be balanced by applying rotations.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AVL Tree operations : Insertion  </a:t>
            </a:r>
          </a:p>
        </p:txBody>
      </p:sp>
    </p:spTree>
    <p:extLst>
      <p:ext uri="{BB962C8B-B14F-4D97-AF65-F5344CB8AC3E}">
        <p14:creationId xmlns:p14="http://schemas.microsoft.com/office/powerpoint/2010/main" val="3743970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/>
              <a:t>Deletion</a:t>
            </a:r>
            <a:r>
              <a:rPr lang="en-IN" dirty="0"/>
              <a:t>: Deletion in AVL is same as binary search tree. </a:t>
            </a:r>
          </a:p>
          <a:p>
            <a:pPr algn="just"/>
            <a:r>
              <a:rPr lang="en-IN" dirty="0"/>
              <a:t>Deletion may lead to violation in the tree property and therefore the tree may need balancing. </a:t>
            </a:r>
          </a:p>
          <a:p>
            <a:pPr algn="just"/>
            <a:r>
              <a:rPr lang="en-IN" dirty="0"/>
              <a:t>The tree can be balanced by applying rotations.</a:t>
            </a: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AVL Tree operations: Deletion </a:t>
            </a:r>
          </a:p>
        </p:txBody>
      </p:sp>
    </p:spTree>
    <p:extLst>
      <p:ext uri="{BB962C8B-B14F-4D97-AF65-F5344CB8AC3E}">
        <p14:creationId xmlns:p14="http://schemas.microsoft.com/office/powerpoint/2010/main" val="3938457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BECEC83-D083-4FB5-A129-83A790AD3001}"/>
              </a:ext>
            </a:extLst>
          </p:cNvPr>
          <p:cNvSpPr/>
          <p:nvPr/>
        </p:nvSpPr>
        <p:spPr>
          <a:xfrm>
            <a:off x="3131058" y="1714106"/>
            <a:ext cx="3072384" cy="1081323"/>
          </a:xfrm>
          <a:custGeom>
            <a:avLst/>
            <a:gdLst>
              <a:gd name="connsiteX0" fmla="*/ 0 w 3072384"/>
              <a:gd name="connsiteY0" fmla="*/ 180224 h 1081323"/>
              <a:gd name="connsiteX1" fmla="*/ 180224 w 3072384"/>
              <a:gd name="connsiteY1" fmla="*/ 0 h 1081323"/>
              <a:gd name="connsiteX2" fmla="*/ 2892160 w 3072384"/>
              <a:gd name="connsiteY2" fmla="*/ 0 h 1081323"/>
              <a:gd name="connsiteX3" fmla="*/ 3072384 w 3072384"/>
              <a:gd name="connsiteY3" fmla="*/ 180224 h 1081323"/>
              <a:gd name="connsiteX4" fmla="*/ 3072384 w 3072384"/>
              <a:gd name="connsiteY4" fmla="*/ 901099 h 1081323"/>
              <a:gd name="connsiteX5" fmla="*/ 2892160 w 3072384"/>
              <a:gd name="connsiteY5" fmla="*/ 1081323 h 1081323"/>
              <a:gd name="connsiteX6" fmla="*/ 180224 w 3072384"/>
              <a:gd name="connsiteY6" fmla="*/ 1081323 h 1081323"/>
              <a:gd name="connsiteX7" fmla="*/ 0 w 3072384"/>
              <a:gd name="connsiteY7" fmla="*/ 901099 h 1081323"/>
              <a:gd name="connsiteX8" fmla="*/ 0 w 3072384"/>
              <a:gd name="connsiteY8" fmla="*/ 180224 h 108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2384" h="1081323">
                <a:moveTo>
                  <a:pt x="0" y="180224"/>
                </a:moveTo>
                <a:cubicBezTo>
                  <a:pt x="0" y="80689"/>
                  <a:pt x="80689" y="0"/>
                  <a:pt x="180224" y="0"/>
                </a:cubicBezTo>
                <a:lnTo>
                  <a:pt x="2892160" y="0"/>
                </a:lnTo>
                <a:cubicBezTo>
                  <a:pt x="2991695" y="0"/>
                  <a:pt x="3072384" y="80689"/>
                  <a:pt x="3072384" y="180224"/>
                </a:cubicBezTo>
                <a:lnTo>
                  <a:pt x="3072384" y="901099"/>
                </a:lnTo>
                <a:cubicBezTo>
                  <a:pt x="3072384" y="1000634"/>
                  <a:pt x="2991695" y="1081323"/>
                  <a:pt x="2892160" y="1081323"/>
                </a:cubicBezTo>
                <a:lnTo>
                  <a:pt x="180224" y="1081323"/>
                </a:lnTo>
                <a:cubicBezTo>
                  <a:pt x="80689" y="1081323"/>
                  <a:pt x="0" y="1000634"/>
                  <a:pt x="0" y="901099"/>
                </a:cubicBezTo>
                <a:lnTo>
                  <a:pt x="0" y="180224"/>
                </a:lnTo>
                <a:close/>
              </a:path>
            </a:pathLst>
          </a:custGeom>
          <a:solidFill>
            <a:srgbClr val="2C2C2C"/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896" tIns="111841" rIns="170896" bIns="111841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100" kern="1200"/>
              <a:t>Left rotation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94C6D73-6FFF-42C4-AC64-9F8EA0A54121}"/>
              </a:ext>
            </a:extLst>
          </p:cNvPr>
          <p:cNvSpPr/>
          <p:nvPr/>
        </p:nvSpPr>
        <p:spPr>
          <a:xfrm>
            <a:off x="3131058" y="2924525"/>
            <a:ext cx="3072384" cy="1081323"/>
          </a:xfrm>
          <a:custGeom>
            <a:avLst/>
            <a:gdLst>
              <a:gd name="connsiteX0" fmla="*/ 0 w 3072384"/>
              <a:gd name="connsiteY0" fmla="*/ 180224 h 1081323"/>
              <a:gd name="connsiteX1" fmla="*/ 180224 w 3072384"/>
              <a:gd name="connsiteY1" fmla="*/ 0 h 1081323"/>
              <a:gd name="connsiteX2" fmla="*/ 2892160 w 3072384"/>
              <a:gd name="connsiteY2" fmla="*/ 0 h 1081323"/>
              <a:gd name="connsiteX3" fmla="*/ 3072384 w 3072384"/>
              <a:gd name="connsiteY3" fmla="*/ 180224 h 1081323"/>
              <a:gd name="connsiteX4" fmla="*/ 3072384 w 3072384"/>
              <a:gd name="connsiteY4" fmla="*/ 901099 h 1081323"/>
              <a:gd name="connsiteX5" fmla="*/ 2892160 w 3072384"/>
              <a:gd name="connsiteY5" fmla="*/ 1081323 h 1081323"/>
              <a:gd name="connsiteX6" fmla="*/ 180224 w 3072384"/>
              <a:gd name="connsiteY6" fmla="*/ 1081323 h 1081323"/>
              <a:gd name="connsiteX7" fmla="*/ 0 w 3072384"/>
              <a:gd name="connsiteY7" fmla="*/ 901099 h 1081323"/>
              <a:gd name="connsiteX8" fmla="*/ 0 w 3072384"/>
              <a:gd name="connsiteY8" fmla="*/ 180224 h 108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2384" h="1081323">
                <a:moveTo>
                  <a:pt x="0" y="180224"/>
                </a:moveTo>
                <a:cubicBezTo>
                  <a:pt x="0" y="80689"/>
                  <a:pt x="80689" y="0"/>
                  <a:pt x="180224" y="0"/>
                </a:cubicBezTo>
                <a:lnTo>
                  <a:pt x="2892160" y="0"/>
                </a:lnTo>
                <a:cubicBezTo>
                  <a:pt x="2991695" y="0"/>
                  <a:pt x="3072384" y="80689"/>
                  <a:pt x="3072384" y="180224"/>
                </a:cubicBezTo>
                <a:lnTo>
                  <a:pt x="3072384" y="901099"/>
                </a:lnTo>
                <a:cubicBezTo>
                  <a:pt x="3072384" y="1000634"/>
                  <a:pt x="2991695" y="1081323"/>
                  <a:pt x="2892160" y="1081323"/>
                </a:cubicBezTo>
                <a:lnTo>
                  <a:pt x="180224" y="1081323"/>
                </a:lnTo>
                <a:cubicBezTo>
                  <a:pt x="80689" y="1081323"/>
                  <a:pt x="0" y="1000634"/>
                  <a:pt x="0" y="901099"/>
                </a:cubicBezTo>
                <a:lnTo>
                  <a:pt x="0" y="180224"/>
                </a:lnTo>
                <a:close/>
              </a:path>
            </a:pathLst>
          </a:custGeom>
          <a:solidFill>
            <a:srgbClr val="2C2C2C"/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896" tIns="111841" rIns="170896" bIns="111841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100" kern="1200"/>
              <a:t>Right rotation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EBCA8AB-E033-4529-A2B4-C0DF189729AB}"/>
              </a:ext>
            </a:extLst>
          </p:cNvPr>
          <p:cNvSpPr/>
          <p:nvPr/>
        </p:nvSpPr>
        <p:spPr>
          <a:xfrm>
            <a:off x="3131058" y="4134944"/>
            <a:ext cx="3072384" cy="1081323"/>
          </a:xfrm>
          <a:custGeom>
            <a:avLst/>
            <a:gdLst>
              <a:gd name="connsiteX0" fmla="*/ 0 w 3072384"/>
              <a:gd name="connsiteY0" fmla="*/ 180224 h 1081323"/>
              <a:gd name="connsiteX1" fmla="*/ 180224 w 3072384"/>
              <a:gd name="connsiteY1" fmla="*/ 0 h 1081323"/>
              <a:gd name="connsiteX2" fmla="*/ 2892160 w 3072384"/>
              <a:gd name="connsiteY2" fmla="*/ 0 h 1081323"/>
              <a:gd name="connsiteX3" fmla="*/ 3072384 w 3072384"/>
              <a:gd name="connsiteY3" fmla="*/ 180224 h 1081323"/>
              <a:gd name="connsiteX4" fmla="*/ 3072384 w 3072384"/>
              <a:gd name="connsiteY4" fmla="*/ 901099 h 1081323"/>
              <a:gd name="connsiteX5" fmla="*/ 2892160 w 3072384"/>
              <a:gd name="connsiteY5" fmla="*/ 1081323 h 1081323"/>
              <a:gd name="connsiteX6" fmla="*/ 180224 w 3072384"/>
              <a:gd name="connsiteY6" fmla="*/ 1081323 h 1081323"/>
              <a:gd name="connsiteX7" fmla="*/ 0 w 3072384"/>
              <a:gd name="connsiteY7" fmla="*/ 901099 h 1081323"/>
              <a:gd name="connsiteX8" fmla="*/ 0 w 3072384"/>
              <a:gd name="connsiteY8" fmla="*/ 180224 h 108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2384" h="1081323">
                <a:moveTo>
                  <a:pt x="0" y="180224"/>
                </a:moveTo>
                <a:cubicBezTo>
                  <a:pt x="0" y="80689"/>
                  <a:pt x="80689" y="0"/>
                  <a:pt x="180224" y="0"/>
                </a:cubicBezTo>
                <a:lnTo>
                  <a:pt x="2892160" y="0"/>
                </a:lnTo>
                <a:cubicBezTo>
                  <a:pt x="2991695" y="0"/>
                  <a:pt x="3072384" y="80689"/>
                  <a:pt x="3072384" y="180224"/>
                </a:cubicBezTo>
                <a:lnTo>
                  <a:pt x="3072384" y="901099"/>
                </a:lnTo>
                <a:cubicBezTo>
                  <a:pt x="3072384" y="1000634"/>
                  <a:pt x="2991695" y="1081323"/>
                  <a:pt x="2892160" y="1081323"/>
                </a:cubicBezTo>
                <a:lnTo>
                  <a:pt x="180224" y="1081323"/>
                </a:lnTo>
                <a:cubicBezTo>
                  <a:pt x="80689" y="1081323"/>
                  <a:pt x="0" y="1000634"/>
                  <a:pt x="0" y="901099"/>
                </a:cubicBezTo>
                <a:lnTo>
                  <a:pt x="0" y="180224"/>
                </a:lnTo>
                <a:close/>
              </a:path>
            </a:pathLst>
          </a:custGeom>
          <a:solidFill>
            <a:srgbClr val="2C2C2C"/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896" tIns="111841" rIns="170896" bIns="111841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100" kern="1200"/>
              <a:t>Left-Right rotation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F5BE45E-1F25-43B5-B0DB-9DCB114869AE}"/>
              </a:ext>
            </a:extLst>
          </p:cNvPr>
          <p:cNvSpPr/>
          <p:nvPr/>
        </p:nvSpPr>
        <p:spPr>
          <a:xfrm>
            <a:off x="3131058" y="5345364"/>
            <a:ext cx="3072384" cy="1081323"/>
          </a:xfrm>
          <a:custGeom>
            <a:avLst/>
            <a:gdLst>
              <a:gd name="connsiteX0" fmla="*/ 0 w 3072384"/>
              <a:gd name="connsiteY0" fmla="*/ 180224 h 1081323"/>
              <a:gd name="connsiteX1" fmla="*/ 180224 w 3072384"/>
              <a:gd name="connsiteY1" fmla="*/ 0 h 1081323"/>
              <a:gd name="connsiteX2" fmla="*/ 2892160 w 3072384"/>
              <a:gd name="connsiteY2" fmla="*/ 0 h 1081323"/>
              <a:gd name="connsiteX3" fmla="*/ 3072384 w 3072384"/>
              <a:gd name="connsiteY3" fmla="*/ 180224 h 1081323"/>
              <a:gd name="connsiteX4" fmla="*/ 3072384 w 3072384"/>
              <a:gd name="connsiteY4" fmla="*/ 901099 h 1081323"/>
              <a:gd name="connsiteX5" fmla="*/ 2892160 w 3072384"/>
              <a:gd name="connsiteY5" fmla="*/ 1081323 h 1081323"/>
              <a:gd name="connsiteX6" fmla="*/ 180224 w 3072384"/>
              <a:gd name="connsiteY6" fmla="*/ 1081323 h 1081323"/>
              <a:gd name="connsiteX7" fmla="*/ 0 w 3072384"/>
              <a:gd name="connsiteY7" fmla="*/ 901099 h 1081323"/>
              <a:gd name="connsiteX8" fmla="*/ 0 w 3072384"/>
              <a:gd name="connsiteY8" fmla="*/ 180224 h 108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2384" h="1081323">
                <a:moveTo>
                  <a:pt x="0" y="180224"/>
                </a:moveTo>
                <a:cubicBezTo>
                  <a:pt x="0" y="80689"/>
                  <a:pt x="80689" y="0"/>
                  <a:pt x="180224" y="0"/>
                </a:cubicBezTo>
                <a:lnTo>
                  <a:pt x="2892160" y="0"/>
                </a:lnTo>
                <a:cubicBezTo>
                  <a:pt x="2991695" y="0"/>
                  <a:pt x="3072384" y="80689"/>
                  <a:pt x="3072384" y="180224"/>
                </a:cubicBezTo>
                <a:lnTo>
                  <a:pt x="3072384" y="901099"/>
                </a:lnTo>
                <a:cubicBezTo>
                  <a:pt x="3072384" y="1000634"/>
                  <a:pt x="2991695" y="1081323"/>
                  <a:pt x="2892160" y="1081323"/>
                </a:cubicBezTo>
                <a:lnTo>
                  <a:pt x="180224" y="1081323"/>
                </a:lnTo>
                <a:cubicBezTo>
                  <a:pt x="80689" y="1081323"/>
                  <a:pt x="0" y="1000634"/>
                  <a:pt x="0" y="901099"/>
                </a:cubicBezTo>
                <a:lnTo>
                  <a:pt x="0" y="180224"/>
                </a:lnTo>
                <a:close/>
              </a:path>
            </a:pathLst>
          </a:custGeom>
          <a:solidFill>
            <a:srgbClr val="2C2C2C"/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896" tIns="111841" rIns="170896" bIns="111841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100" kern="1200"/>
              <a:t>Right-Left rotation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AVL Tree Rotations</a:t>
            </a:r>
          </a:p>
        </p:txBody>
      </p:sp>
    </p:spTree>
    <p:extLst>
      <p:ext uri="{BB962C8B-B14F-4D97-AF65-F5344CB8AC3E}">
        <p14:creationId xmlns:p14="http://schemas.microsoft.com/office/powerpoint/2010/main" val="632696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23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F5D201-13EE-4515-BCA8-C03A66FB0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/>
            <a:r>
              <a:rPr lang="en-IN" dirty="0"/>
              <a:t>Understand AVL tree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87DFED-79C6-45F1-801E-613D1FB5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  <a:br>
              <a:rPr lang="en-US" dirty="0"/>
            </a:br>
            <a:r>
              <a:rPr lang="en-US" dirty="0"/>
              <a:t>Outcomes</a:t>
            </a:r>
          </a:p>
        </p:txBody>
      </p:sp>
    </p:spTree>
    <p:extLst>
      <p:ext uri="{BB962C8B-B14F-4D97-AF65-F5344CB8AC3E}">
        <p14:creationId xmlns:p14="http://schemas.microsoft.com/office/powerpoint/2010/main" val="3896377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6524" y="3193961"/>
            <a:ext cx="347730" cy="2086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8231" y="1491534"/>
            <a:ext cx="8534400" cy="5124450"/>
          </a:xfrm>
        </p:spPr>
        <p:txBody>
          <a:bodyPr/>
          <a:lstStyle/>
          <a:p>
            <a:r>
              <a:rPr lang="en-IN" dirty="0"/>
              <a:t>AVL tree is a self balancing Binary Search Tree.</a:t>
            </a:r>
          </a:p>
          <a:p>
            <a:r>
              <a:rPr lang="en-IN" dirty="0"/>
              <a:t>AVL Tree is invented in 1962 by </a:t>
            </a:r>
          </a:p>
          <a:p>
            <a:pPr marL="0" indent="0">
              <a:buNone/>
            </a:pPr>
            <a:r>
              <a:rPr lang="en-IN" dirty="0"/>
              <a:t> 	   </a:t>
            </a:r>
            <a:r>
              <a:rPr lang="en-IN" dirty="0" err="1"/>
              <a:t>Adelson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Velsky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         Landis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AVL tree </a:t>
            </a:r>
          </a:p>
        </p:txBody>
      </p:sp>
    </p:spTree>
    <p:extLst>
      <p:ext uri="{BB962C8B-B14F-4D97-AF65-F5344CB8AC3E}">
        <p14:creationId xmlns:p14="http://schemas.microsoft.com/office/powerpoint/2010/main" val="1966579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AVL Tree is defined as height balanced binary search tree. </a:t>
            </a:r>
          </a:p>
          <a:p>
            <a:pPr algn="just"/>
            <a:r>
              <a:rPr lang="en-IN" dirty="0"/>
              <a:t>In AVL tree each node is associated with a balance factor which is calculated by subtracting the height of its </a:t>
            </a:r>
            <a:r>
              <a:rPr lang="en-IN" b="1" dirty="0"/>
              <a:t>right sub-tree </a:t>
            </a:r>
            <a:r>
              <a:rPr lang="en-IN" dirty="0"/>
              <a:t>from that of its </a:t>
            </a:r>
            <a:r>
              <a:rPr lang="en-IN" b="1" dirty="0"/>
              <a:t>left sub-tree</a:t>
            </a:r>
            <a:r>
              <a:rPr lang="en-IN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AVL tree</a:t>
            </a:r>
          </a:p>
        </p:txBody>
      </p:sp>
    </p:spTree>
    <p:extLst>
      <p:ext uri="{BB962C8B-B14F-4D97-AF65-F5344CB8AC3E}">
        <p14:creationId xmlns:p14="http://schemas.microsoft.com/office/powerpoint/2010/main" val="28106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AVL Tree</a:t>
            </a:r>
          </a:p>
        </p:txBody>
      </p:sp>
      <p:sp>
        <p:nvSpPr>
          <p:cNvPr id="4" name="Oval 3"/>
          <p:cNvSpPr/>
          <p:nvPr/>
        </p:nvSpPr>
        <p:spPr>
          <a:xfrm>
            <a:off x="2550017" y="2034863"/>
            <a:ext cx="4237149" cy="4146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3224815" y="2682158"/>
            <a:ext cx="2892649" cy="28557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3752849" y="3197313"/>
            <a:ext cx="1836581" cy="182544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313347" y="3434506"/>
            <a:ext cx="722294" cy="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AVL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68648" y="2173845"/>
            <a:ext cx="164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Binary Tree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49" y="2889055"/>
            <a:ext cx="1931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Binary search Tree</a:t>
            </a:r>
          </a:p>
        </p:txBody>
      </p:sp>
    </p:spTree>
    <p:extLst>
      <p:ext uri="{BB962C8B-B14F-4D97-AF65-F5344CB8AC3E}">
        <p14:creationId xmlns:p14="http://schemas.microsoft.com/office/powerpoint/2010/main" val="58462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AVL tree controls the height of the binary search tree. </a:t>
            </a:r>
          </a:p>
          <a:p>
            <a:pPr algn="just"/>
            <a:r>
              <a:rPr lang="en-IN" dirty="0"/>
              <a:t>The time taken for all operations in a binary search tree of height h is O(h). </a:t>
            </a:r>
          </a:p>
          <a:p>
            <a:pPr algn="just"/>
            <a:r>
              <a:rPr lang="en-IN" dirty="0"/>
              <a:t>For skewed BST it can be extended to O(n) (worst case).</a:t>
            </a:r>
          </a:p>
          <a:p>
            <a:pPr algn="just"/>
            <a:r>
              <a:rPr lang="en-IN" dirty="0"/>
              <a:t>By limiting this height to log n, AVL tree imposes an upper bound on each operation to be O(log n) where n is the number of nodes.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AVL Tree</a:t>
            </a:r>
          </a:p>
        </p:txBody>
      </p:sp>
    </p:spTree>
    <p:extLst>
      <p:ext uri="{BB962C8B-B14F-4D97-AF65-F5344CB8AC3E}">
        <p14:creationId xmlns:p14="http://schemas.microsoft.com/office/powerpoint/2010/main" val="416562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AVL Tree</a:t>
            </a:r>
          </a:p>
        </p:txBody>
      </p:sp>
      <p:sp>
        <p:nvSpPr>
          <p:cNvPr id="4" name="Oval 3"/>
          <p:cNvSpPr/>
          <p:nvPr/>
        </p:nvSpPr>
        <p:spPr>
          <a:xfrm>
            <a:off x="2264622" y="2128758"/>
            <a:ext cx="699952" cy="4925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55</a:t>
            </a:r>
          </a:p>
        </p:txBody>
      </p:sp>
      <p:sp>
        <p:nvSpPr>
          <p:cNvPr id="7" name="Oval 6"/>
          <p:cNvSpPr/>
          <p:nvPr/>
        </p:nvSpPr>
        <p:spPr>
          <a:xfrm>
            <a:off x="400050" y="4462469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38</a:t>
            </a:r>
          </a:p>
        </p:txBody>
      </p:sp>
      <p:sp>
        <p:nvSpPr>
          <p:cNvPr id="9" name="Oval 8"/>
          <p:cNvSpPr/>
          <p:nvPr/>
        </p:nvSpPr>
        <p:spPr>
          <a:xfrm>
            <a:off x="1239917" y="3101535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40</a:t>
            </a:r>
          </a:p>
        </p:txBody>
      </p:sp>
      <p:cxnSp>
        <p:nvCxnSpPr>
          <p:cNvPr id="11" name="Straight Connector 10"/>
          <p:cNvCxnSpPr>
            <a:stCxn id="4" idx="3"/>
            <a:endCxn id="9" idx="7"/>
          </p:cNvCxnSpPr>
          <p:nvPr/>
        </p:nvCxnSpPr>
        <p:spPr>
          <a:xfrm flipH="1">
            <a:off x="1837363" y="2549205"/>
            <a:ext cx="529765" cy="62446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823511" y="3572267"/>
            <a:ext cx="610182" cy="87572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723963" y="2128758"/>
            <a:ext cx="699952" cy="4925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55</a:t>
            </a:r>
          </a:p>
        </p:txBody>
      </p:sp>
      <p:sp>
        <p:nvSpPr>
          <p:cNvPr id="19" name="Oval 18"/>
          <p:cNvSpPr/>
          <p:nvPr/>
        </p:nvSpPr>
        <p:spPr>
          <a:xfrm>
            <a:off x="6880823" y="3107336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</a:t>
            </a:r>
          </a:p>
        </p:txBody>
      </p:sp>
      <p:sp>
        <p:nvSpPr>
          <p:cNvPr id="20" name="Oval 19"/>
          <p:cNvSpPr/>
          <p:nvPr/>
        </p:nvSpPr>
        <p:spPr>
          <a:xfrm>
            <a:off x="7864391" y="4468574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65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7453430" y="3554529"/>
            <a:ext cx="620918" cy="93468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327232" y="2549205"/>
            <a:ext cx="661920" cy="63026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0051" y="1635617"/>
            <a:ext cx="196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Data = 55, 40, 38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23915" y="1635617"/>
            <a:ext cx="196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Data = 55, 60, 65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2192" y="5682307"/>
            <a:ext cx="103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Fig. 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97545" y="5690537"/>
            <a:ext cx="103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Fig. B</a:t>
            </a:r>
          </a:p>
        </p:txBody>
      </p:sp>
    </p:spTree>
    <p:extLst>
      <p:ext uri="{BB962C8B-B14F-4D97-AF65-F5344CB8AC3E}">
        <p14:creationId xmlns:p14="http://schemas.microsoft.com/office/powerpoint/2010/main" val="2703593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AVL tree (Balanced) </a:t>
            </a:r>
          </a:p>
        </p:txBody>
      </p:sp>
      <p:sp>
        <p:nvSpPr>
          <p:cNvPr id="4" name="Oval 3"/>
          <p:cNvSpPr/>
          <p:nvPr/>
        </p:nvSpPr>
        <p:spPr>
          <a:xfrm>
            <a:off x="3986924" y="2521604"/>
            <a:ext cx="699952" cy="4925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55</a:t>
            </a:r>
          </a:p>
        </p:txBody>
      </p:sp>
      <p:sp>
        <p:nvSpPr>
          <p:cNvPr id="5" name="Oval 4"/>
          <p:cNvSpPr/>
          <p:nvPr/>
        </p:nvSpPr>
        <p:spPr>
          <a:xfrm>
            <a:off x="4793808" y="4855315"/>
            <a:ext cx="699952" cy="47276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56</a:t>
            </a:r>
          </a:p>
        </p:txBody>
      </p:sp>
      <p:sp>
        <p:nvSpPr>
          <p:cNvPr id="6" name="Oval 5"/>
          <p:cNvSpPr/>
          <p:nvPr/>
        </p:nvSpPr>
        <p:spPr>
          <a:xfrm>
            <a:off x="3632149" y="4845403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47</a:t>
            </a:r>
          </a:p>
        </p:txBody>
      </p:sp>
      <p:sp>
        <p:nvSpPr>
          <p:cNvPr id="7" name="Oval 6"/>
          <p:cNvSpPr/>
          <p:nvPr/>
        </p:nvSpPr>
        <p:spPr>
          <a:xfrm>
            <a:off x="2122352" y="4855315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38</a:t>
            </a:r>
          </a:p>
        </p:txBody>
      </p:sp>
      <p:sp>
        <p:nvSpPr>
          <p:cNvPr id="8" name="Oval 7"/>
          <p:cNvSpPr/>
          <p:nvPr/>
        </p:nvSpPr>
        <p:spPr>
          <a:xfrm>
            <a:off x="5143784" y="3500182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</a:t>
            </a:r>
          </a:p>
        </p:txBody>
      </p:sp>
      <p:sp>
        <p:nvSpPr>
          <p:cNvPr id="9" name="Oval 8"/>
          <p:cNvSpPr/>
          <p:nvPr/>
        </p:nvSpPr>
        <p:spPr>
          <a:xfrm>
            <a:off x="2962219" y="3494381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40</a:t>
            </a:r>
          </a:p>
        </p:txBody>
      </p:sp>
      <p:sp>
        <p:nvSpPr>
          <p:cNvPr id="10" name="Oval 9"/>
          <p:cNvSpPr/>
          <p:nvPr/>
        </p:nvSpPr>
        <p:spPr>
          <a:xfrm>
            <a:off x="6127352" y="4861420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65</a:t>
            </a:r>
          </a:p>
        </p:txBody>
      </p:sp>
      <p:cxnSp>
        <p:nvCxnSpPr>
          <p:cNvPr id="11" name="Straight Connector 10"/>
          <p:cNvCxnSpPr>
            <a:stCxn id="4" idx="3"/>
            <a:endCxn id="9" idx="7"/>
          </p:cNvCxnSpPr>
          <p:nvPr/>
        </p:nvCxnSpPr>
        <p:spPr>
          <a:xfrm flipH="1">
            <a:off x="3559665" y="2942051"/>
            <a:ext cx="529765" cy="62446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716391" y="3947375"/>
            <a:ext cx="620918" cy="93468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75558" y="3986965"/>
            <a:ext cx="409244" cy="85386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90193" y="2942051"/>
            <a:ext cx="661920" cy="63026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545813" y="3965113"/>
            <a:ext cx="610182" cy="87572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143784" y="4020517"/>
            <a:ext cx="305569" cy="82031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777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Balance factor of a node in an AVL tree is the difference between the height of the left sub tree and that of the right sub tree of that node.</a:t>
            </a:r>
          </a:p>
          <a:p>
            <a:pPr algn="just"/>
            <a:r>
              <a:rPr lang="en-IN" dirty="0"/>
              <a:t>Balance Factor = </a:t>
            </a:r>
            <a:r>
              <a:rPr lang="en-IN" b="1" dirty="0"/>
              <a:t>(Height of Left Sub tree - Height of Right Sub tree) </a:t>
            </a:r>
            <a:r>
              <a:rPr lang="en-IN" dirty="0"/>
              <a:t>or </a:t>
            </a:r>
            <a:r>
              <a:rPr lang="en-IN" b="1" dirty="0"/>
              <a:t>(Height of Right Sub tree - Height of Left Sub tree)</a:t>
            </a:r>
          </a:p>
          <a:p>
            <a:pPr algn="just"/>
            <a:r>
              <a:rPr lang="en-IN" dirty="0"/>
              <a:t>Balance  factor value are: </a:t>
            </a:r>
            <a:r>
              <a:rPr lang="en-IN" b="1" dirty="0"/>
              <a:t>-1, 0 or 1.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Balance Factor</a:t>
            </a:r>
          </a:p>
        </p:txBody>
      </p:sp>
    </p:spTree>
    <p:extLst>
      <p:ext uri="{BB962C8B-B14F-4D97-AF65-F5344CB8AC3E}">
        <p14:creationId xmlns:p14="http://schemas.microsoft.com/office/powerpoint/2010/main" val="4264037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5812</TotalTime>
  <Words>580</Words>
  <Application>Microsoft Office PowerPoint</Application>
  <PresentationFormat>On-screen Show (4:3)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Bahnschrift</vt:lpstr>
      <vt:lpstr>Bahnschrift SemiBold</vt:lpstr>
      <vt:lpstr>Office Theme</vt:lpstr>
      <vt:lpstr>PowerPoint Presentation</vt:lpstr>
      <vt:lpstr>Learning Outcomes</vt:lpstr>
      <vt:lpstr>AVL tree </vt:lpstr>
      <vt:lpstr>AVL tree</vt:lpstr>
      <vt:lpstr>AVL Tree</vt:lpstr>
      <vt:lpstr>Why AVL Tree</vt:lpstr>
      <vt:lpstr>Why AVL Tree</vt:lpstr>
      <vt:lpstr>AVL tree (Balanced) </vt:lpstr>
      <vt:lpstr>Balance Factor</vt:lpstr>
      <vt:lpstr>Balance Factor</vt:lpstr>
      <vt:lpstr>AVL tree</vt:lpstr>
      <vt:lpstr>AVL tree (Left Heavy Tree)</vt:lpstr>
      <vt:lpstr>AVL Tree (Right Heavy Tree)</vt:lpstr>
      <vt:lpstr>AVL Tree operations : Insertion  </vt:lpstr>
      <vt:lpstr>AVL Tree operations: Deletion </vt:lpstr>
      <vt:lpstr>AVL Tree Rotations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Singh Rajpoot</dc:creator>
  <cp:lastModifiedBy>video recording 1</cp:lastModifiedBy>
  <cp:revision>333</cp:revision>
  <dcterms:created xsi:type="dcterms:W3CDTF">2020-12-02T15:29:53Z</dcterms:created>
  <dcterms:modified xsi:type="dcterms:W3CDTF">2021-09-28T09:33:27Z</dcterms:modified>
</cp:coreProperties>
</file>