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9" r:id="rId4"/>
    <p:sldId id="310" r:id="rId5"/>
    <p:sldId id="311" r:id="rId6"/>
    <p:sldId id="323" r:id="rId7"/>
    <p:sldId id="316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AF1"/>
    <a:srgbClr val="1F1F1F"/>
    <a:srgbClr val="2C2C2C"/>
    <a:srgbClr val="191919"/>
    <a:srgbClr val="636973"/>
    <a:srgbClr val="999999"/>
    <a:srgbClr val="C2C2C2"/>
    <a:srgbClr val="00203F"/>
    <a:srgbClr val="ADF0D1"/>
    <a:srgbClr val="DD5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FDCE79-4E29-402C-B477-B11C4D011C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alphaModFix amt="90000"/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92F9EE-5066-4DC7-9A8B-A0704FB56E63}"/>
              </a:ext>
            </a:extLst>
          </p:cNvPr>
          <p:cNvSpPr/>
          <p:nvPr userDrawn="1"/>
        </p:nvSpPr>
        <p:spPr>
          <a:xfrm>
            <a:off x="0" y="1440872"/>
            <a:ext cx="9144000" cy="3976255"/>
          </a:xfrm>
          <a:prstGeom prst="rect">
            <a:avLst/>
          </a:prstGeom>
          <a:solidFill>
            <a:srgbClr val="2C2C2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51063-0A73-407E-9285-9A6C27FF3658}"/>
              </a:ext>
            </a:extLst>
          </p:cNvPr>
          <p:cNvSpPr txBox="1"/>
          <p:nvPr userDrawn="1"/>
        </p:nvSpPr>
        <p:spPr>
          <a:xfrm>
            <a:off x="318655" y="1551705"/>
            <a:ext cx="5250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ECAP770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37EDC-9BA2-4106-A0D1-49964EF39471}"/>
              </a:ext>
            </a:extLst>
          </p:cNvPr>
          <p:cNvSpPr txBox="1"/>
          <p:nvPr userDrawn="1"/>
        </p:nvSpPr>
        <p:spPr>
          <a:xfrm>
            <a:off x="263235" y="2970116"/>
            <a:ext cx="5347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cap="small" baseline="0" dirty="0">
                <a:solidFill>
                  <a:schemeClr val="bg1"/>
                </a:solidFill>
              </a:rPr>
              <a:t>Advance Data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C59E63-B3F3-40A8-A422-69AB2D35C404}"/>
              </a:ext>
            </a:extLst>
          </p:cNvPr>
          <p:cNvCxnSpPr>
            <a:cxnSpLocks/>
          </p:cNvCxnSpPr>
          <p:nvPr userDrawn="1"/>
        </p:nvCxnSpPr>
        <p:spPr>
          <a:xfrm>
            <a:off x="318655" y="3782289"/>
            <a:ext cx="5347855" cy="0"/>
          </a:xfrm>
          <a:prstGeom prst="line">
            <a:avLst/>
          </a:prstGeom>
          <a:ln w="317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3F2AB1-044B-42E4-8A81-97A7A2FE5418}"/>
              </a:ext>
            </a:extLst>
          </p:cNvPr>
          <p:cNvSpPr txBox="1"/>
          <p:nvPr userDrawn="1"/>
        </p:nvSpPr>
        <p:spPr>
          <a:xfrm>
            <a:off x="5999019" y="4563687"/>
            <a:ext cx="2826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Ashwani Kumar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79311-FF32-46BF-9637-46454C71F372}"/>
              </a:ext>
            </a:extLst>
          </p:cNvPr>
          <p:cNvSpPr txBox="1"/>
          <p:nvPr userDrawn="1"/>
        </p:nvSpPr>
        <p:spPr>
          <a:xfrm>
            <a:off x="6044739" y="5039622"/>
            <a:ext cx="282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210813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blipFill dpi="0" rotWithShape="1">
          <a:blip r:embed="rId2">
            <a:alphaModFix amt="2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D8FB24-47A5-44BC-AECD-0BC32C75DA0B}"/>
              </a:ext>
            </a:extLst>
          </p:cNvPr>
          <p:cNvSpPr/>
          <p:nvPr userDrawn="1"/>
        </p:nvSpPr>
        <p:spPr>
          <a:xfrm>
            <a:off x="548640" y="548640"/>
            <a:ext cx="8046720" cy="5760720"/>
          </a:xfrm>
          <a:prstGeom prst="roundRect">
            <a:avLst>
              <a:gd name="adj" fmla="val 6085"/>
            </a:avLst>
          </a:prstGeom>
          <a:solidFill>
            <a:srgbClr val="191919"/>
          </a:solidFill>
          <a:ln w="28575">
            <a:solidFill>
              <a:srgbClr val="ADF0D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ADF0D1"/>
                </a:solidFill>
              </a:rPr>
              <a:t>That’s all for now…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52D653F-880E-4704-B157-47A700D64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F10F3FB-B2E5-4042-8A74-C8150CE8F5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C516898-262F-4C12-85F9-35D321590C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94B66A9-76CC-4130-959F-4495CE8CFE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59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4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8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2840182"/>
            <a:ext cx="8534400" cy="3827317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None/>
              <a:defRPr>
                <a:solidFill>
                  <a:srgbClr val="00203F"/>
                </a:solidFill>
              </a:defRPr>
            </a:lvl1pPr>
            <a:lvl2pPr>
              <a:lnSpc>
                <a:spcPct val="150000"/>
              </a:lnSpc>
              <a:buClr>
                <a:srgbClr val="FF0066"/>
              </a:buClr>
              <a:defRPr sz="2800"/>
            </a:lvl2pPr>
            <a:lvl3pPr>
              <a:buClr>
                <a:srgbClr val="FF0066"/>
              </a:buClr>
              <a:defRPr/>
            </a:lvl3pPr>
            <a:lvl4pPr>
              <a:buClr>
                <a:srgbClr val="FF0066"/>
              </a:buClr>
              <a:defRPr/>
            </a:lvl4pPr>
            <a:lvl5pPr>
              <a:buClr>
                <a:srgbClr val="FF0066"/>
              </a:buClr>
              <a:defRPr/>
            </a:lvl5pPr>
          </a:lstStyle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2095499"/>
          </a:xfrm>
          <a:prstGeom prst="rect">
            <a:avLst/>
          </a:prstGeom>
          <a:gradFill flip="none" rotWithShape="1">
            <a:gsLst>
              <a:gs pos="76000">
                <a:srgbClr val="636973"/>
              </a:gs>
              <a:gs pos="25000">
                <a:srgbClr val="2C2C2C"/>
              </a:gs>
              <a:gs pos="100000">
                <a:srgbClr val="9999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050" y="0"/>
            <a:ext cx="8743950" cy="2095499"/>
          </a:xfrm>
        </p:spPr>
        <p:txBody>
          <a:bodyPr>
            <a:normAutofit/>
          </a:bodyPr>
          <a:lstStyle>
            <a:lvl1pPr>
              <a:defRPr sz="44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</a:t>
            </a:r>
          </a:p>
        </p:txBody>
      </p:sp>
      <p:pic>
        <p:nvPicPr>
          <p:cNvPr id="13" name="Graphic 12" descr="Bullseye with solid fill">
            <a:extLst>
              <a:ext uri="{FF2B5EF4-FFF2-40B4-BE49-F238E27FC236}">
                <a16:creationId xmlns:a16="http://schemas.microsoft.com/office/drawing/2014/main" id="{DA53A35D-A7FC-46DF-8F17-CB2B929D8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2465" y="201756"/>
            <a:ext cx="1691985" cy="1691985"/>
          </a:xfrm>
          <a:prstGeom prst="rect">
            <a:avLst/>
          </a:prstGeom>
          <a:effectLst>
            <a:outerShdw blurRad="63500" dist="63500" sx="104000" sy="104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8C5984-85FD-4A7B-BC9D-CFD0ADC314BC}"/>
              </a:ext>
            </a:extLst>
          </p:cNvPr>
          <p:cNvSpPr txBox="1"/>
          <p:nvPr userDrawn="1"/>
        </p:nvSpPr>
        <p:spPr>
          <a:xfrm>
            <a:off x="400050" y="2297255"/>
            <a:ext cx="8092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1F1F1F"/>
                </a:solidFill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404072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(Grey)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"/>
            <a:ext cx="8743950" cy="131445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76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0"/>
            <a:ext cx="874395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203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2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EE634-6B37-4575-989D-67DDA194FFF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5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82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478914" y="2282436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sp>
        <p:nvSpPr>
          <p:cNvPr id="5" name="Oval 4"/>
          <p:cNvSpPr/>
          <p:nvPr/>
        </p:nvSpPr>
        <p:spPr>
          <a:xfrm>
            <a:off x="858481" y="3243803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6" name="Oval 5"/>
          <p:cNvSpPr/>
          <p:nvPr/>
        </p:nvSpPr>
        <p:spPr>
          <a:xfrm>
            <a:off x="344177" y="4143806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343686" y="2763865"/>
            <a:ext cx="320970" cy="52050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01621" y="3728469"/>
            <a:ext cx="242508" cy="4153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5808" y="3934539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8457" y="2271281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1094" y="3243803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3975269" y="2293591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sp>
        <p:nvSpPr>
          <p:cNvPr id="19" name="Oval 18"/>
          <p:cNvSpPr/>
          <p:nvPr/>
        </p:nvSpPr>
        <p:spPr>
          <a:xfrm>
            <a:off x="3354836" y="3254958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20" name="Oval 19"/>
          <p:cNvSpPr/>
          <p:nvPr/>
        </p:nvSpPr>
        <p:spPr>
          <a:xfrm>
            <a:off x="2840532" y="4154961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840041" y="2775020"/>
            <a:ext cx="320970" cy="52050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297976" y="3739624"/>
            <a:ext cx="242508" cy="4153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62163" y="3945694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04812" y="2282436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27449" y="3254958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6" name="Curved Up Arrow 25"/>
          <p:cNvSpPr/>
          <p:nvPr/>
        </p:nvSpPr>
        <p:spPr>
          <a:xfrm rot="18322291" flipV="1">
            <a:off x="2685863" y="2430929"/>
            <a:ext cx="1191569" cy="433923"/>
          </a:xfrm>
          <a:prstGeom prst="curvedUpArrow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1935112" y="3403794"/>
            <a:ext cx="993530" cy="30791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4656485" y="3403794"/>
            <a:ext cx="993530" cy="30791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7204525" y="4154961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sp>
        <p:nvSpPr>
          <p:cNvPr id="30" name="Oval 29"/>
          <p:cNvSpPr/>
          <p:nvPr/>
        </p:nvSpPr>
        <p:spPr>
          <a:xfrm>
            <a:off x="6454284" y="3243803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31" name="Oval 30"/>
          <p:cNvSpPr/>
          <p:nvPr/>
        </p:nvSpPr>
        <p:spPr>
          <a:xfrm>
            <a:off x="5927164" y="4168861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 flipV="1">
            <a:off x="7019247" y="3706035"/>
            <a:ext cx="370556" cy="46282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359455" y="3739624"/>
            <a:ext cx="267661" cy="4292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50244" y="3990412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627116" y="2926456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04477" y="3990412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00025" y="4759932"/>
            <a:ext cx="2349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Left unbalanced tree</a:t>
            </a:r>
          </a:p>
          <a:p>
            <a:r>
              <a:rPr lang="en-IN" dirty="0">
                <a:solidFill>
                  <a:srgbClr val="FF0000"/>
                </a:solidFill>
              </a:rPr>
              <a:t>2 - 0 = 2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91532" y="1452436"/>
            <a:ext cx="423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</a:rPr>
              <a:t>Data = 30, 20, 10</a:t>
            </a:r>
            <a:r>
              <a:rPr lang="en-IN" sz="2000" b="1" dirty="0">
                <a:solidFill>
                  <a:srgbClr val="0070C0"/>
                </a:solidFill>
              </a:rPr>
              <a:t>                 -1, 0, 1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77140" y="4759932"/>
            <a:ext cx="167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Balanced tree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032620" y="4759932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Right rotation</a:t>
            </a:r>
          </a:p>
        </p:txBody>
      </p:sp>
    </p:spTree>
    <p:extLst>
      <p:ext uri="{BB962C8B-B14F-4D97-AF65-F5344CB8AC3E}">
        <p14:creationId xmlns:p14="http://schemas.microsoft.com/office/powerpoint/2010/main" val="405704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Left-Right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478914" y="2282436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sp>
        <p:nvSpPr>
          <p:cNvPr id="5" name="Oval 4"/>
          <p:cNvSpPr/>
          <p:nvPr/>
        </p:nvSpPr>
        <p:spPr>
          <a:xfrm>
            <a:off x="858481" y="3243803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6" name="Oval 5"/>
          <p:cNvSpPr/>
          <p:nvPr/>
        </p:nvSpPr>
        <p:spPr>
          <a:xfrm>
            <a:off x="1328277" y="4116172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25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343686" y="2763865"/>
            <a:ext cx="320970" cy="52050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52678" y="3715023"/>
            <a:ext cx="243680" cy="40418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18635" y="4239424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8457" y="2271281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1094" y="3243803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3975269" y="2293591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sp>
        <p:nvSpPr>
          <p:cNvPr id="13" name="Oval 12"/>
          <p:cNvSpPr/>
          <p:nvPr/>
        </p:nvSpPr>
        <p:spPr>
          <a:xfrm>
            <a:off x="3354836" y="3254958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14" name="Oval 13"/>
          <p:cNvSpPr/>
          <p:nvPr/>
        </p:nvSpPr>
        <p:spPr>
          <a:xfrm>
            <a:off x="3837530" y="4116172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25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840041" y="2775020"/>
            <a:ext cx="320970" cy="52050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69526" y="3725863"/>
            <a:ext cx="269956" cy="42305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28392" y="4227908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4812" y="2282436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27449" y="3254958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0" name="Curved Up Arrow 19"/>
          <p:cNvSpPr/>
          <p:nvPr/>
        </p:nvSpPr>
        <p:spPr>
          <a:xfrm rot="14246570">
            <a:off x="3985608" y="3541279"/>
            <a:ext cx="1000169" cy="375415"/>
          </a:xfrm>
          <a:prstGeom prst="curvedUpArrow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935112" y="3403794"/>
            <a:ext cx="993530" cy="30791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ight Arrow 21"/>
          <p:cNvSpPr/>
          <p:nvPr/>
        </p:nvSpPr>
        <p:spPr>
          <a:xfrm>
            <a:off x="4845036" y="3315010"/>
            <a:ext cx="993530" cy="30791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200025" y="4759932"/>
            <a:ext cx="2349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Unbalanced tree</a:t>
            </a:r>
          </a:p>
          <a:p>
            <a:r>
              <a:rPr lang="en-IN" dirty="0">
                <a:solidFill>
                  <a:srgbClr val="FF0000"/>
                </a:solidFill>
              </a:rPr>
              <a:t>2 - 0 = 2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1532" y="1452436"/>
            <a:ext cx="423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</a:rPr>
              <a:t>Data = 30, 20, 25</a:t>
            </a:r>
            <a:r>
              <a:rPr lang="en-IN" sz="2000" b="1" dirty="0">
                <a:solidFill>
                  <a:srgbClr val="0070C0"/>
                </a:solidFill>
              </a:rPr>
              <a:t>                 -1, 0, 1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032620" y="4759932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Left rotation</a:t>
            </a:r>
          </a:p>
        </p:txBody>
      </p:sp>
      <p:sp>
        <p:nvSpPr>
          <p:cNvPr id="37" name="Oval 36"/>
          <p:cNvSpPr/>
          <p:nvPr/>
        </p:nvSpPr>
        <p:spPr>
          <a:xfrm>
            <a:off x="6736899" y="2372347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sp>
        <p:nvSpPr>
          <p:cNvPr id="38" name="Oval 37"/>
          <p:cNvSpPr/>
          <p:nvPr/>
        </p:nvSpPr>
        <p:spPr>
          <a:xfrm>
            <a:off x="5674331" y="4220950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39" name="Oval 38"/>
          <p:cNvSpPr/>
          <p:nvPr/>
        </p:nvSpPr>
        <p:spPr>
          <a:xfrm>
            <a:off x="6138005" y="3376636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25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6601671" y="2853776"/>
            <a:ext cx="320970" cy="52050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067448" y="3829868"/>
            <a:ext cx="265265" cy="40955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30879" y="4282576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66442" y="2361192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89079" y="3333714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46" name="Curved Up Arrow 45"/>
          <p:cNvSpPr/>
          <p:nvPr/>
        </p:nvSpPr>
        <p:spPr>
          <a:xfrm rot="14896476" flipH="1" flipV="1">
            <a:off x="2729350" y="4019580"/>
            <a:ext cx="1006513" cy="475011"/>
          </a:xfrm>
          <a:prstGeom prst="curvedUpArrow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943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Left-Right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630009" y="2525322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sp>
        <p:nvSpPr>
          <p:cNvPr id="5" name="Oval 4"/>
          <p:cNvSpPr/>
          <p:nvPr/>
        </p:nvSpPr>
        <p:spPr>
          <a:xfrm>
            <a:off x="576247" y="4393374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6" name="Oval 5"/>
          <p:cNvSpPr/>
          <p:nvPr/>
        </p:nvSpPr>
        <p:spPr>
          <a:xfrm>
            <a:off x="1031115" y="3529611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25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494781" y="3006751"/>
            <a:ext cx="320970" cy="52050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31115" y="3996563"/>
            <a:ext cx="220514" cy="396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27786" y="4516626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9960" y="2487717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1" name="Curved Up Arrow 10"/>
          <p:cNvSpPr/>
          <p:nvPr/>
        </p:nvSpPr>
        <p:spPr>
          <a:xfrm rot="18213643" flipV="1">
            <a:off x="606344" y="2801548"/>
            <a:ext cx="1034456" cy="366950"/>
          </a:xfrm>
          <a:prstGeom prst="curvedUpArrow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4277" y="5035442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Right rotation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15751" y="3576914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4443452" y="4216128"/>
            <a:ext cx="699952" cy="4925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15" name="Oval 14"/>
          <p:cNvSpPr/>
          <p:nvPr/>
        </p:nvSpPr>
        <p:spPr>
          <a:xfrm>
            <a:off x="4981087" y="3201494"/>
            <a:ext cx="699952" cy="49258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25</a:t>
            </a:r>
          </a:p>
        </p:txBody>
      </p:sp>
      <p:sp>
        <p:nvSpPr>
          <p:cNvPr id="16" name="Oval 15"/>
          <p:cNvSpPr/>
          <p:nvPr/>
        </p:nvSpPr>
        <p:spPr>
          <a:xfrm>
            <a:off x="5487800" y="4216128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831683" y="3682886"/>
            <a:ext cx="311721" cy="51405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08024" y="3668605"/>
            <a:ext cx="297315" cy="52205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61691" y="4255111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94874" y="2857049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88092" y="4339380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28204" y="5035442"/>
            <a:ext cx="167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Balanced tree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91532" y="1452436"/>
            <a:ext cx="423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</a:rPr>
              <a:t>Data = 30, 20, 25</a:t>
            </a:r>
            <a:r>
              <a:rPr lang="en-IN" sz="2000" b="1" dirty="0">
                <a:solidFill>
                  <a:srgbClr val="0070C0"/>
                </a:solidFill>
              </a:rPr>
              <a:t>                 -1, 0, 1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2721513" y="3785955"/>
            <a:ext cx="993530" cy="30791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62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Right-Left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400050" y="2419836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sp>
        <p:nvSpPr>
          <p:cNvPr id="5" name="Oval 4"/>
          <p:cNvSpPr/>
          <p:nvPr/>
        </p:nvSpPr>
        <p:spPr>
          <a:xfrm>
            <a:off x="961513" y="3331187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6" name="Oval 5"/>
          <p:cNvSpPr/>
          <p:nvPr/>
        </p:nvSpPr>
        <p:spPr>
          <a:xfrm>
            <a:off x="530875" y="4280278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62785" y="2874680"/>
            <a:ext cx="313475" cy="44540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19523" y="3834876"/>
            <a:ext cx="270491" cy="45794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0418" y="4341904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189" y="2556282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1056" y="3430848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3257014" y="2464738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sp>
        <p:nvSpPr>
          <p:cNvPr id="17" name="Oval 16"/>
          <p:cNvSpPr/>
          <p:nvPr/>
        </p:nvSpPr>
        <p:spPr>
          <a:xfrm>
            <a:off x="3818477" y="3376089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18" name="Oval 17"/>
          <p:cNvSpPr/>
          <p:nvPr/>
        </p:nvSpPr>
        <p:spPr>
          <a:xfrm>
            <a:off x="3387839" y="4325180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19749" y="2919582"/>
            <a:ext cx="313475" cy="44540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876487" y="3879778"/>
            <a:ext cx="270491" cy="45794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17382" y="4386806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48020" y="3475750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3" name="Curved Up Arrow 22"/>
          <p:cNvSpPr/>
          <p:nvPr/>
        </p:nvSpPr>
        <p:spPr>
          <a:xfrm rot="17768314" flipV="1">
            <a:off x="2658711" y="3627004"/>
            <a:ext cx="1057583" cy="438141"/>
          </a:xfrm>
          <a:prstGeom prst="curvedUpArrow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/>
          <p:nvPr/>
        </p:nvSpPr>
        <p:spPr>
          <a:xfrm rot="17768314" flipH="1">
            <a:off x="4036458" y="4147206"/>
            <a:ext cx="1006513" cy="381026"/>
          </a:xfrm>
          <a:prstGeom prst="curvedUpArrow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862817" y="3423520"/>
            <a:ext cx="993530" cy="30791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>
            <a:off x="4774968" y="3400773"/>
            <a:ext cx="993530" cy="30791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/>
          <p:cNvSpPr/>
          <p:nvPr/>
        </p:nvSpPr>
        <p:spPr>
          <a:xfrm>
            <a:off x="6226737" y="2416192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sp>
        <p:nvSpPr>
          <p:cNvPr id="28" name="Oval 27"/>
          <p:cNvSpPr/>
          <p:nvPr/>
        </p:nvSpPr>
        <p:spPr>
          <a:xfrm>
            <a:off x="7463723" y="4289120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29" name="Oval 28"/>
          <p:cNvSpPr/>
          <p:nvPr/>
        </p:nvSpPr>
        <p:spPr>
          <a:xfrm>
            <a:off x="6766725" y="3327543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689472" y="2871036"/>
            <a:ext cx="313475" cy="44540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300310" y="3796536"/>
            <a:ext cx="365642" cy="48374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93266" y="4448432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17743" y="3427204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66136" y="2534208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56280" y="2549591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1532" y="1452436"/>
            <a:ext cx="423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</a:rPr>
              <a:t>Data = 10, 20, 18</a:t>
            </a:r>
            <a:r>
              <a:rPr lang="en-IN" sz="2000" b="1" dirty="0">
                <a:solidFill>
                  <a:srgbClr val="0070C0"/>
                </a:solidFill>
              </a:rPr>
              <a:t>                 -1, 0, 1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101364" y="4980628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Right rotation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55229" y="4979246"/>
            <a:ext cx="2349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Unbalanced tree</a:t>
            </a:r>
          </a:p>
          <a:p>
            <a:r>
              <a:rPr lang="en-IN" dirty="0">
                <a:solidFill>
                  <a:srgbClr val="FF0000"/>
                </a:solidFill>
              </a:rPr>
              <a:t>0 - 2 = -2 </a:t>
            </a:r>
          </a:p>
        </p:txBody>
      </p:sp>
    </p:spTree>
    <p:extLst>
      <p:ext uri="{BB962C8B-B14F-4D97-AF65-F5344CB8AC3E}">
        <p14:creationId xmlns:p14="http://schemas.microsoft.com/office/powerpoint/2010/main" val="4244833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Right-Left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812175" y="2403313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sp>
        <p:nvSpPr>
          <p:cNvPr id="5" name="Oval 4"/>
          <p:cNvSpPr/>
          <p:nvPr/>
        </p:nvSpPr>
        <p:spPr>
          <a:xfrm>
            <a:off x="2049161" y="4276241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6" name="Oval 5"/>
          <p:cNvSpPr/>
          <p:nvPr/>
        </p:nvSpPr>
        <p:spPr>
          <a:xfrm>
            <a:off x="1352163" y="3314664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274910" y="2858157"/>
            <a:ext cx="313475" cy="44540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85748" y="3783657"/>
            <a:ext cx="365642" cy="48374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78704" y="4435553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3181" y="3414325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718" y="2536712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7290" y="1502284"/>
            <a:ext cx="423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</a:rPr>
              <a:t>Data = 10, 20, 18</a:t>
            </a:r>
            <a:r>
              <a:rPr lang="en-IN" sz="2000" b="1" dirty="0">
                <a:solidFill>
                  <a:srgbClr val="0070C0"/>
                </a:solidFill>
              </a:rPr>
              <a:t>                 -1, 0, 1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31472" y="4850186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Left rotation</a:t>
            </a:r>
          </a:p>
        </p:txBody>
      </p:sp>
      <p:sp>
        <p:nvSpPr>
          <p:cNvPr id="14" name="Curved Up Arrow 13"/>
          <p:cNvSpPr/>
          <p:nvPr/>
        </p:nvSpPr>
        <p:spPr>
          <a:xfrm rot="14178787">
            <a:off x="1396414" y="2505499"/>
            <a:ext cx="1101404" cy="470438"/>
          </a:xfrm>
          <a:prstGeom prst="curvedUpArrow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51550" y="4320099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sp>
        <p:nvSpPr>
          <p:cNvPr id="16" name="Oval 15"/>
          <p:cNvSpPr/>
          <p:nvPr/>
        </p:nvSpPr>
        <p:spPr>
          <a:xfrm>
            <a:off x="6385318" y="4314349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17" name="Oval 16"/>
          <p:cNvSpPr/>
          <p:nvPr/>
        </p:nvSpPr>
        <p:spPr>
          <a:xfrm>
            <a:off x="5691538" y="3353146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577784" y="3802827"/>
            <a:ext cx="223809" cy="5094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25123" y="3822139"/>
            <a:ext cx="365642" cy="48374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57509" y="4399493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42556" y="3452807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46582" y="4435553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14235" y="4912344"/>
            <a:ext cx="167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Balanced tree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3309159" y="3587226"/>
            <a:ext cx="993530" cy="30791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047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height of the AVL tree is always balanced. The height never grows beyond log N, where N is the total number of nodes in the tree.</a:t>
            </a:r>
          </a:p>
          <a:p>
            <a:pPr algn="just"/>
            <a:r>
              <a:rPr lang="en-IN" dirty="0"/>
              <a:t>Search time complexity is better as compared to Binary Search trees.</a:t>
            </a:r>
          </a:p>
          <a:p>
            <a:pPr algn="just"/>
            <a:r>
              <a:rPr lang="en-IN" dirty="0"/>
              <a:t>AVL trees have self-balancing capabilities.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AVL tree</a:t>
            </a:r>
          </a:p>
        </p:txBody>
      </p:sp>
    </p:spTree>
    <p:extLst>
      <p:ext uri="{BB962C8B-B14F-4D97-AF65-F5344CB8AC3E}">
        <p14:creationId xmlns:p14="http://schemas.microsoft.com/office/powerpoint/2010/main" val="2527188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23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F5D201-13EE-4515-BCA8-C03A66FB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/>
            <a:r>
              <a:rPr lang="en-IN" dirty="0"/>
              <a:t>Understand AVL tree balance operation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87DFED-79C6-45F1-801E-613D1FB5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389637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AVL tree is a self balancing Binary Search Tree.</a:t>
            </a:r>
          </a:p>
          <a:p>
            <a:pPr algn="just"/>
            <a:r>
              <a:rPr lang="en-IN" dirty="0"/>
              <a:t>AVL Tree is defined as height balanced binary search tree. </a:t>
            </a:r>
          </a:p>
          <a:p>
            <a:pPr algn="just"/>
            <a:r>
              <a:rPr lang="en-IN" dirty="0"/>
              <a:t>In AVL tree each node is associated with a balance factor.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AVL tree</a:t>
            </a:r>
          </a:p>
        </p:txBody>
      </p:sp>
    </p:spTree>
    <p:extLst>
      <p:ext uri="{BB962C8B-B14F-4D97-AF65-F5344CB8AC3E}">
        <p14:creationId xmlns:p14="http://schemas.microsoft.com/office/powerpoint/2010/main" val="28106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444576"/>
            <a:ext cx="8534400" cy="5124450"/>
          </a:xfrm>
        </p:spPr>
        <p:txBody>
          <a:bodyPr/>
          <a:lstStyle/>
          <a:p>
            <a:pPr algn="just"/>
            <a:r>
              <a:rPr lang="en-IN" dirty="0"/>
              <a:t>Balance factor of a node in an AVL tree is the difference between the height of the left sub tree and that of the right sub tree of that node.</a:t>
            </a:r>
          </a:p>
          <a:p>
            <a:pPr algn="just"/>
            <a:r>
              <a:rPr lang="en-IN" dirty="0"/>
              <a:t>Balance Factor = </a:t>
            </a:r>
            <a:r>
              <a:rPr lang="en-IN" b="1" dirty="0"/>
              <a:t>(Height of Left Sub tree - Height of Right Sub tree) </a:t>
            </a:r>
            <a:r>
              <a:rPr lang="en-IN" dirty="0"/>
              <a:t>or </a:t>
            </a:r>
            <a:r>
              <a:rPr lang="en-IN" b="1" dirty="0"/>
              <a:t>(Height of Right Sub tree - Height of Left Sub tree)</a:t>
            </a:r>
          </a:p>
          <a:p>
            <a:pPr algn="just"/>
            <a:r>
              <a:rPr lang="en-IN" dirty="0"/>
              <a:t>Balance  factor value are: </a:t>
            </a:r>
            <a:r>
              <a:rPr lang="en-IN" b="1" dirty="0"/>
              <a:t>-1, 0 or 1.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Balance Factor</a:t>
            </a:r>
          </a:p>
        </p:txBody>
      </p:sp>
    </p:spTree>
    <p:extLst>
      <p:ext uri="{BB962C8B-B14F-4D97-AF65-F5344CB8AC3E}">
        <p14:creationId xmlns:p14="http://schemas.microsoft.com/office/powerpoint/2010/main" val="426403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/>
              <a:t>If balance factor of any node is </a:t>
            </a:r>
            <a:r>
              <a:rPr lang="en-IN" b="1" dirty="0"/>
              <a:t>1</a:t>
            </a:r>
            <a:r>
              <a:rPr lang="en-IN" dirty="0"/>
              <a:t>, it means that the left sub-tree is one level higher than the right sub-tree.</a:t>
            </a:r>
          </a:p>
          <a:p>
            <a:pPr algn="just"/>
            <a:r>
              <a:rPr lang="en-IN" dirty="0"/>
              <a:t>If balance factor of any node is </a:t>
            </a:r>
            <a:r>
              <a:rPr lang="en-IN" b="1" dirty="0"/>
              <a:t>0</a:t>
            </a:r>
            <a:r>
              <a:rPr lang="en-IN" dirty="0"/>
              <a:t>, it means that the left sub-tree and right sub-tree contain equal height.</a:t>
            </a:r>
          </a:p>
          <a:p>
            <a:pPr algn="just"/>
            <a:r>
              <a:rPr lang="en-IN" dirty="0"/>
              <a:t>If balance factor of any node is </a:t>
            </a:r>
            <a:r>
              <a:rPr lang="en-IN" b="1" dirty="0"/>
              <a:t>-1</a:t>
            </a:r>
            <a:r>
              <a:rPr lang="en-IN" dirty="0"/>
              <a:t>, it means that the left sub-tree is one level lower than the right sub-tree.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Balance Factor</a:t>
            </a:r>
          </a:p>
        </p:txBody>
      </p:sp>
    </p:spTree>
    <p:extLst>
      <p:ext uri="{BB962C8B-B14F-4D97-AF65-F5344CB8AC3E}">
        <p14:creationId xmlns:p14="http://schemas.microsoft.com/office/powerpoint/2010/main" val="398669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4499667" y="2730321"/>
            <a:ext cx="2403410" cy="275329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/>
          <p:cNvSpPr/>
          <p:nvPr/>
        </p:nvSpPr>
        <p:spPr>
          <a:xfrm>
            <a:off x="1877268" y="2741577"/>
            <a:ext cx="2610866" cy="269099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AVL tree</a:t>
            </a:r>
          </a:p>
        </p:txBody>
      </p:sp>
      <p:sp>
        <p:nvSpPr>
          <p:cNvPr id="4" name="Oval 3"/>
          <p:cNvSpPr/>
          <p:nvPr/>
        </p:nvSpPr>
        <p:spPr>
          <a:xfrm>
            <a:off x="3948288" y="1916297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4755172" y="4250008"/>
            <a:ext cx="699952" cy="47276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56</a:t>
            </a:r>
          </a:p>
        </p:txBody>
      </p:sp>
      <p:sp>
        <p:nvSpPr>
          <p:cNvPr id="6" name="Oval 5"/>
          <p:cNvSpPr/>
          <p:nvPr/>
        </p:nvSpPr>
        <p:spPr>
          <a:xfrm>
            <a:off x="3593513" y="4240096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47</a:t>
            </a:r>
          </a:p>
        </p:txBody>
      </p:sp>
      <p:sp>
        <p:nvSpPr>
          <p:cNvPr id="7" name="Oval 6"/>
          <p:cNvSpPr/>
          <p:nvPr/>
        </p:nvSpPr>
        <p:spPr>
          <a:xfrm>
            <a:off x="2083716" y="4250008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38</a:t>
            </a:r>
          </a:p>
        </p:txBody>
      </p:sp>
      <p:sp>
        <p:nvSpPr>
          <p:cNvPr id="8" name="Oval 7"/>
          <p:cNvSpPr/>
          <p:nvPr/>
        </p:nvSpPr>
        <p:spPr>
          <a:xfrm>
            <a:off x="5105148" y="2894875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</a:t>
            </a:r>
          </a:p>
        </p:txBody>
      </p:sp>
      <p:sp>
        <p:nvSpPr>
          <p:cNvPr id="9" name="Oval 8"/>
          <p:cNvSpPr/>
          <p:nvPr/>
        </p:nvSpPr>
        <p:spPr>
          <a:xfrm>
            <a:off x="2923583" y="2889074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10" name="Oval 9"/>
          <p:cNvSpPr/>
          <p:nvPr/>
        </p:nvSpPr>
        <p:spPr>
          <a:xfrm>
            <a:off x="6088716" y="4256113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65</a:t>
            </a:r>
          </a:p>
        </p:txBody>
      </p:sp>
      <p:cxnSp>
        <p:nvCxnSpPr>
          <p:cNvPr id="11" name="Straight Connector 10"/>
          <p:cNvCxnSpPr>
            <a:stCxn id="4" idx="3"/>
            <a:endCxn id="9" idx="7"/>
          </p:cNvCxnSpPr>
          <p:nvPr/>
        </p:nvCxnSpPr>
        <p:spPr>
          <a:xfrm flipH="1">
            <a:off x="3521029" y="2336744"/>
            <a:ext cx="529765" cy="62446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77755" y="3342068"/>
            <a:ext cx="620918" cy="93468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36922" y="3381658"/>
            <a:ext cx="409244" cy="8538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51557" y="2336744"/>
            <a:ext cx="661920" cy="6302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507177" y="3359806"/>
            <a:ext cx="610182" cy="87572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105148" y="3415210"/>
            <a:ext cx="305569" cy="82031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779" y="2489035"/>
            <a:ext cx="20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Left Sub Tree =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0687" y="2489035"/>
            <a:ext cx="227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Right Sub Tree =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57273" y="5816316"/>
            <a:ext cx="2741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Balancing factor = 0</a:t>
            </a:r>
          </a:p>
          <a:p>
            <a:r>
              <a:rPr lang="en-IN" dirty="0">
                <a:solidFill>
                  <a:srgbClr val="FF0000"/>
                </a:solidFill>
              </a:rPr>
              <a:t>2-2 = 0 (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Balanced Tree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  <a:p>
            <a:r>
              <a:rPr lang="en-IN" dirty="0">
                <a:solidFill>
                  <a:srgbClr val="FF0000"/>
                </a:solidFill>
              </a:rPr>
              <a:t>0 = </a:t>
            </a:r>
            <a:r>
              <a:rPr lang="en-IN" dirty="0">
                <a:solidFill>
                  <a:srgbClr val="0070C0"/>
                </a:solidFill>
              </a:rPr>
              <a:t>(</a:t>
            </a:r>
            <a:r>
              <a:rPr lang="en-IN" b="1" dirty="0">
                <a:solidFill>
                  <a:srgbClr val="7030A0"/>
                </a:solidFill>
              </a:rPr>
              <a:t>0</a:t>
            </a:r>
            <a:r>
              <a:rPr lang="en-IN" dirty="0">
                <a:solidFill>
                  <a:srgbClr val="0070C0"/>
                </a:solidFill>
              </a:rPr>
              <a:t>, 1, -1)</a:t>
            </a:r>
          </a:p>
        </p:txBody>
      </p:sp>
    </p:spTree>
    <p:extLst>
      <p:ext uri="{BB962C8B-B14F-4D97-AF65-F5344CB8AC3E}">
        <p14:creationId xmlns:p14="http://schemas.microsoft.com/office/powerpoint/2010/main" val="5532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Rotations are performed in AVL tree only in case if Balance Factor is other than </a:t>
            </a:r>
            <a:r>
              <a:rPr lang="en-IN" b="1" dirty="0">
                <a:solidFill>
                  <a:srgbClr val="FF0000"/>
                </a:solidFill>
              </a:rPr>
              <a:t>-1</a:t>
            </a:r>
            <a:r>
              <a:rPr lang="en-IN" dirty="0"/>
              <a:t>,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dirty="0"/>
              <a:t>, and </a:t>
            </a:r>
            <a:r>
              <a:rPr lang="en-IN" b="1" dirty="0">
                <a:solidFill>
                  <a:srgbClr val="FF0000"/>
                </a:solidFill>
              </a:rPr>
              <a:t>1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Left rotation</a:t>
            </a:r>
          </a:p>
          <a:p>
            <a:pPr algn="just"/>
            <a:r>
              <a:rPr lang="en-IN" dirty="0"/>
              <a:t>Right rotation</a:t>
            </a:r>
          </a:p>
          <a:p>
            <a:pPr algn="just"/>
            <a:r>
              <a:rPr lang="en-IN" dirty="0"/>
              <a:t>Left-Right rotation</a:t>
            </a:r>
          </a:p>
          <a:p>
            <a:pPr algn="just"/>
            <a:r>
              <a:rPr lang="en-IN" dirty="0"/>
              <a:t>Right-Left rotation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AVL Tree Rotations for balancing </a:t>
            </a:r>
          </a:p>
        </p:txBody>
      </p:sp>
    </p:spTree>
    <p:extLst>
      <p:ext uri="{BB962C8B-B14F-4D97-AF65-F5344CB8AC3E}">
        <p14:creationId xmlns:p14="http://schemas.microsoft.com/office/powerpoint/2010/main" val="63269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Left rotation and Right rotation are </a:t>
            </a:r>
            <a:r>
              <a:rPr lang="en-IN" b="1" dirty="0"/>
              <a:t>single rotations.</a:t>
            </a:r>
          </a:p>
          <a:p>
            <a:pPr algn="just"/>
            <a:r>
              <a:rPr lang="en-IN" dirty="0"/>
              <a:t>Left-Right rotation and Right-Left rotation are </a:t>
            </a:r>
            <a:r>
              <a:rPr lang="en-IN" b="1" dirty="0"/>
              <a:t>double rotations</a:t>
            </a:r>
            <a:r>
              <a:rPr lang="en-IN" dirty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AVL Tree Rotations </a:t>
            </a:r>
          </a:p>
        </p:txBody>
      </p:sp>
    </p:spTree>
    <p:extLst>
      <p:ext uri="{BB962C8B-B14F-4D97-AF65-F5344CB8AC3E}">
        <p14:creationId xmlns:p14="http://schemas.microsoft.com/office/powerpoint/2010/main" val="83435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400050" y="2291047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sp>
        <p:nvSpPr>
          <p:cNvPr id="5" name="Oval 4"/>
          <p:cNvSpPr/>
          <p:nvPr/>
        </p:nvSpPr>
        <p:spPr>
          <a:xfrm>
            <a:off x="1019523" y="3202398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6" name="Oval 5"/>
          <p:cNvSpPr/>
          <p:nvPr/>
        </p:nvSpPr>
        <p:spPr>
          <a:xfrm>
            <a:off x="1526236" y="4217032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62785" y="2745891"/>
            <a:ext cx="313476" cy="51405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22160" y="3694982"/>
            <a:ext cx="297315" cy="52205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71516" y="4164027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1032" y="2168250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40984" y="3202398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0051" y="4709616"/>
            <a:ext cx="243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Right unbalanced tree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2381" y="5144650"/>
            <a:ext cx="119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0 - 2 = -2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1531" y="1452436"/>
            <a:ext cx="429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</a:rPr>
              <a:t>Data = 10, 20, 30</a:t>
            </a:r>
            <a:r>
              <a:rPr lang="en-IN" sz="2000" b="1" dirty="0">
                <a:solidFill>
                  <a:srgbClr val="0070C0"/>
                </a:solidFill>
              </a:rPr>
              <a:t>                 -1, 0, 1</a:t>
            </a:r>
          </a:p>
        </p:txBody>
      </p:sp>
      <p:sp>
        <p:nvSpPr>
          <p:cNvPr id="20" name="Oval 19"/>
          <p:cNvSpPr/>
          <p:nvPr/>
        </p:nvSpPr>
        <p:spPr>
          <a:xfrm>
            <a:off x="3041838" y="2291047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sp>
        <p:nvSpPr>
          <p:cNvPr id="21" name="Oval 20"/>
          <p:cNvSpPr/>
          <p:nvPr/>
        </p:nvSpPr>
        <p:spPr>
          <a:xfrm>
            <a:off x="3661311" y="3202398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22" name="Oval 21"/>
          <p:cNvSpPr/>
          <p:nvPr/>
        </p:nvSpPr>
        <p:spPr>
          <a:xfrm>
            <a:off x="4168024" y="4217032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504573" y="2745891"/>
            <a:ext cx="313476" cy="51405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63948" y="3694982"/>
            <a:ext cx="297315" cy="52205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13304" y="4164027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82820" y="2168250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82772" y="3202398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8" name="Curved Up Arrow 27"/>
          <p:cNvSpPr/>
          <p:nvPr/>
        </p:nvSpPr>
        <p:spPr>
          <a:xfrm rot="13786068">
            <a:off x="3873706" y="2464434"/>
            <a:ext cx="1191569" cy="387577"/>
          </a:xfrm>
          <a:prstGeom prst="curvedUpArrow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710134" y="3847943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sp>
        <p:nvSpPr>
          <p:cNvPr id="30" name="Oval 29"/>
          <p:cNvSpPr/>
          <p:nvPr/>
        </p:nvSpPr>
        <p:spPr>
          <a:xfrm>
            <a:off x="7247769" y="2833309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31" name="Oval 30"/>
          <p:cNvSpPr/>
          <p:nvPr/>
        </p:nvSpPr>
        <p:spPr>
          <a:xfrm>
            <a:off x="7754482" y="3847943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7098365" y="3314701"/>
            <a:ext cx="311721" cy="51405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774706" y="3300420"/>
            <a:ext cx="297315" cy="52205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2226188" y="3387064"/>
            <a:ext cx="993530" cy="30791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ight Arrow 38"/>
          <p:cNvSpPr/>
          <p:nvPr/>
        </p:nvSpPr>
        <p:spPr>
          <a:xfrm>
            <a:off x="5317493" y="3325893"/>
            <a:ext cx="993530" cy="30791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6954592" y="4660085"/>
            <a:ext cx="167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Balanced tree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528373" y="3886926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61556" y="2488864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22505" y="3909569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953277" y="477509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Left rotation</a:t>
            </a:r>
          </a:p>
        </p:txBody>
      </p:sp>
    </p:spTree>
    <p:extLst>
      <p:ext uri="{BB962C8B-B14F-4D97-AF65-F5344CB8AC3E}">
        <p14:creationId xmlns:p14="http://schemas.microsoft.com/office/powerpoint/2010/main" val="129368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6175</TotalTime>
  <Words>579</Words>
  <Application>Microsoft Office PowerPoint</Application>
  <PresentationFormat>On-screen Show (4:3)</PresentationFormat>
  <Paragraphs>166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Bahnschrift</vt:lpstr>
      <vt:lpstr>Bahnschrift SemiBold</vt:lpstr>
      <vt:lpstr>Office Theme</vt:lpstr>
      <vt:lpstr>PowerPoint Presentation</vt:lpstr>
      <vt:lpstr>Learning Outcomes</vt:lpstr>
      <vt:lpstr>AVL tree</vt:lpstr>
      <vt:lpstr>Balance Factor</vt:lpstr>
      <vt:lpstr>Balance Factor</vt:lpstr>
      <vt:lpstr>AVL tree</vt:lpstr>
      <vt:lpstr>AVL Tree Rotations for balancing </vt:lpstr>
      <vt:lpstr>AVL Tree Rotations </vt:lpstr>
      <vt:lpstr>Left rotation</vt:lpstr>
      <vt:lpstr>Right rotation</vt:lpstr>
      <vt:lpstr>Left-Right rotation</vt:lpstr>
      <vt:lpstr>Left-Right rotation</vt:lpstr>
      <vt:lpstr>Right-Left rotation</vt:lpstr>
      <vt:lpstr>Right-Left rotation</vt:lpstr>
      <vt:lpstr>Advantages of AVL tree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 1</cp:lastModifiedBy>
  <cp:revision>360</cp:revision>
  <dcterms:created xsi:type="dcterms:W3CDTF">2020-12-02T15:29:53Z</dcterms:created>
  <dcterms:modified xsi:type="dcterms:W3CDTF">2021-09-30T06:21:57Z</dcterms:modified>
</cp:coreProperties>
</file>