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4" r:id="rId4"/>
    <p:sldId id="325" r:id="rId5"/>
    <p:sldId id="323" r:id="rId6"/>
    <p:sldId id="326" r:id="rId7"/>
    <p:sldId id="327" r:id="rId8"/>
    <p:sldId id="329" r:id="rId9"/>
    <p:sldId id="330" r:id="rId10"/>
    <p:sldId id="331" r:id="rId11"/>
    <p:sldId id="332" r:id="rId12"/>
    <p:sldId id="333" r:id="rId13"/>
    <p:sldId id="334" r:id="rId14"/>
    <p:sldId id="336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AF1"/>
    <a:srgbClr val="1F1F1F"/>
    <a:srgbClr val="2C2C2C"/>
    <a:srgbClr val="191919"/>
    <a:srgbClr val="636973"/>
    <a:srgbClr val="999999"/>
    <a:srgbClr val="C2C2C2"/>
    <a:srgbClr val="00203F"/>
    <a:srgbClr val="ADF0D1"/>
    <a:srgbClr val="DD5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DCE79-4E29-402C-B477-B11C4D011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90000"/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2F9EE-5066-4DC7-9A8B-A0704FB56E63}"/>
              </a:ext>
            </a:extLst>
          </p:cNvPr>
          <p:cNvSpPr/>
          <p:nvPr userDrawn="1"/>
        </p:nvSpPr>
        <p:spPr>
          <a:xfrm>
            <a:off x="0" y="1440872"/>
            <a:ext cx="9144000" cy="3976255"/>
          </a:xfrm>
          <a:prstGeom prst="rect">
            <a:avLst/>
          </a:prstGeom>
          <a:solidFill>
            <a:srgbClr val="2C2C2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51063-0A73-407E-9285-9A6C27FF3658}"/>
              </a:ext>
            </a:extLst>
          </p:cNvPr>
          <p:cNvSpPr txBox="1"/>
          <p:nvPr userDrawn="1"/>
        </p:nvSpPr>
        <p:spPr>
          <a:xfrm>
            <a:off x="318655" y="1551705"/>
            <a:ext cx="5250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ECAP770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37EDC-9BA2-4106-A0D1-49964EF39471}"/>
              </a:ext>
            </a:extLst>
          </p:cNvPr>
          <p:cNvSpPr txBox="1"/>
          <p:nvPr userDrawn="1"/>
        </p:nvSpPr>
        <p:spPr>
          <a:xfrm>
            <a:off x="263235" y="2970116"/>
            <a:ext cx="534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cap="small" baseline="0" dirty="0">
                <a:solidFill>
                  <a:schemeClr val="bg1"/>
                </a:solidFill>
              </a:rPr>
              <a:t>Advance Data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59E63-B3F3-40A8-A422-69AB2D35C404}"/>
              </a:ext>
            </a:extLst>
          </p:cNvPr>
          <p:cNvCxnSpPr>
            <a:cxnSpLocks/>
          </p:cNvCxnSpPr>
          <p:nvPr userDrawn="1"/>
        </p:nvCxnSpPr>
        <p:spPr>
          <a:xfrm>
            <a:off x="318655" y="3782289"/>
            <a:ext cx="5347855" cy="0"/>
          </a:xfrm>
          <a:prstGeom prst="line">
            <a:avLst/>
          </a:prstGeom>
          <a:ln w="317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3F2AB1-044B-42E4-8A81-97A7A2FE5418}"/>
              </a:ext>
            </a:extLst>
          </p:cNvPr>
          <p:cNvSpPr txBox="1"/>
          <p:nvPr userDrawn="1"/>
        </p:nvSpPr>
        <p:spPr>
          <a:xfrm>
            <a:off x="5999019" y="4563687"/>
            <a:ext cx="282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Ashwani Kumar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79311-FF32-46BF-9637-46454C71F372}"/>
              </a:ext>
            </a:extLst>
          </p:cNvPr>
          <p:cNvSpPr txBox="1"/>
          <p:nvPr userDrawn="1"/>
        </p:nvSpPr>
        <p:spPr>
          <a:xfrm>
            <a:off x="6044739" y="5039622"/>
            <a:ext cx="282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1081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1">
          <a:blip r:embed="rId2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D8FB24-47A5-44BC-AECD-0BC32C75DA0B}"/>
              </a:ext>
            </a:extLst>
          </p:cNvPr>
          <p:cNvSpPr/>
          <p:nvPr userDrawn="1"/>
        </p:nvSpPr>
        <p:spPr>
          <a:xfrm>
            <a:off x="548640" y="548640"/>
            <a:ext cx="8046720" cy="5760720"/>
          </a:xfrm>
          <a:prstGeom prst="roundRect">
            <a:avLst>
              <a:gd name="adj" fmla="val 6085"/>
            </a:avLst>
          </a:prstGeom>
          <a:solidFill>
            <a:srgbClr val="191919"/>
          </a:solidFill>
          <a:ln w="28575">
            <a:solidFill>
              <a:srgbClr val="ADF0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ADF0D1"/>
                </a:solidFill>
              </a:rPr>
              <a:t>That’s all for now…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52D653F-880E-4704-B157-47A700D64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F10F3FB-B2E5-4042-8A74-C8150CE8F5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C516898-262F-4C12-85F9-35D321590C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94B66A9-76CC-4130-959F-4495CE8CFE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59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2840182"/>
            <a:ext cx="8534400" cy="3827317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None/>
              <a:defRPr>
                <a:solidFill>
                  <a:srgbClr val="00203F"/>
                </a:solidFill>
              </a:defRPr>
            </a:lvl1pPr>
            <a:lvl2pPr>
              <a:lnSpc>
                <a:spcPct val="150000"/>
              </a:lnSpc>
              <a:buClr>
                <a:srgbClr val="FF0066"/>
              </a:buClr>
              <a:defRPr sz="2800"/>
            </a:lvl2pPr>
            <a:lvl3pPr>
              <a:buClr>
                <a:srgbClr val="FF0066"/>
              </a:buClr>
              <a:defRPr/>
            </a:lvl3pPr>
            <a:lvl4pPr>
              <a:buClr>
                <a:srgbClr val="FF0066"/>
              </a:buClr>
              <a:defRPr/>
            </a:lvl4pPr>
            <a:lvl5pPr>
              <a:buClr>
                <a:srgbClr val="FF0066"/>
              </a:buClr>
              <a:defRPr/>
            </a:lvl5pPr>
          </a:lstStyle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2095499"/>
          </a:xfrm>
          <a:prstGeom prst="rect">
            <a:avLst/>
          </a:prstGeom>
          <a:gradFill flip="none" rotWithShape="1">
            <a:gsLst>
              <a:gs pos="76000">
                <a:srgbClr val="636973"/>
              </a:gs>
              <a:gs pos="25000">
                <a:srgbClr val="2C2C2C"/>
              </a:gs>
              <a:gs pos="100000">
                <a:srgbClr val="99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50" y="0"/>
            <a:ext cx="8743950" cy="2095499"/>
          </a:xfrm>
        </p:spPr>
        <p:txBody>
          <a:bodyPr>
            <a:normAutofit/>
          </a:bodyPr>
          <a:lstStyle>
            <a:lvl1pPr>
              <a:defRPr sz="44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</a:t>
            </a:r>
          </a:p>
        </p:txBody>
      </p:sp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DA53A35D-A7FC-46DF-8F17-CB2B929D8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2465" y="201756"/>
            <a:ext cx="1691985" cy="1691985"/>
          </a:xfrm>
          <a:prstGeom prst="rect">
            <a:avLst/>
          </a:prstGeom>
          <a:effectLst>
            <a:outerShdw blurRad="63500" dist="63500" sx="104000" sy="104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C5984-85FD-4A7B-BC9D-CFD0ADC314BC}"/>
              </a:ext>
            </a:extLst>
          </p:cNvPr>
          <p:cNvSpPr txBox="1"/>
          <p:nvPr userDrawn="1"/>
        </p:nvSpPr>
        <p:spPr>
          <a:xfrm>
            <a:off x="400050" y="2297255"/>
            <a:ext cx="8092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1F1F1F"/>
                </a:solidFill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40407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Grey)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"/>
            <a:ext cx="8743950" cy="131445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6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0"/>
            <a:ext cx="874395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03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634-6B37-4575-989D-67DDA194FFF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5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2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760" y="4956222"/>
            <a:ext cx="8873544" cy="14681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 Tree properties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64870" y="3494201"/>
            <a:ext cx="1506828" cy="502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50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9481" y="4276861"/>
            <a:ext cx="1506828" cy="5022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60  80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6878" y="4276861"/>
            <a:ext cx="1506828" cy="5022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30  40</a:t>
            </a:r>
          </a:p>
        </p:txBody>
      </p:sp>
      <p:sp>
        <p:nvSpPr>
          <p:cNvPr id="7" name="Rectangle 6"/>
          <p:cNvSpPr/>
          <p:nvPr/>
        </p:nvSpPr>
        <p:spPr>
          <a:xfrm>
            <a:off x="7116382" y="5439179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90  100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2050" y="5483449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55  57</a:t>
            </a:r>
          </a:p>
        </p:txBody>
      </p:sp>
      <p:sp>
        <p:nvSpPr>
          <p:cNvPr id="9" name="Rectangle 8"/>
          <p:cNvSpPr/>
          <p:nvPr/>
        </p:nvSpPr>
        <p:spPr>
          <a:xfrm>
            <a:off x="2827718" y="5439179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42   47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0050" y="5409128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10  20</a:t>
            </a:r>
          </a:p>
        </p:txBody>
      </p:sp>
      <p:cxnSp>
        <p:nvCxnSpPr>
          <p:cNvPr id="11" name="Straight Connector 10"/>
          <p:cNvCxnSpPr>
            <a:stCxn id="4" idx="1"/>
          </p:cNvCxnSpPr>
          <p:nvPr/>
        </p:nvCxnSpPr>
        <p:spPr>
          <a:xfrm flipH="1">
            <a:off x="2827718" y="3745339"/>
            <a:ext cx="1037152" cy="531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 flipH="1">
            <a:off x="5725464" y="4741443"/>
            <a:ext cx="670574" cy="7420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371699" y="3736685"/>
            <a:ext cx="1255286" cy="5401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0"/>
          </p:cNvCxnSpPr>
          <p:nvPr/>
        </p:nvCxnSpPr>
        <p:spPr>
          <a:xfrm flipH="1" flipV="1">
            <a:off x="3024339" y="4779138"/>
            <a:ext cx="556793" cy="6600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443458" y="4779137"/>
            <a:ext cx="800200" cy="6299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96686" y="4779137"/>
            <a:ext cx="759854" cy="6600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0327" y="1909425"/>
            <a:ext cx="6576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All leaf nodes must be at same level.</a:t>
            </a:r>
          </a:p>
        </p:txBody>
      </p:sp>
    </p:spTree>
    <p:extLst>
      <p:ext uri="{BB962C8B-B14F-4D97-AF65-F5344CB8AC3E}">
        <p14:creationId xmlns:p14="http://schemas.microsoft.com/office/powerpoint/2010/main" val="428274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 Tree properties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64870" y="3545716"/>
            <a:ext cx="1506828" cy="502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50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9481" y="4328376"/>
            <a:ext cx="1506828" cy="5022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60  80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6878" y="4328376"/>
            <a:ext cx="1506828" cy="5022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30  40</a:t>
            </a:r>
          </a:p>
        </p:txBody>
      </p:sp>
      <p:sp>
        <p:nvSpPr>
          <p:cNvPr id="7" name="Rectangle 6"/>
          <p:cNvSpPr/>
          <p:nvPr/>
        </p:nvSpPr>
        <p:spPr>
          <a:xfrm>
            <a:off x="7116382" y="5490694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90  100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2050" y="5534964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55  57</a:t>
            </a:r>
          </a:p>
        </p:txBody>
      </p:sp>
      <p:sp>
        <p:nvSpPr>
          <p:cNvPr id="9" name="Rectangle 8"/>
          <p:cNvSpPr/>
          <p:nvPr/>
        </p:nvSpPr>
        <p:spPr>
          <a:xfrm>
            <a:off x="2827718" y="5490694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42   47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0050" y="5460643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10  20</a:t>
            </a:r>
          </a:p>
        </p:txBody>
      </p:sp>
      <p:cxnSp>
        <p:nvCxnSpPr>
          <p:cNvPr id="11" name="Straight Connector 10"/>
          <p:cNvCxnSpPr>
            <a:stCxn id="4" idx="1"/>
          </p:cNvCxnSpPr>
          <p:nvPr/>
        </p:nvCxnSpPr>
        <p:spPr>
          <a:xfrm flipH="1">
            <a:off x="2827718" y="3796854"/>
            <a:ext cx="1037152" cy="531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 flipH="1">
            <a:off x="5725464" y="4792958"/>
            <a:ext cx="670574" cy="7420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371699" y="3788200"/>
            <a:ext cx="1255286" cy="5401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0"/>
          </p:cNvCxnSpPr>
          <p:nvPr/>
        </p:nvCxnSpPr>
        <p:spPr>
          <a:xfrm flipH="1" flipV="1">
            <a:off x="3024339" y="4830653"/>
            <a:ext cx="556793" cy="6600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443458" y="4830652"/>
            <a:ext cx="800200" cy="6299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96686" y="4830652"/>
            <a:ext cx="759854" cy="6600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3176739" y="4983053"/>
            <a:ext cx="556793" cy="6600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00050" y="1612017"/>
            <a:ext cx="8081492" cy="1943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/>
              <a:t>All nodes except root must have at least [m/2]-1 keys and maximum of m-1 keys.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solidFill>
                  <a:srgbClr val="0070C0"/>
                </a:solidFill>
              </a:rPr>
              <a:t>m=4</a:t>
            </a:r>
          </a:p>
        </p:txBody>
      </p:sp>
    </p:spTree>
    <p:extLst>
      <p:ext uri="{BB962C8B-B14F-4D97-AF65-F5344CB8AC3E}">
        <p14:creationId xmlns:p14="http://schemas.microsoft.com/office/powerpoint/2010/main" val="218056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 Tree properties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64870" y="3597232"/>
            <a:ext cx="1506828" cy="502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50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9481" y="4379892"/>
            <a:ext cx="1506828" cy="5022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60  80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6878" y="4379892"/>
            <a:ext cx="1506828" cy="5022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30  40</a:t>
            </a:r>
          </a:p>
        </p:txBody>
      </p:sp>
      <p:sp>
        <p:nvSpPr>
          <p:cNvPr id="7" name="Rectangle 6"/>
          <p:cNvSpPr/>
          <p:nvPr/>
        </p:nvSpPr>
        <p:spPr>
          <a:xfrm>
            <a:off x="7116382" y="5542210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90  100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2050" y="5586480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55  57</a:t>
            </a:r>
          </a:p>
        </p:txBody>
      </p:sp>
      <p:sp>
        <p:nvSpPr>
          <p:cNvPr id="9" name="Rectangle 8"/>
          <p:cNvSpPr/>
          <p:nvPr/>
        </p:nvSpPr>
        <p:spPr>
          <a:xfrm>
            <a:off x="2827718" y="5542210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42   47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0050" y="5512159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10  20</a:t>
            </a:r>
          </a:p>
        </p:txBody>
      </p:sp>
      <p:cxnSp>
        <p:nvCxnSpPr>
          <p:cNvPr id="11" name="Straight Connector 10"/>
          <p:cNvCxnSpPr>
            <a:stCxn id="4" idx="1"/>
          </p:cNvCxnSpPr>
          <p:nvPr/>
        </p:nvCxnSpPr>
        <p:spPr>
          <a:xfrm flipH="1">
            <a:off x="2827718" y="3848370"/>
            <a:ext cx="1037152" cy="531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 flipH="1">
            <a:off x="5725464" y="4844474"/>
            <a:ext cx="670574" cy="7420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371699" y="3839716"/>
            <a:ext cx="1255286" cy="5401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0"/>
          </p:cNvCxnSpPr>
          <p:nvPr/>
        </p:nvCxnSpPr>
        <p:spPr>
          <a:xfrm flipH="1" flipV="1">
            <a:off x="3024339" y="4882169"/>
            <a:ext cx="556793" cy="6600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443458" y="4882168"/>
            <a:ext cx="800200" cy="6299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96686" y="4882168"/>
            <a:ext cx="759854" cy="6600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0050" y="1513924"/>
            <a:ext cx="8223160" cy="1943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/>
              <a:t>All non leaf nodes except root (i.e. all internal nodes) must have at least m/2 children.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solidFill>
                  <a:srgbClr val="0070C0"/>
                </a:solidFill>
              </a:rPr>
              <a:t>m=4, 4/2=2</a:t>
            </a:r>
          </a:p>
        </p:txBody>
      </p:sp>
    </p:spTree>
    <p:extLst>
      <p:ext uri="{BB962C8B-B14F-4D97-AF65-F5344CB8AC3E}">
        <p14:creationId xmlns:p14="http://schemas.microsoft.com/office/powerpoint/2010/main" val="376908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 Tree properties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64870" y="3687383"/>
            <a:ext cx="1506828" cy="502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50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9481" y="4470043"/>
            <a:ext cx="1506828" cy="5022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60  80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6878" y="4470043"/>
            <a:ext cx="1506828" cy="5022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30  40</a:t>
            </a:r>
          </a:p>
        </p:txBody>
      </p:sp>
      <p:sp>
        <p:nvSpPr>
          <p:cNvPr id="7" name="Rectangle 6"/>
          <p:cNvSpPr/>
          <p:nvPr/>
        </p:nvSpPr>
        <p:spPr>
          <a:xfrm>
            <a:off x="7116382" y="5632361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90  100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2050" y="5676631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55  57</a:t>
            </a:r>
          </a:p>
        </p:txBody>
      </p:sp>
      <p:sp>
        <p:nvSpPr>
          <p:cNvPr id="9" name="Rectangle 8"/>
          <p:cNvSpPr/>
          <p:nvPr/>
        </p:nvSpPr>
        <p:spPr>
          <a:xfrm>
            <a:off x="2827718" y="5632361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42   47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0050" y="5602310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10  20</a:t>
            </a:r>
          </a:p>
        </p:txBody>
      </p:sp>
      <p:cxnSp>
        <p:nvCxnSpPr>
          <p:cNvPr id="11" name="Straight Connector 10"/>
          <p:cNvCxnSpPr>
            <a:stCxn id="4" idx="1"/>
          </p:cNvCxnSpPr>
          <p:nvPr/>
        </p:nvCxnSpPr>
        <p:spPr>
          <a:xfrm flipH="1">
            <a:off x="2827718" y="3938521"/>
            <a:ext cx="1037152" cy="531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 flipH="1">
            <a:off x="5725464" y="4934625"/>
            <a:ext cx="670574" cy="7420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371699" y="3929867"/>
            <a:ext cx="1255286" cy="5401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0"/>
          </p:cNvCxnSpPr>
          <p:nvPr/>
        </p:nvCxnSpPr>
        <p:spPr>
          <a:xfrm flipH="1" flipV="1">
            <a:off x="3024339" y="4972320"/>
            <a:ext cx="556793" cy="6600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443458" y="4972319"/>
            <a:ext cx="800200" cy="6299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96686" y="4972319"/>
            <a:ext cx="759854" cy="6600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0050" y="1580212"/>
            <a:ext cx="8223160" cy="1297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If the root node is a non leaf node, then it must have at least 2 children.</a:t>
            </a:r>
          </a:p>
        </p:txBody>
      </p:sp>
    </p:spTree>
    <p:extLst>
      <p:ext uri="{BB962C8B-B14F-4D97-AF65-F5344CB8AC3E}">
        <p14:creationId xmlns:p14="http://schemas.microsoft.com/office/powerpoint/2010/main" val="524242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 Tree properties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64870" y="3790414"/>
            <a:ext cx="1506828" cy="502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50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9481" y="4573074"/>
            <a:ext cx="1506828" cy="5022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60  80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6878" y="4573074"/>
            <a:ext cx="1506828" cy="5022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30  40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6382" y="5735392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90  100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972050" y="5779662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55  57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27718" y="5735392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42   47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0050" y="5705341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10  20</a:t>
            </a:r>
          </a:p>
        </p:txBody>
      </p:sp>
      <p:cxnSp>
        <p:nvCxnSpPr>
          <p:cNvPr id="12" name="Straight Connector 11"/>
          <p:cNvCxnSpPr>
            <a:stCxn id="5" idx="1"/>
          </p:cNvCxnSpPr>
          <p:nvPr/>
        </p:nvCxnSpPr>
        <p:spPr>
          <a:xfrm flipH="1">
            <a:off x="2827718" y="4041552"/>
            <a:ext cx="1037152" cy="531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9" idx="0"/>
          </p:cNvCxnSpPr>
          <p:nvPr/>
        </p:nvCxnSpPr>
        <p:spPr>
          <a:xfrm flipH="1">
            <a:off x="5725464" y="5037656"/>
            <a:ext cx="670574" cy="7420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371699" y="4032898"/>
            <a:ext cx="1255286" cy="5401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0"/>
          </p:cNvCxnSpPr>
          <p:nvPr/>
        </p:nvCxnSpPr>
        <p:spPr>
          <a:xfrm flipH="1" flipV="1">
            <a:off x="3024339" y="5075351"/>
            <a:ext cx="556793" cy="6600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443458" y="5075350"/>
            <a:ext cx="800200" cy="6299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96686" y="5075350"/>
            <a:ext cx="759854" cy="6600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0050" y="1647627"/>
            <a:ext cx="8074249" cy="1297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/>
              <a:t>All the key values in a node must be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6454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23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F5D201-13EE-4515-BCA8-C03A66FB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en-IN" dirty="0"/>
              <a:t>Understand B tree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87DFED-79C6-45F1-801E-613D1FB5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89637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13867"/>
            <a:ext cx="8534400" cy="5124450"/>
          </a:xfrm>
        </p:spPr>
        <p:txBody>
          <a:bodyPr/>
          <a:lstStyle/>
          <a:p>
            <a:pPr algn="just"/>
            <a:r>
              <a:rPr lang="en-IN" dirty="0"/>
              <a:t>B Tree is a self-balancing data structure.</a:t>
            </a:r>
          </a:p>
          <a:p>
            <a:pPr algn="just"/>
            <a:r>
              <a:rPr lang="en-IN" dirty="0"/>
              <a:t>For better memory efficiency user need to follow specific set of rules for searching, inserting, and deleting operations.</a:t>
            </a:r>
          </a:p>
          <a:p>
            <a:pPr algn="just"/>
            <a:r>
              <a:rPr lang="en-IN" dirty="0"/>
              <a:t>B Tree is a </a:t>
            </a:r>
            <a:r>
              <a:rPr lang="en-IN" b="1" dirty="0"/>
              <a:t>m</a:t>
            </a:r>
            <a:r>
              <a:rPr lang="en-IN" dirty="0"/>
              <a:t>-way tree that can be used for disk access.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 Tree</a:t>
            </a:r>
          </a:p>
        </p:txBody>
      </p:sp>
    </p:spTree>
    <p:extLst>
      <p:ext uri="{BB962C8B-B14F-4D97-AF65-F5344CB8AC3E}">
        <p14:creationId xmlns:p14="http://schemas.microsoft.com/office/powerpoint/2010/main" val="272501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04139"/>
            <a:ext cx="8534400" cy="5124450"/>
          </a:xfrm>
        </p:spPr>
        <p:txBody>
          <a:bodyPr/>
          <a:lstStyle/>
          <a:p>
            <a:pPr algn="just"/>
            <a:r>
              <a:rPr lang="en-IN" dirty="0"/>
              <a:t>A  B Tree of order m can have at most m-1 keys and m children.</a:t>
            </a:r>
          </a:p>
          <a:p>
            <a:pPr marL="0" indent="0" algn="just">
              <a:buNone/>
            </a:pPr>
            <a:r>
              <a:rPr lang="en-IN" dirty="0"/>
              <a:t>				or</a:t>
            </a:r>
          </a:p>
          <a:p>
            <a:pPr algn="just"/>
            <a:r>
              <a:rPr lang="en-IN" dirty="0"/>
              <a:t> Each node can contain more than one key</a:t>
            </a:r>
          </a:p>
          <a:p>
            <a:pPr algn="just"/>
            <a:r>
              <a:rPr lang="en-IN" dirty="0"/>
              <a:t> Each node can have more than two children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 Tree</a:t>
            </a:r>
          </a:p>
        </p:txBody>
      </p:sp>
    </p:spTree>
    <p:extLst>
      <p:ext uri="{BB962C8B-B14F-4D97-AF65-F5344CB8AC3E}">
        <p14:creationId xmlns:p14="http://schemas.microsoft.com/office/powerpoint/2010/main" val="31092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 tree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64870" y="2721468"/>
            <a:ext cx="1506828" cy="502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89481" y="3504128"/>
            <a:ext cx="1506828" cy="5022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60  80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06878" y="3504128"/>
            <a:ext cx="1506828" cy="5022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30  40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16382" y="4666446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90  100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72050" y="4710716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55  57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27718" y="4666446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42   47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00050" y="4636395"/>
            <a:ext cx="1506828" cy="502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10  20</a:t>
            </a:r>
          </a:p>
        </p:txBody>
      </p:sp>
      <p:cxnSp>
        <p:nvCxnSpPr>
          <p:cNvPr id="29" name="Straight Connector 28"/>
          <p:cNvCxnSpPr>
            <a:stCxn id="21" idx="1"/>
          </p:cNvCxnSpPr>
          <p:nvPr/>
        </p:nvCxnSpPr>
        <p:spPr>
          <a:xfrm flipH="1">
            <a:off x="2827718" y="2972606"/>
            <a:ext cx="1037152" cy="531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5" idx="0"/>
          </p:cNvCxnSpPr>
          <p:nvPr/>
        </p:nvCxnSpPr>
        <p:spPr>
          <a:xfrm flipH="1">
            <a:off x="5725464" y="3968710"/>
            <a:ext cx="670574" cy="7420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71699" y="2963952"/>
            <a:ext cx="1255286" cy="5401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0"/>
          </p:cNvCxnSpPr>
          <p:nvPr/>
        </p:nvCxnSpPr>
        <p:spPr>
          <a:xfrm flipH="1" flipV="1">
            <a:off x="3024339" y="4006405"/>
            <a:ext cx="556793" cy="6600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443458" y="4006404"/>
            <a:ext cx="800200" cy="6299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296686" y="4006404"/>
            <a:ext cx="759854" cy="6600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2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B-Trees is used to reduce the number of disk accesses.</a:t>
            </a:r>
          </a:p>
          <a:p>
            <a:pPr algn="just"/>
            <a:r>
              <a:rPr lang="en-IN" dirty="0"/>
              <a:t>Most of the tree operations (search, insert, delete, max, min ) require </a:t>
            </a:r>
            <a:r>
              <a:rPr lang="en-IN" b="1" dirty="0"/>
              <a:t>O(h)</a:t>
            </a:r>
            <a:r>
              <a:rPr lang="en-IN" dirty="0"/>
              <a:t> disk accesses where h is the height of the tree. B-tree is a fat tree. </a:t>
            </a:r>
          </a:p>
          <a:p>
            <a:pPr algn="just"/>
            <a:r>
              <a:rPr lang="en-IN" dirty="0"/>
              <a:t>The height of B-Trees is kept low by putting maximum possible keys in a B-Tree node.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B Tree</a:t>
            </a:r>
          </a:p>
        </p:txBody>
      </p:sp>
    </p:spTree>
    <p:extLst>
      <p:ext uri="{BB962C8B-B14F-4D97-AF65-F5344CB8AC3E}">
        <p14:creationId xmlns:p14="http://schemas.microsoft.com/office/powerpoint/2010/main" val="252571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IN" dirty="0"/>
              <a:t>Data structures like binary search tree, </a:t>
            </a:r>
            <a:r>
              <a:rPr lang="en-IN" dirty="0" err="1"/>
              <a:t>avl</a:t>
            </a:r>
            <a:r>
              <a:rPr lang="en-IN" dirty="0"/>
              <a:t> tree, red-black tree, etc. can store only one key in one node. If you have to store a large number of keys, then the height of such trees becomes very large and the access time increases.</a:t>
            </a:r>
          </a:p>
          <a:p>
            <a:pPr algn="just">
              <a:lnSpc>
                <a:spcPct val="170000"/>
              </a:lnSpc>
            </a:pPr>
            <a:r>
              <a:rPr lang="en-IN" dirty="0"/>
              <a:t>The height of the B-tree is low so total disk accesses for most of the operations are reduced significantly compared to balanced Binary Search Trees like AVL Tree, Red-Black Tree, ..etc.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B Tree</a:t>
            </a:r>
          </a:p>
        </p:txBody>
      </p:sp>
    </p:spTree>
    <p:extLst>
      <p:ext uri="{BB962C8B-B14F-4D97-AF65-F5344CB8AC3E}">
        <p14:creationId xmlns:p14="http://schemas.microsoft.com/office/powerpoint/2010/main" val="294149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B-Tree of Order m has the following properties:</a:t>
            </a:r>
          </a:p>
          <a:p>
            <a:pPr marL="808038" indent="-360363">
              <a:buFont typeface="+mj-lt"/>
              <a:buAutoNum type="arabicPeriod"/>
            </a:pPr>
            <a:r>
              <a:rPr lang="en-IN" dirty="0"/>
              <a:t>All leaf nodes must be at same level.</a:t>
            </a:r>
          </a:p>
          <a:p>
            <a:pPr marL="808038" indent="-360363">
              <a:buFont typeface="+mj-lt"/>
              <a:buAutoNum type="arabicPeriod"/>
            </a:pPr>
            <a:r>
              <a:rPr lang="en-IN" dirty="0"/>
              <a:t>All nodes except root must have at least [m/2]-1 keys and maximum of m-1 keys.</a:t>
            </a:r>
          </a:p>
          <a:p>
            <a:pPr marL="808038" indent="-360363">
              <a:buFont typeface="+mj-lt"/>
              <a:buAutoNum type="arabicPeriod"/>
            </a:pPr>
            <a:r>
              <a:rPr lang="en-IN" dirty="0"/>
              <a:t>All non leaf nodes except root (i.e. all internal nodes) must have at least m/2 children.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 Tree properties</a:t>
            </a:r>
          </a:p>
        </p:txBody>
      </p:sp>
    </p:spTree>
    <p:extLst>
      <p:ext uri="{BB962C8B-B14F-4D97-AF65-F5344CB8AC3E}">
        <p14:creationId xmlns:p14="http://schemas.microsoft.com/office/powerpoint/2010/main" val="303027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IN" dirty="0"/>
              <a:t>If the root node is a non leaf node, then it must have at least 2 children.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N" dirty="0"/>
              <a:t>A non leaf node with n-1 keys must have n number of children.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N" dirty="0"/>
              <a:t>All the key values in a node must be in Ascending Order.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 Tree properties</a:t>
            </a:r>
          </a:p>
        </p:txBody>
      </p:sp>
    </p:spTree>
    <p:extLst>
      <p:ext uri="{BB962C8B-B14F-4D97-AF65-F5344CB8AC3E}">
        <p14:creationId xmlns:p14="http://schemas.microsoft.com/office/powerpoint/2010/main" val="256734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7023</TotalTime>
  <Words>553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B Tree</vt:lpstr>
      <vt:lpstr>B Tree</vt:lpstr>
      <vt:lpstr>B tree</vt:lpstr>
      <vt:lpstr>Why B Tree</vt:lpstr>
      <vt:lpstr>Why B Tree</vt:lpstr>
      <vt:lpstr>B Tree properties</vt:lpstr>
      <vt:lpstr>B Tree properties</vt:lpstr>
      <vt:lpstr>B Tree properties</vt:lpstr>
      <vt:lpstr>B Tree properties</vt:lpstr>
      <vt:lpstr>B Tree properties</vt:lpstr>
      <vt:lpstr>B Tree properties</vt:lpstr>
      <vt:lpstr>B Tree properties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381</cp:revision>
  <dcterms:created xsi:type="dcterms:W3CDTF">2020-12-02T15:29:53Z</dcterms:created>
  <dcterms:modified xsi:type="dcterms:W3CDTF">2021-10-01T07:08:34Z</dcterms:modified>
</cp:coreProperties>
</file>