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25" r:id="rId4"/>
    <p:sldId id="326" r:id="rId5"/>
    <p:sldId id="327" r:id="rId6"/>
    <p:sldId id="328" r:id="rId7"/>
    <p:sldId id="329" r:id="rId8"/>
    <p:sldId id="340" r:id="rId9"/>
    <p:sldId id="330" r:id="rId10"/>
    <p:sldId id="338" r:id="rId11"/>
    <p:sldId id="339" r:id="rId12"/>
    <p:sldId id="331" r:id="rId13"/>
    <p:sldId id="332" r:id="rId14"/>
    <p:sldId id="333" r:id="rId15"/>
    <p:sldId id="341" r:id="rId16"/>
    <p:sldId id="343" r:id="rId17"/>
    <p:sldId id="344" r:id="rId18"/>
    <p:sldId id="342" r:id="rId19"/>
    <p:sldId id="25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AAF1"/>
    <a:srgbClr val="1F1F1F"/>
    <a:srgbClr val="2C2C2C"/>
    <a:srgbClr val="191919"/>
    <a:srgbClr val="636973"/>
    <a:srgbClr val="999999"/>
    <a:srgbClr val="C2C2C2"/>
    <a:srgbClr val="00203F"/>
    <a:srgbClr val="ADF0D1"/>
    <a:srgbClr val="DD5C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p:scale>
          <a:sx n="50" d="100"/>
          <a:sy n="50" d="100"/>
        </p:scale>
        <p:origin x="2347" y="6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FDCE79-4E29-402C-B477-B11C4D011CD0}"/>
              </a:ext>
            </a:extLst>
          </p:cNvPr>
          <p:cNvPicPr>
            <a:picLocks noChangeAspect="1"/>
          </p:cNvPicPr>
          <p:nvPr userDrawn="1"/>
        </p:nvPicPr>
        <p:blipFill>
          <a:blip r:embed="rId2">
            <a:grayscl/>
            <a:alphaModFix amt="90000"/>
          </a:blip>
          <a:stretch>
            <a:fillRect/>
          </a:stretch>
        </p:blipFill>
        <p:spPr>
          <a:xfrm>
            <a:off x="0" y="-1"/>
            <a:ext cx="9144000" cy="6858000"/>
          </a:xfrm>
          <a:prstGeom prst="rect">
            <a:avLst/>
          </a:prstGeom>
        </p:spPr>
      </p:pic>
      <p:sp>
        <p:nvSpPr>
          <p:cNvPr id="5" name="Rectangle 4">
            <a:extLst>
              <a:ext uri="{FF2B5EF4-FFF2-40B4-BE49-F238E27FC236}">
                <a16:creationId xmlns:a16="http://schemas.microsoft.com/office/drawing/2014/main" id="{5992F9EE-5066-4DC7-9A8B-A0704FB56E63}"/>
              </a:ext>
            </a:extLst>
          </p:cNvPr>
          <p:cNvSpPr/>
          <p:nvPr userDrawn="1"/>
        </p:nvSpPr>
        <p:spPr>
          <a:xfrm>
            <a:off x="0" y="1440872"/>
            <a:ext cx="9144000" cy="3976255"/>
          </a:xfrm>
          <a:prstGeom prst="rect">
            <a:avLst/>
          </a:prstGeom>
          <a:solidFill>
            <a:srgbClr val="2C2C2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9451063-0A73-407E-9285-9A6C27FF3658}"/>
              </a:ext>
            </a:extLst>
          </p:cNvPr>
          <p:cNvSpPr txBox="1"/>
          <p:nvPr userDrawn="1"/>
        </p:nvSpPr>
        <p:spPr>
          <a:xfrm>
            <a:off x="318655" y="1551705"/>
            <a:ext cx="5250873" cy="1569660"/>
          </a:xfrm>
          <a:prstGeom prst="rect">
            <a:avLst/>
          </a:prstGeom>
          <a:noFill/>
        </p:spPr>
        <p:txBody>
          <a:bodyPr wrap="square" rtlCol="0">
            <a:spAutoFit/>
          </a:bodyPr>
          <a:lstStyle/>
          <a:p>
            <a:r>
              <a:rPr lang="en-IN" sz="9600" dirty="0">
                <a:solidFill>
                  <a:srgbClr val="FFFF00"/>
                </a:solidFill>
                <a:effectLst>
                  <a:outerShdw blurRad="38100" dist="38100" dir="2700000" algn="tl">
                    <a:srgbClr val="000000">
                      <a:alpha val="43137"/>
                    </a:srgbClr>
                  </a:outerShdw>
                </a:effectLst>
                <a:latin typeface="+mj-lt"/>
              </a:rPr>
              <a:t>ECAP770</a:t>
            </a:r>
          </a:p>
        </p:txBody>
      </p:sp>
      <p:sp>
        <p:nvSpPr>
          <p:cNvPr id="12" name="TextBox 11">
            <a:extLst>
              <a:ext uri="{FF2B5EF4-FFF2-40B4-BE49-F238E27FC236}">
                <a16:creationId xmlns:a16="http://schemas.microsoft.com/office/drawing/2014/main" id="{A1D37EDC-9BA2-4106-A0D1-49964EF39471}"/>
              </a:ext>
            </a:extLst>
          </p:cNvPr>
          <p:cNvSpPr txBox="1"/>
          <p:nvPr userDrawn="1"/>
        </p:nvSpPr>
        <p:spPr>
          <a:xfrm>
            <a:off x="263235" y="2970116"/>
            <a:ext cx="5347855" cy="646331"/>
          </a:xfrm>
          <a:prstGeom prst="rect">
            <a:avLst/>
          </a:prstGeom>
          <a:noFill/>
        </p:spPr>
        <p:txBody>
          <a:bodyPr wrap="square">
            <a:spAutoFit/>
          </a:bodyPr>
          <a:lstStyle/>
          <a:p>
            <a:pPr algn="ctr"/>
            <a:r>
              <a:rPr lang="en-IN" sz="3600" cap="small" baseline="0" dirty="0">
                <a:solidFill>
                  <a:schemeClr val="bg1"/>
                </a:solidFill>
              </a:rPr>
              <a:t>Advance Data Structures</a:t>
            </a:r>
          </a:p>
        </p:txBody>
      </p:sp>
      <p:cxnSp>
        <p:nvCxnSpPr>
          <p:cNvPr id="10" name="Straight Connector 9">
            <a:extLst>
              <a:ext uri="{FF2B5EF4-FFF2-40B4-BE49-F238E27FC236}">
                <a16:creationId xmlns:a16="http://schemas.microsoft.com/office/drawing/2014/main" id="{A6C59E63-B3F3-40A8-A422-69AB2D35C404}"/>
              </a:ext>
            </a:extLst>
          </p:cNvPr>
          <p:cNvCxnSpPr>
            <a:cxnSpLocks/>
          </p:cNvCxnSpPr>
          <p:nvPr userDrawn="1"/>
        </p:nvCxnSpPr>
        <p:spPr>
          <a:xfrm>
            <a:off x="318655" y="3782289"/>
            <a:ext cx="5347855" cy="0"/>
          </a:xfrm>
          <a:prstGeom prst="line">
            <a:avLst/>
          </a:prstGeom>
          <a:ln w="317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3F2AB1-044B-42E4-8A81-97A7A2FE5418}"/>
              </a:ext>
            </a:extLst>
          </p:cNvPr>
          <p:cNvSpPr txBox="1"/>
          <p:nvPr userDrawn="1"/>
        </p:nvSpPr>
        <p:spPr>
          <a:xfrm>
            <a:off x="5999019" y="4563687"/>
            <a:ext cx="2826328" cy="523220"/>
          </a:xfrm>
          <a:prstGeom prst="rect">
            <a:avLst/>
          </a:prstGeom>
          <a:noFill/>
        </p:spPr>
        <p:txBody>
          <a:bodyPr wrap="square" rtlCol="0">
            <a:spAutoFit/>
          </a:bodyPr>
          <a:lstStyle/>
          <a:p>
            <a:pPr algn="r"/>
            <a:r>
              <a:rPr lang="en-IN" sz="2800" dirty="0">
                <a:solidFill>
                  <a:srgbClr val="FFFF00"/>
                </a:solidFill>
                <a:effectLst>
                  <a:outerShdw blurRad="38100" dist="38100" dir="2700000" algn="tl">
                    <a:srgbClr val="000000">
                      <a:alpha val="43137"/>
                    </a:srgbClr>
                  </a:outerShdw>
                </a:effectLst>
              </a:rPr>
              <a:t>Ashwani </a:t>
            </a:r>
            <a:r>
              <a:rPr lang="en-IN" sz="2800" dirty="0" err="1">
                <a:solidFill>
                  <a:srgbClr val="FFFF00"/>
                </a:solidFill>
                <a:effectLst>
                  <a:outerShdw blurRad="38100" dist="38100" dir="2700000" algn="tl">
                    <a:srgbClr val="000000">
                      <a:alpha val="43137"/>
                    </a:srgbClr>
                  </a:outerShdw>
                </a:effectLst>
              </a:rPr>
              <a:t>Xumar</a:t>
            </a:r>
            <a:endParaRPr lang="en-IN" sz="2800" dirty="0">
              <a:solidFill>
                <a:srgbClr val="FFFF00"/>
              </a:solidFill>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34979311-FF32-46BF-9637-46454C71F372}"/>
              </a:ext>
            </a:extLst>
          </p:cNvPr>
          <p:cNvSpPr txBox="1"/>
          <p:nvPr userDrawn="1"/>
        </p:nvSpPr>
        <p:spPr>
          <a:xfrm>
            <a:off x="6044739" y="5039622"/>
            <a:ext cx="2826328" cy="400110"/>
          </a:xfrm>
          <a:prstGeom prst="rect">
            <a:avLst/>
          </a:prstGeom>
          <a:noFill/>
        </p:spPr>
        <p:txBody>
          <a:bodyPr wrap="square" rtlCol="0">
            <a:spAutoFit/>
          </a:bodyPr>
          <a:lstStyle/>
          <a:p>
            <a:pPr algn="ctr"/>
            <a:r>
              <a:rPr lang="en-IN" sz="2000" dirty="0">
                <a:solidFill>
                  <a:schemeClr val="bg1"/>
                </a:solidFill>
                <a:effectLst>
                  <a:outerShdw blurRad="38100" dist="38100" dir="2700000" algn="tl">
                    <a:srgbClr val="000000">
                      <a:alpha val="43137"/>
                    </a:srgbClr>
                  </a:outerShdw>
                </a:effectLst>
              </a:rPr>
              <a:t>Assistant Professor</a:t>
            </a:r>
          </a:p>
        </p:txBody>
      </p:sp>
    </p:spTree>
    <p:extLst>
      <p:ext uri="{BB962C8B-B14F-4D97-AF65-F5344CB8AC3E}">
        <p14:creationId xmlns:p14="http://schemas.microsoft.com/office/powerpoint/2010/main" val="210813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ank you">
    <p:bg>
      <p:bgPr>
        <a:blipFill dpi="0" rotWithShape="1">
          <a:blip r:embed="rId2">
            <a:alphaModFix amt="24000"/>
            <a:lum/>
          </a:blip>
          <a:srcRect/>
          <a:tile tx="0" ty="0" sx="100000" sy="100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0D8FB24-47A5-44BC-AECD-0BC32C75DA0B}"/>
              </a:ext>
            </a:extLst>
          </p:cNvPr>
          <p:cNvSpPr/>
          <p:nvPr userDrawn="1"/>
        </p:nvSpPr>
        <p:spPr>
          <a:xfrm>
            <a:off x="548640" y="548640"/>
            <a:ext cx="8046720" cy="5760720"/>
          </a:xfrm>
          <a:prstGeom prst="roundRect">
            <a:avLst>
              <a:gd name="adj" fmla="val 6085"/>
            </a:avLst>
          </a:prstGeom>
          <a:solidFill>
            <a:srgbClr val="191919"/>
          </a:solidFill>
          <a:ln w="28575">
            <a:solidFill>
              <a:srgbClr val="ADF0D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ADF0D1"/>
                </a:solidFill>
              </a:rPr>
              <a:t>That’s all for now…</a:t>
            </a:r>
          </a:p>
        </p:txBody>
      </p:sp>
      <p:pic>
        <p:nvPicPr>
          <p:cNvPr id="10" name="Picture 9" descr="Icon&#10;&#10;Description automatically generated">
            <a:extLst>
              <a:ext uri="{FF2B5EF4-FFF2-40B4-BE49-F238E27FC236}">
                <a16:creationId xmlns:a16="http://schemas.microsoft.com/office/drawing/2014/main" id="{952D653F-880E-4704-B157-47A700D64B0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790332"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1" name="Picture 10" descr="Icon&#10;&#10;Description automatically generated">
            <a:extLst>
              <a:ext uri="{FF2B5EF4-FFF2-40B4-BE49-F238E27FC236}">
                <a16:creationId xmlns:a16="http://schemas.microsoft.com/office/drawing/2014/main" id="{0F10F3FB-B2E5-4042-8A74-C8150CE8F5F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8125068"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2" name="Picture 11" descr="Icon&#10;&#10;Description automatically generated">
            <a:extLst>
              <a:ext uri="{FF2B5EF4-FFF2-40B4-BE49-F238E27FC236}">
                <a16:creationId xmlns:a16="http://schemas.microsoft.com/office/drawing/2014/main" id="{1C516898-262F-4C12-85F9-35D321590CE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790332"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3" name="Picture 12" descr="Icon&#10;&#10;Description automatically generated">
            <a:extLst>
              <a:ext uri="{FF2B5EF4-FFF2-40B4-BE49-F238E27FC236}">
                <a16:creationId xmlns:a16="http://schemas.microsoft.com/office/drawing/2014/main" id="{394B66A9-76CC-4130-959F-4495CE8CFE2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8125068"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2859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06483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err="1"/>
              <a:t>ClicX</a:t>
            </a:r>
            <a:r>
              <a:rPr lang="en-US" dirty="0"/>
              <a:t>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58045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45378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3833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0050" y="2840182"/>
            <a:ext cx="8534400" cy="3827317"/>
          </a:xfrm>
        </p:spPr>
        <p:txBody>
          <a:bodyPr/>
          <a:lstStyle>
            <a:lvl1pPr>
              <a:lnSpc>
                <a:spcPct val="150000"/>
              </a:lnSpc>
              <a:buClr>
                <a:srgbClr val="FF0066"/>
              </a:buClr>
              <a:buFont typeface="Arial" panose="020B0604020202020204" pitchFamily="34" charset="0"/>
              <a:buNone/>
              <a:defRPr>
                <a:solidFill>
                  <a:srgbClr val="00203F"/>
                </a:solidFill>
              </a:defRPr>
            </a:lvl1pPr>
            <a:lvl2pPr>
              <a:lnSpc>
                <a:spcPct val="150000"/>
              </a:lnSpc>
              <a:buClr>
                <a:srgbClr val="FF0066"/>
              </a:buClr>
              <a:defRPr sz="2800"/>
            </a:lvl2pPr>
            <a:lvl3pPr>
              <a:buClr>
                <a:srgbClr val="FF0066"/>
              </a:buClr>
              <a:defRPr/>
            </a:lvl3pPr>
            <a:lvl4pPr>
              <a:buClr>
                <a:srgbClr val="FF0066"/>
              </a:buClr>
              <a:defRPr/>
            </a:lvl4pPr>
            <a:lvl5pPr>
              <a:buClr>
                <a:srgbClr val="FF0066"/>
              </a:buClr>
              <a:defRPr/>
            </a:lvl5pPr>
          </a:lstStyle>
          <a:p>
            <a:pPr lvl="1"/>
            <a:r>
              <a:rPr lang="en-US" dirty="0"/>
              <a:t>outcome 1</a:t>
            </a:r>
          </a:p>
          <a:p>
            <a:pPr lvl="1"/>
            <a:r>
              <a:rPr lang="en-US" dirty="0"/>
              <a:t>outcome 2</a:t>
            </a:r>
          </a:p>
          <a:p>
            <a:pPr lvl="1"/>
            <a:r>
              <a:rPr lang="en-US" dirty="0"/>
              <a:t>outcome 3</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2095499"/>
          </a:xfrm>
          <a:prstGeom prst="rect">
            <a:avLst/>
          </a:prstGeom>
          <a:gradFill flip="none" rotWithShape="1">
            <a:gsLst>
              <a:gs pos="76000">
                <a:srgbClr val="636973"/>
              </a:gs>
              <a:gs pos="25000">
                <a:srgbClr val="2C2C2C"/>
              </a:gs>
              <a:gs pos="100000">
                <a:srgbClr val="9999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00050" y="0"/>
            <a:ext cx="8743950" cy="2095499"/>
          </a:xfrm>
        </p:spPr>
        <p:txBody>
          <a:bodyPr>
            <a:normAutofit/>
          </a:bodyPr>
          <a:lstStyle>
            <a:lvl1pPr>
              <a:defRPr sz="4400">
                <a:solidFill>
                  <a:srgbClr val="ADF0D1"/>
                </a:solidFill>
                <a:effectLst>
                  <a:outerShdw blurRad="38100" dist="38100" dir="2700000" algn="tl">
                    <a:srgbClr val="000000">
                      <a:alpha val="43137"/>
                    </a:srgbClr>
                  </a:outerShdw>
                </a:effectLst>
              </a:defRPr>
            </a:lvl1pPr>
          </a:lstStyle>
          <a:p>
            <a:r>
              <a:rPr lang="en-US" dirty="0"/>
              <a:t>Learning</a:t>
            </a:r>
            <a:br>
              <a:rPr lang="en-US" dirty="0"/>
            </a:br>
            <a:r>
              <a:rPr lang="en-US" dirty="0"/>
              <a:t>Outcome</a:t>
            </a:r>
          </a:p>
        </p:txBody>
      </p:sp>
      <p:pic>
        <p:nvPicPr>
          <p:cNvPr id="13" name="Graphic 12" descr="Bullseye with solid fill">
            <a:extLst>
              <a:ext uri="{FF2B5EF4-FFF2-40B4-BE49-F238E27FC236}">
                <a16:creationId xmlns:a16="http://schemas.microsoft.com/office/drawing/2014/main" id="{DA53A35D-A7FC-46DF-8F17-CB2B929D870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42465" y="201756"/>
            <a:ext cx="1691985" cy="1691985"/>
          </a:xfrm>
          <a:prstGeom prst="rect">
            <a:avLst/>
          </a:prstGeom>
          <a:effectLst>
            <a:outerShdw blurRad="63500" dist="63500" sx="104000" sy="104000" algn="ctr" rotWithShape="0">
              <a:prstClr val="black">
                <a:alpha val="40000"/>
              </a:prstClr>
            </a:outerShdw>
          </a:effectLst>
        </p:spPr>
      </p:pic>
      <p:sp>
        <p:nvSpPr>
          <p:cNvPr id="7" name="TextBox 6">
            <a:extLst>
              <a:ext uri="{FF2B5EF4-FFF2-40B4-BE49-F238E27FC236}">
                <a16:creationId xmlns:a16="http://schemas.microsoft.com/office/drawing/2014/main" id="{228C5984-85FD-4A7B-BC9D-CFD0ADC314BC}"/>
              </a:ext>
            </a:extLst>
          </p:cNvPr>
          <p:cNvSpPr txBox="1"/>
          <p:nvPr userDrawn="1"/>
        </p:nvSpPr>
        <p:spPr>
          <a:xfrm>
            <a:off x="400050" y="2297255"/>
            <a:ext cx="8092786" cy="523220"/>
          </a:xfrm>
          <a:prstGeom prst="rect">
            <a:avLst/>
          </a:prstGeom>
          <a:noFill/>
        </p:spPr>
        <p:txBody>
          <a:bodyPr wrap="square">
            <a:spAutoFit/>
          </a:bodyPr>
          <a:lstStyle/>
          <a:p>
            <a:pPr lvl="0"/>
            <a:r>
              <a:rPr lang="en-US" sz="2800" dirty="0">
                <a:solidFill>
                  <a:srgbClr val="1F1F1F"/>
                </a:solidFill>
              </a:rPr>
              <a:t>After this lecture, you will be able to</a:t>
            </a:r>
          </a:p>
        </p:txBody>
      </p:sp>
    </p:spTree>
    <p:extLst>
      <p:ext uri="{BB962C8B-B14F-4D97-AF65-F5344CB8AC3E}">
        <p14:creationId xmlns:p14="http://schemas.microsoft.com/office/powerpoint/2010/main" val="404072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Grey)">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1"/>
            <a:ext cx="8743950" cy="1314450"/>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279762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0"/>
            <a:ext cx="8743950" cy="1325563"/>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421203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EE634-6B37-4575-989D-67DDA194FFF3}"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19772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1EE634-6B37-4575-989D-67DDA194FFF3}"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412370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EE634-6B37-4575-989D-67DDA194FFF3}" type="datetimeFigureOut">
              <a:rPr lang="en-US" smtClean="0"/>
              <a:t>10/9/2021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84393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EE634-6B37-4575-989D-67DDA194FFF3}" type="datetimeFigureOut">
              <a:rPr lang="en-US" smtClean="0"/>
              <a:t>10/9/2021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50768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EE634-6B37-4575-989D-67DDA194FFF3}" type="datetimeFigureOut">
              <a:rPr lang="en-US" smtClean="0"/>
              <a:t>10/9/2021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37727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EE634-6B37-4575-989D-67DDA194FFF3}" type="datetimeFigureOut">
              <a:rPr lang="en-US" smtClean="0"/>
              <a:t>10/9/2021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EAAA1-D3CF-4C53-8B5F-CDA826E8787C}" type="slidenum">
              <a:rPr lang="en-US" smtClean="0"/>
              <a:t>‹#›</a:t>
            </a:fld>
            <a:endParaRPr lang="en-US"/>
          </a:p>
        </p:txBody>
      </p:sp>
    </p:spTree>
    <p:extLst>
      <p:ext uri="{BB962C8B-B14F-4D97-AF65-F5344CB8AC3E}">
        <p14:creationId xmlns:p14="http://schemas.microsoft.com/office/powerpoint/2010/main" val="307216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4" r:id="rId4"/>
    <p:sldLayoutId id="2147483663" r:id="rId5"/>
    <p:sldLayoutId id="2147483664" r:id="rId6"/>
    <p:sldLayoutId id="2147483665" r:id="rId7"/>
    <p:sldLayoutId id="2147483666" r:id="rId8"/>
    <p:sldLayoutId id="2147483667" r:id="rId9"/>
    <p:sldLayoutId id="2147483675"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82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442435"/>
            <a:ext cx="8534400" cy="5415566"/>
          </a:xfrm>
        </p:spPr>
        <p:txBody>
          <a:bodyPr>
            <a:noAutofit/>
          </a:bodyPr>
          <a:lstStyle/>
          <a:p>
            <a:pPr algn="just"/>
            <a:r>
              <a:rPr lang="en-IN" dirty="0"/>
              <a:t>Check whether tree is Empty.</a:t>
            </a:r>
          </a:p>
          <a:p>
            <a:pPr algn="just"/>
            <a:r>
              <a:rPr lang="en-IN" dirty="0"/>
              <a:t>If tree is Empty then insert the </a:t>
            </a:r>
            <a:r>
              <a:rPr lang="en-IN" dirty="0" err="1"/>
              <a:t>newNode</a:t>
            </a:r>
            <a:r>
              <a:rPr lang="en-IN" dirty="0"/>
              <a:t> as Root node with </a:t>
            </a:r>
            <a:r>
              <a:rPr lang="en-IN" dirty="0" err="1"/>
              <a:t>color</a:t>
            </a:r>
            <a:r>
              <a:rPr lang="en-IN" dirty="0"/>
              <a:t> Black and exit from the operation.</a:t>
            </a:r>
          </a:p>
          <a:p>
            <a:pPr algn="just"/>
            <a:r>
              <a:rPr lang="en-IN" dirty="0"/>
              <a:t>If tree is not Empty then insert the </a:t>
            </a:r>
            <a:r>
              <a:rPr lang="en-IN" dirty="0" err="1"/>
              <a:t>newNode</a:t>
            </a:r>
            <a:r>
              <a:rPr lang="en-IN" dirty="0"/>
              <a:t> as leaf node with </a:t>
            </a:r>
            <a:r>
              <a:rPr lang="en-IN" dirty="0" err="1"/>
              <a:t>color</a:t>
            </a:r>
            <a:r>
              <a:rPr lang="en-IN" dirty="0"/>
              <a:t> Red.</a:t>
            </a:r>
          </a:p>
          <a:p>
            <a:pPr algn="just"/>
            <a:r>
              <a:rPr lang="en-IN" dirty="0"/>
              <a:t>If the parent of </a:t>
            </a:r>
            <a:r>
              <a:rPr lang="en-IN" dirty="0" err="1"/>
              <a:t>newNode</a:t>
            </a:r>
            <a:r>
              <a:rPr lang="en-IN" dirty="0"/>
              <a:t> is Black then exit from the operation.</a:t>
            </a:r>
          </a:p>
        </p:txBody>
      </p:sp>
      <p:sp>
        <p:nvSpPr>
          <p:cNvPr id="3" name="Title 2"/>
          <p:cNvSpPr>
            <a:spLocks noGrp="1"/>
          </p:cNvSpPr>
          <p:nvPr>
            <p:ph type="title"/>
          </p:nvPr>
        </p:nvSpPr>
        <p:spPr/>
        <p:txBody>
          <a:bodyPr/>
          <a:lstStyle/>
          <a:p>
            <a:r>
              <a:rPr lang="en-IN" dirty="0"/>
              <a:t>Steps for Red-black tree insertion operations</a:t>
            </a:r>
          </a:p>
        </p:txBody>
      </p:sp>
    </p:spTree>
    <p:extLst>
      <p:ext uri="{BB962C8B-B14F-4D97-AF65-F5344CB8AC3E}">
        <p14:creationId xmlns:p14="http://schemas.microsoft.com/office/powerpoint/2010/main" val="1008041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If the parent of </a:t>
            </a:r>
            <a:r>
              <a:rPr lang="en-IN" dirty="0" err="1"/>
              <a:t>newNode</a:t>
            </a:r>
            <a:r>
              <a:rPr lang="en-IN" dirty="0"/>
              <a:t> is Red then check the </a:t>
            </a:r>
            <a:r>
              <a:rPr lang="en-IN" dirty="0" err="1"/>
              <a:t>color</a:t>
            </a:r>
            <a:r>
              <a:rPr lang="en-IN" dirty="0"/>
              <a:t> of </a:t>
            </a:r>
            <a:r>
              <a:rPr lang="en-IN" dirty="0" err="1"/>
              <a:t>parentnode's</a:t>
            </a:r>
            <a:r>
              <a:rPr lang="en-IN" dirty="0"/>
              <a:t> sibling of </a:t>
            </a:r>
            <a:r>
              <a:rPr lang="en-IN" dirty="0" err="1"/>
              <a:t>newNode</a:t>
            </a:r>
            <a:r>
              <a:rPr lang="en-IN" dirty="0"/>
              <a:t>.</a:t>
            </a:r>
          </a:p>
          <a:p>
            <a:r>
              <a:rPr lang="en-IN" dirty="0"/>
              <a:t>If it is </a:t>
            </a:r>
            <a:r>
              <a:rPr lang="en-IN" dirty="0" err="1"/>
              <a:t>colored</a:t>
            </a:r>
            <a:r>
              <a:rPr lang="en-IN" dirty="0"/>
              <a:t> Black or NULL then make suitable Rotation and Recolor it.</a:t>
            </a:r>
          </a:p>
          <a:p>
            <a:r>
              <a:rPr lang="en-IN" dirty="0"/>
              <a:t>If it is </a:t>
            </a:r>
            <a:r>
              <a:rPr lang="en-IN" dirty="0" err="1"/>
              <a:t>colored</a:t>
            </a:r>
            <a:r>
              <a:rPr lang="en-IN" dirty="0"/>
              <a:t> Red then perform Recolor. Repeat the same until tree becomes Red Black Tree.</a:t>
            </a:r>
          </a:p>
          <a:p>
            <a:endParaRPr lang="en-IN" dirty="0"/>
          </a:p>
        </p:txBody>
      </p:sp>
      <p:sp>
        <p:nvSpPr>
          <p:cNvPr id="3" name="Title 2"/>
          <p:cNvSpPr>
            <a:spLocks noGrp="1"/>
          </p:cNvSpPr>
          <p:nvPr>
            <p:ph type="title"/>
          </p:nvPr>
        </p:nvSpPr>
        <p:spPr/>
        <p:txBody>
          <a:bodyPr/>
          <a:lstStyle/>
          <a:p>
            <a:r>
              <a:rPr lang="en-IN" dirty="0"/>
              <a:t>Steps for Red-black tree insertion operations</a:t>
            </a:r>
          </a:p>
        </p:txBody>
      </p:sp>
    </p:spTree>
    <p:extLst>
      <p:ext uri="{BB962C8B-B14F-4D97-AF65-F5344CB8AC3E}">
        <p14:creationId xmlns:p14="http://schemas.microsoft.com/office/powerpoint/2010/main" val="4147797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Red-black tree insertion operations</a:t>
            </a:r>
          </a:p>
        </p:txBody>
      </p:sp>
      <p:sp>
        <p:nvSpPr>
          <p:cNvPr id="4" name="Oval 3"/>
          <p:cNvSpPr/>
          <p:nvPr/>
        </p:nvSpPr>
        <p:spPr>
          <a:xfrm>
            <a:off x="6511183" y="3281457"/>
            <a:ext cx="699952" cy="4925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55</a:t>
            </a:r>
          </a:p>
        </p:txBody>
      </p:sp>
      <p:sp>
        <p:nvSpPr>
          <p:cNvPr id="8" name="Oval 7"/>
          <p:cNvSpPr/>
          <p:nvPr/>
        </p:nvSpPr>
        <p:spPr>
          <a:xfrm>
            <a:off x="7668043" y="4260035"/>
            <a:ext cx="699952" cy="4925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60</a:t>
            </a:r>
          </a:p>
        </p:txBody>
      </p:sp>
      <p:sp>
        <p:nvSpPr>
          <p:cNvPr id="9" name="Oval 8"/>
          <p:cNvSpPr/>
          <p:nvPr/>
        </p:nvSpPr>
        <p:spPr>
          <a:xfrm>
            <a:off x="5486478" y="4254234"/>
            <a:ext cx="699952" cy="4925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40</a:t>
            </a:r>
          </a:p>
        </p:txBody>
      </p:sp>
      <p:cxnSp>
        <p:nvCxnSpPr>
          <p:cNvPr id="11" name="Straight Connector 10"/>
          <p:cNvCxnSpPr>
            <a:stCxn id="4" idx="3"/>
            <a:endCxn id="9" idx="7"/>
          </p:cNvCxnSpPr>
          <p:nvPr/>
        </p:nvCxnSpPr>
        <p:spPr>
          <a:xfrm flipH="1">
            <a:off x="6083924" y="3701904"/>
            <a:ext cx="529765" cy="624467"/>
          </a:xfrm>
          <a:prstGeom prst="line">
            <a:avLst/>
          </a:prstGeom>
          <a:ln w="38100"/>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7114452" y="3701904"/>
            <a:ext cx="661920" cy="630268"/>
          </a:xfrm>
          <a:prstGeom prst="line">
            <a:avLst/>
          </a:prstGeom>
          <a:ln w="38100"/>
        </p:spPr>
        <p:style>
          <a:lnRef idx="2">
            <a:schemeClr val="dk1"/>
          </a:lnRef>
          <a:fillRef idx="0">
            <a:schemeClr val="dk1"/>
          </a:fillRef>
          <a:effectRef idx="1">
            <a:schemeClr val="dk1"/>
          </a:effectRef>
          <a:fontRef idx="minor">
            <a:schemeClr val="tx1"/>
          </a:fontRef>
        </p:style>
      </p:cxnSp>
      <p:sp>
        <p:nvSpPr>
          <p:cNvPr id="21" name="Oval 20"/>
          <p:cNvSpPr/>
          <p:nvPr/>
        </p:nvSpPr>
        <p:spPr>
          <a:xfrm>
            <a:off x="1537791" y="3240165"/>
            <a:ext cx="699952" cy="4925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55</a:t>
            </a:r>
          </a:p>
        </p:txBody>
      </p:sp>
      <p:sp>
        <p:nvSpPr>
          <p:cNvPr id="22" name="TextBox 21"/>
          <p:cNvSpPr txBox="1"/>
          <p:nvPr/>
        </p:nvSpPr>
        <p:spPr>
          <a:xfrm>
            <a:off x="5175160" y="5126084"/>
            <a:ext cx="3580327" cy="369332"/>
          </a:xfrm>
          <a:prstGeom prst="rect">
            <a:avLst/>
          </a:prstGeom>
          <a:noFill/>
        </p:spPr>
        <p:txBody>
          <a:bodyPr wrap="square" rtlCol="0">
            <a:spAutoFit/>
          </a:bodyPr>
          <a:lstStyle/>
          <a:p>
            <a:r>
              <a:rPr lang="en-IN" dirty="0">
                <a:solidFill>
                  <a:srgbClr val="0070C0"/>
                </a:solidFill>
              </a:rPr>
              <a:t>Insert</a:t>
            </a:r>
            <a:r>
              <a:rPr lang="en-IN" dirty="0"/>
              <a:t> 40  60</a:t>
            </a:r>
          </a:p>
        </p:txBody>
      </p:sp>
      <p:sp>
        <p:nvSpPr>
          <p:cNvPr id="23" name="TextBox 22"/>
          <p:cNvSpPr txBox="1"/>
          <p:nvPr/>
        </p:nvSpPr>
        <p:spPr>
          <a:xfrm>
            <a:off x="266163" y="5147257"/>
            <a:ext cx="3580327" cy="369332"/>
          </a:xfrm>
          <a:prstGeom prst="rect">
            <a:avLst/>
          </a:prstGeom>
          <a:noFill/>
        </p:spPr>
        <p:txBody>
          <a:bodyPr wrap="square" rtlCol="0">
            <a:spAutoFit/>
          </a:bodyPr>
          <a:lstStyle/>
          <a:p>
            <a:r>
              <a:rPr lang="en-IN" dirty="0">
                <a:solidFill>
                  <a:srgbClr val="0070C0"/>
                </a:solidFill>
              </a:rPr>
              <a:t>Inset</a:t>
            </a:r>
            <a:r>
              <a:rPr lang="en-IN" dirty="0"/>
              <a:t> 55</a:t>
            </a:r>
          </a:p>
        </p:txBody>
      </p:sp>
      <p:sp>
        <p:nvSpPr>
          <p:cNvPr id="24" name="TextBox 23"/>
          <p:cNvSpPr txBox="1"/>
          <p:nvPr/>
        </p:nvSpPr>
        <p:spPr>
          <a:xfrm>
            <a:off x="1537791" y="1890048"/>
            <a:ext cx="1046922" cy="369332"/>
          </a:xfrm>
          <a:prstGeom prst="rect">
            <a:avLst/>
          </a:prstGeom>
          <a:noFill/>
        </p:spPr>
        <p:txBody>
          <a:bodyPr wrap="square" rtlCol="0">
            <a:spAutoFit/>
          </a:bodyPr>
          <a:lstStyle/>
          <a:p>
            <a:r>
              <a:rPr lang="en-IN" dirty="0">
                <a:solidFill>
                  <a:schemeClr val="bg2">
                    <a:lumMod val="10000"/>
                  </a:schemeClr>
                </a:solidFill>
              </a:rPr>
              <a:t>Step 1</a:t>
            </a:r>
          </a:p>
        </p:txBody>
      </p:sp>
      <p:sp>
        <p:nvSpPr>
          <p:cNvPr id="25" name="TextBox 24"/>
          <p:cNvSpPr txBox="1"/>
          <p:nvPr/>
        </p:nvSpPr>
        <p:spPr>
          <a:xfrm>
            <a:off x="6142074" y="1794420"/>
            <a:ext cx="1046922" cy="369332"/>
          </a:xfrm>
          <a:prstGeom prst="rect">
            <a:avLst/>
          </a:prstGeom>
          <a:noFill/>
        </p:spPr>
        <p:txBody>
          <a:bodyPr wrap="square" rtlCol="0">
            <a:spAutoFit/>
          </a:bodyPr>
          <a:lstStyle/>
          <a:p>
            <a:r>
              <a:rPr lang="en-IN" dirty="0">
                <a:solidFill>
                  <a:schemeClr val="bg2">
                    <a:lumMod val="10000"/>
                  </a:schemeClr>
                </a:solidFill>
              </a:rPr>
              <a:t>Step 2</a:t>
            </a:r>
          </a:p>
        </p:txBody>
      </p:sp>
    </p:spTree>
    <p:extLst>
      <p:ext uri="{BB962C8B-B14F-4D97-AF65-F5344CB8AC3E}">
        <p14:creationId xmlns:p14="http://schemas.microsoft.com/office/powerpoint/2010/main" val="2338541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Red-black tree insertion operations</a:t>
            </a:r>
          </a:p>
        </p:txBody>
      </p:sp>
      <p:sp>
        <p:nvSpPr>
          <p:cNvPr id="5" name="Oval 4"/>
          <p:cNvSpPr/>
          <p:nvPr/>
        </p:nvSpPr>
        <p:spPr>
          <a:xfrm>
            <a:off x="2158124" y="2701907"/>
            <a:ext cx="699952" cy="4925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55</a:t>
            </a:r>
          </a:p>
        </p:txBody>
      </p:sp>
      <p:sp>
        <p:nvSpPr>
          <p:cNvPr id="8" name="Oval 7"/>
          <p:cNvSpPr/>
          <p:nvPr/>
        </p:nvSpPr>
        <p:spPr>
          <a:xfrm>
            <a:off x="293552" y="5035618"/>
            <a:ext cx="699952" cy="4925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38</a:t>
            </a:r>
          </a:p>
        </p:txBody>
      </p:sp>
      <p:sp>
        <p:nvSpPr>
          <p:cNvPr id="9" name="Oval 8"/>
          <p:cNvSpPr/>
          <p:nvPr/>
        </p:nvSpPr>
        <p:spPr>
          <a:xfrm>
            <a:off x="3314984" y="3680485"/>
            <a:ext cx="699952" cy="4925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60</a:t>
            </a:r>
          </a:p>
        </p:txBody>
      </p:sp>
      <p:sp>
        <p:nvSpPr>
          <p:cNvPr id="10" name="Oval 9"/>
          <p:cNvSpPr/>
          <p:nvPr/>
        </p:nvSpPr>
        <p:spPr>
          <a:xfrm>
            <a:off x="1133419" y="3674684"/>
            <a:ext cx="699952" cy="4925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40</a:t>
            </a:r>
          </a:p>
        </p:txBody>
      </p:sp>
      <p:cxnSp>
        <p:nvCxnSpPr>
          <p:cNvPr id="12" name="Straight Connector 11"/>
          <p:cNvCxnSpPr>
            <a:stCxn id="5" idx="3"/>
            <a:endCxn id="10" idx="7"/>
          </p:cNvCxnSpPr>
          <p:nvPr/>
        </p:nvCxnSpPr>
        <p:spPr>
          <a:xfrm flipH="1">
            <a:off x="1730865" y="3122354"/>
            <a:ext cx="529765" cy="624467"/>
          </a:xfrm>
          <a:prstGeom prst="line">
            <a:avLst/>
          </a:prstGeom>
          <a:ln w="38100"/>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2761393" y="3122354"/>
            <a:ext cx="661920" cy="630268"/>
          </a:xfrm>
          <a:prstGeom prst="line">
            <a:avLst/>
          </a:prstGeom>
          <a:ln w="38100"/>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flipH="1">
            <a:off x="717013" y="4145416"/>
            <a:ext cx="610182" cy="875720"/>
          </a:xfrm>
          <a:prstGeom prst="line">
            <a:avLst/>
          </a:prstGeom>
          <a:ln w="38100"/>
        </p:spPr>
        <p:style>
          <a:lnRef idx="2">
            <a:schemeClr val="dk1"/>
          </a:lnRef>
          <a:fillRef idx="0">
            <a:schemeClr val="dk1"/>
          </a:fillRef>
          <a:effectRef idx="1">
            <a:schemeClr val="dk1"/>
          </a:effectRef>
          <a:fontRef idx="minor">
            <a:schemeClr val="tx1"/>
          </a:fontRef>
        </p:style>
      </p:cxnSp>
      <p:sp>
        <p:nvSpPr>
          <p:cNvPr id="23" name="Oval 22"/>
          <p:cNvSpPr/>
          <p:nvPr/>
        </p:nvSpPr>
        <p:spPr>
          <a:xfrm>
            <a:off x="6710437" y="2701907"/>
            <a:ext cx="699952" cy="4925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55</a:t>
            </a:r>
          </a:p>
        </p:txBody>
      </p:sp>
      <p:sp>
        <p:nvSpPr>
          <p:cNvPr id="24" name="Oval 23"/>
          <p:cNvSpPr/>
          <p:nvPr/>
        </p:nvSpPr>
        <p:spPr>
          <a:xfrm>
            <a:off x="4845865" y="5035618"/>
            <a:ext cx="699952" cy="4925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38</a:t>
            </a:r>
          </a:p>
        </p:txBody>
      </p:sp>
      <p:sp>
        <p:nvSpPr>
          <p:cNvPr id="25" name="Oval 24"/>
          <p:cNvSpPr/>
          <p:nvPr/>
        </p:nvSpPr>
        <p:spPr>
          <a:xfrm>
            <a:off x="7867297" y="3680485"/>
            <a:ext cx="699952" cy="4925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60</a:t>
            </a:r>
          </a:p>
        </p:txBody>
      </p:sp>
      <p:sp>
        <p:nvSpPr>
          <p:cNvPr id="26" name="Oval 25"/>
          <p:cNvSpPr/>
          <p:nvPr/>
        </p:nvSpPr>
        <p:spPr>
          <a:xfrm>
            <a:off x="5685732" y="3674684"/>
            <a:ext cx="699952" cy="4925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40</a:t>
            </a:r>
          </a:p>
        </p:txBody>
      </p:sp>
      <p:cxnSp>
        <p:nvCxnSpPr>
          <p:cNvPr id="27" name="Straight Connector 26"/>
          <p:cNvCxnSpPr>
            <a:stCxn id="23" idx="3"/>
            <a:endCxn id="26" idx="7"/>
          </p:cNvCxnSpPr>
          <p:nvPr/>
        </p:nvCxnSpPr>
        <p:spPr>
          <a:xfrm flipH="1">
            <a:off x="6283178" y="3122354"/>
            <a:ext cx="529765" cy="624467"/>
          </a:xfrm>
          <a:prstGeom prst="line">
            <a:avLst/>
          </a:prstGeom>
          <a:ln w="38100"/>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7313706" y="3122354"/>
            <a:ext cx="661920" cy="630268"/>
          </a:xfrm>
          <a:prstGeom prst="line">
            <a:avLst/>
          </a:prstGeom>
          <a:ln w="38100"/>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H="1">
            <a:off x="5269326" y="4145416"/>
            <a:ext cx="610182" cy="875720"/>
          </a:xfrm>
          <a:prstGeom prst="line">
            <a:avLst/>
          </a:prstGeom>
          <a:ln w="38100"/>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43207" y="6107054"/>
            <a:ext cx="3580327" cy="369332"/>
          </a:xfrm>
          <a:prstGeom prst="rect">
            <a:avLst/>
          </a:prstGeom>
          <a:noFill/>
        </p:spPr>
        <p:txBody>
          <a:bodyPr wrap="square" rtlCol="0">
            <a:spAutoFit/>
          </a:bodyPr>
          <a:lstStyle/>
          <a:p>
            <a:r>
              <a:rPr lang="en-IN" dirty="0">
                <a:solidFill>
                  <a:srgbClr val="0070C0"/>
                </a:solidFill>
              </a:rPr>
              <a:t>Inset</a:t>
            </a:r>
            <a:r>
              <a:rPr lang="en-IN" dirty="0"/>
              <a:t> 38</a:t>
            </a:r>
          </a:p>
        </p:txBody>
      </p:sp>
      <p:sp>
        <p:nvSpPr>
          <p:cNvPr id="31" name="TextBox 30"/>
          <p:cNvSpPr txBox="1"/>
          <p:nvPr/>
        </p:nvSpPr>
        <p:spPr>
          <a:xfrm>
            <a:off x="5274918" y="6025456"/>
            <a:ext cx="3580327" cy="369332"/>
          </a:xfrm>
          <a:prstGeom prst="rect">
            <a:avLst/>
          </a:prstGeom>
          <a:noFill/>
        </p:spPr>
        <p:txBody>
          <a:bodyPr wrap="square" rtlCol="0">
            <a:spAutoFit/>
          </a:bodyPr>
          <a:lstStyle/>
          <a:p>
            <a:r>
              <a:rPr lang="en-IN" dirty="0">
                <a:solidFill>
                  <a:srgbClr val="0070C0"/>
                </a:solidFill>
              </a:rPr>
              <a:t>After recolor operation</a:t>
            </a:r>
            <a:endParaRPr lang="en-IN" dirty="0"/>
          </a:p>
        </p:txBody>
      </p:sp>
      <p:sp>
        <p:nvSpPr>
          <p:cNvPr id="32" name="TextBox 31"/>
          <p:cNvSpPr txBox="1"/>
          <p:nvPr/>
        </p:nvSpPr>
        <p:spPr>
          <a:xfrm>
            <a:off x="1995747" y="1664404"/>
            <a:ext cx="1046922" cy="369332"/>
          </a:xfrm>
          <a:prstGeom prst="rect">
            <a:avLst/>
          </a:prstGeom>
          <a:noFill/>
        </p:spPr>
        <p:txBody>
          <a:bodyPr wrap="square" rtlCol="0">
            <a:spAutoFit/>
          </a:bodyPr>
          <a:lstStyle/>
          <a:p>
            <a:r>
              <a:rPr lang="en-IN" dirty="0">
                <a:solidFill>
                  <a:schemeClr val="bg2">
                    <a:lumMod val="10000"/>
                  </a:schemeClr>
                </a:solidFill>
              </a:rPr>
              <a:t>Step 3</a:t>
            </a:r>
          </a:p>
        </p:txBody>
      </p:sp>
      <p:sp>
        <p:nvSpPr>
          <p:cNvPr id="33" name="TextBox 32"/>
          <p:cNvSpPr txBox="1"/>
          <p:nvPr/>
        </p:nvSpPr>
        <p:spPr>
          <a:xfrm>
            <a:off x="6536952" y="1627039"/>
            <a:ext cx="1046922" cy="369332"/>
          </a:xfrm>
          <a:prstGeom prst="rect">
            <a:avLst/>
          </a:prstGeom>
          <a:noFill/>
        </p:spPr>
        <p:txBody>
          <a:bodyPr wrap="square" rtlCol="0">
            <a:spAutoFit/>
          </a:bodyPr>
          <a:lstStyle/>
          <a:p>
            <a:r>
              <a:rPr lang="en-IN" dirty="0">
                <a:solidFill>
                  <a:schemeClr val="bg2">
                    <a:lumMod val="10000"/>
                  </a:schemeClr>
                </a:solidFill>
              </a:rPr>
              <a:t>Step 4</a:t>
            </a:r>
          </a:p>
        </p:txBody>
      </p:sp>
    </p:spTree>
    <p:extLst>
      <p:ext uri="{BB962C8B-B14F-4D97-AF65-F5344CB8AC3E}">
        <p14:creationId xmlns:p14="http://schemas.microsoft.com/office/powerpoint/2010/main" val="4206905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Red-black tree insertion operations</a:t>
            </a:r>
          </a:p>
        </p:txBody>
      </p:sp>
      <p:sp>
        <p:nvSpPr>
          <p:cNvPr id="4" name="Oval 3"/>
          <p:cNvSpPr/>
          <p:nvPr/>
        </p:nvSpPr>
        <p:spPr>
          <a:xfrm>
            <a:off x="2737673" y="2276905"/>
            <a:ext cx="699952" cy="4925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55</a:t>
            </a:r>
          </a:p>
        </p:txBody>
      </p:sp>
      <p:sp>
        <p:nvSpPr>
          <p:cNvPr id="6" name="Oval 5"/>
          <p:cNvSpPr/>
          <p:nvPr/>
        </p:nvSpPr>
        <p:spPr>
          <a:xfrm>
            <a:off x="106130" y="5927228"/>
            <a:ext cx="699952" cy="4925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35</a:t>
            </a:r>
          </a:p>
        </p:txBody>
      </p:sp>
      <p:sp>
        <p:nvSpPr>
          <p:cNvPr id="7" name="Oval 6"/>
          <p:cNvSpPr/>
          <p:nvPr/>
        </p:nvSpPr>
        <p:spPr>
          <a:xfrm>
            <a:off x="873101" y="4610616"/>
            <a:ext cx="699952" cy="4925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38</a:t>
            </a:r>
          </a:p>
        </p:txBody>
      </p:sp>
      <p:sp>
        <p:nvSpPr>
          <p:cNvPr id="8" name="Oval 7"/>
          <p:cNvSpPr/>
          <p:nvPr/>
        </p:nvSpPr>
        <p:spPr>
          <a:xfrm>
            <a:off x="3894533" y="3255483"/>
            <a:ext cx="699952" cy="4925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60</a:t>
            </a:r>
          </a:p>
        </p:txBody>
      </p:sp>
      <p:sp>
        <p:nvSpPr>
          <p:cNvPr id="9" name="Oval 8"/>
          <p:cNvSpPr/>
          <p:nvPr/>
        </p:nvSpPr>
        <p:spPr>
          <a:xfrm>
            <a:off x="1712968" y="3249682"/>
            <a:ext cx="699952" cy="4925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40</a:t>
            </a:r>
          </a:p>
        </p:txBody>
      </p:sp>
      <p:cxnSp>
        <p:nvCxnSpPr>
          <p:cNvPr id="11" name="Straight Connector 10"/>
          <p:cNvCxnSpPr>
            <a:stCxn id="4" idx="3"/>
            <a:endCxn id="9" idx="7"/>
          </p:cNvCxnSpPr>
          <p:nvPr/>
        </p:nvCxnSpPr>
        <p:spPr>
          <a:xfrm flipH="1">
            <a:off x="2310414" y="2697352"/>
            <a:ext cx="529765" cy="624467"/>
          </a:xfrm>
          <a:prstGeom prst="line">
            <a:avLst/>
          </a:prstGeom>
          <a:ln w="38100"/>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H="1">
            <a:off x="523125" y="5066866"/>
            <a:ext cx="565915" cy="860362"/>
          </a:xfrm>
          <a:prstGeom prst="line">
            <a:avLst/>
          </a:prstGeom>
          <a:ln w="38100"/>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3340942" y="2697352"/>
            <a:ext cx="661920" cy="630268"/>
          </a:xfrm>
          <a:prstGeom prst="line">
            <a:avLst/>
          </a:prstGeom>
          <a:ln w="38100"/>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H="1">
            <a:off x="1296562" y="3720414"/>
            <a:ext cx="610182" cy="875720"/>
          </a:xfrm>
          <a:prstGeom prst="line">
            <a:avLst/>
          </a:prstGeom>
          <a:ln w="38100"/>
        </p:spPr>
        <p:style>
          <a:lnRef idx="2">
            <a:schemeClr val="dk1"/>
          </a:lnRef>
          <a:fillRef idx="0">
            <a:schemeClr val="dk1"/>
          </a:fillRef>
          <a:effectRef idx="1">
            <a:schemeClr val="dk1"/>
          </a:effectRef>
          <a:fontRef idx="minor">
            <a:schemeClr val="tx1"/>
          </a:fontRef>
        </p:style>
      </p:cxnSp>
      <p:sp>
        <p:nvSpPr>
          <p:cNvPr id="18" name="Oval 17"/>
          <p:cNvSpPr/>
          <p:nvPr/>
        </p:nvSpPr>
        <p:spPr>
          <a:xfrm>
            <a:off x="6953335" y="2276905"/>
            <a:ext cx="699952" cy="4925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55</a:t>
            </a:r>
          </a:p>
        </p:txBody>
      </p:sp>
      <p:sp>
        <p:nvSpPr>
          <p:cNvPr id="19" name="Oval 18"/>
          <p:cNvSpPr/>
          <p:nvPr/>
        </p:nvSpPr>
        <p:spPr>
          <a:xfrm>
            <a:off x="5082866" y="4596134"/>
            <a:ext cx="699952" cy="4925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35</a:t>
            </a:r>
          </a:p>
        </p:txBody>
      </p:sp>
      <p:sp>
        <p:nvSpPr>
          <p:cNvPr id="20" name="Oval 19"/>
          <p:cNvSpPr/>
          <p:nvPr/>
        </p:nvSpPr>
        <p:spPr>
          <a:xfrm>
            <a:off x="5882934" y="3249682"/>
            <a:ext cx="699952" cy="4925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38</a:t>
            </a:r>
          </a:p>
        </p:txBody>
      </p:sp>
      <p:sp>
        <p:nvSpPr>
          <p:cNvPr id="21" name="Oval 20"/>
          <p:cNvSpPr/>
          <p:nvPr/>
        </p:nvSpPr>
        <p:spPr>
          <a:xfrm>
            <a:off x="8110195" y="3255483"/>
            <a:ext cx="699952" cy="4925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60</a:t>
            </a:r>
          </a:p>
        </p:txBody>
      </p:sp>
      <p:sp>
        <p:nvSpPr>
          <p:cNvPr id="22" name="Oval 21"/>
          <p:cNvSpPr/>
          <p:nvPr/>
        </p:nvSpPr>
        <p:spPr>
          <a:xfrm>
            <a:off x="6823132" y="4610616"/>
            <a:ext cx="699952" cy="4925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40</a:t>
            </a:r>
          </a:p>
        </p:txBody>
      </p:sp>
      <p:cxnSp>
        <p:nvCxnSpPr>
          <p:cNvPr id="23" name="Straight Connector 22"/>
          <p:cNvCxnSpPr>
            <a:stCxn id="18" idx="3"/>
            <a:endCxn id="20" idx="7"/>
          </p:cNvCxnSpPr>
          <p:nvPr/>
        </p:nvCxnSpPr>
        <p:spPr>
          <a:xfrm flipH="1">
            <a:off x="6480380" y="2697352"/>
            <a:ext cx="575461" cy="624467"/>
          </a:xfrm>
          <a:prstGeom prst="line">
            <a:avLst/>
          </a:prstGeom>
          <a:ln w="38100"/>
        </p:spPr>
        <p:style>
          <a:lnRef idx="2">
            <a:schemeClr val="dk1"/>
          </a:lnRef>
          <a:fillRef idx="0">
            <a:schemeClr val="dk1"/>
          </a:fillRef>
          <a:effectRef idx="1">
            <a:schemeClr val="dk1"/>
          </a:effectRef>
          <a:fontRef idx="minor">
            <a:schemeClr val="tx1"/>
          </a:fontRef>
        </p:style>
      </p:cxnSp>
      <p:cxnSp>
        <p:nvCxnSpPr>
          <p:cNvPr id="24" name="Straight Connector 23"/>
          <p:cNvCxnSpPr>
            <a:stCxn id="20" idx="5"/>
          </p:cNvCxnSpPr>
          <p:nvPr/>
        </p:nvCxnSpPr>
        <p:spPr>
          <a:xfrm>
            <a:off x="6480380" y="3670129"/>
            <a:ext cx="559765" cy="940487"/>
          </a:xfrm>
          <a:prstGeom prst="line">
            <a:avLst/>
          </a:prstGeom>
          <a:ln w="38100"/>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7556604" y="2697352"/>
            <a:ext cx="661920" cy="630268"/>
          </a:xfrm>
          <a:prstGeom prst="line">
            <a:avLst/>
          </a:prstGeom>
          <a:ln w="38100"/>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flipH="1">
            <a:off x="5512224" y="3720414"/>
            <a:ext cx="610182" cy="875720"/>
          </a:xfrm>
          <a:prstGeom prst="line">
            <a:avLst/>
          </a:prstGeom>
          <a:ln w="38100"/>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272780" y="6488668"/>
            <a:ext cx="3580327" cy="369332"/>
          </a:xfrm>
          <a:prstGeom prst="rect">
            <a:avLst/>
          </a:prstGeom>
          <a:noFill/>
        </p:spPr>
        <p:txBody>
          <a:bodyPr wrap="square" rtlCol="0">
            <a:spAutoFit/>
          </a:bodyPr>
          <a:lstStyle/>
          <a:p>
            <a:r>
              <a:rPr lang="en-IN" dirty="0">
                <a:solidFill>
                  <a:srgbClr val="0070C0"/>
                </a:solidFill>
              </a:rPr>
              <a:t>Inset</a:t>
            </a:r>
            <a:r>
              <a:rPr lang="en-IN" dirty="0"/>
              <a:t> 35</a:t>
            </a:r>
          </a:p>
        </p:txBody>
      </p:sp>
      <p:sp>
        <p:nvSpPr>
          <p:cNvPr id="34" name="TextBox 33"/>
          <p:cNvSpPr txBox="1"/>
          <p:nvPr/>
        </p:nvSpPr>
        <p:spPr>
          <a:xfrm>
            <a:off x="5563673" y="6418836"/>
            <a:ext cx="3580327" cy="369332"/>
          </a:xfrm>
          <a:prstGeom prst="rect">
            <a:avLst/>
          </a:prstGeom>
          <a:noFill/>
        </p:spPr>
        <p:txBody>
          <a:bodyPr wrap="square" rtlCol="0">
            <a:spAutoFit/>
          </a:bodyPr>
          <a:lstStyle/>
          <a:p>
            <a:r>
              <a:rPr lang="en-IN" dirty="0">
                <a:solidFill>
                  <a:srgbClr val="0070C0"/>
                </a:solidFill>
              </a:rPr>
              <a:t>After rotation and recolor</a:t>
            </a:r>
            <a:endParaRPr lang="en-IN" dirty="0"/>
          </a:p>
        </p:txBody>
      </p:sp>
      <p:sp>
        <p:nvSpPr>
          <p:cNvPr id="35" name="TextBox 34"/>
          <p:cNvSpPr txBox="1"/>
          <p:nvPr/>
        </p:nvSpPr>
        <p:spPr>
          <a:xfrm>
            <a:off x="873101" y="1601316"/>
            <a:ext cx="1046922" cy="369332"/>
          </a:xfrm>
          <a:prstGeom prst="rect">
            <a:avLst/>
          </a:prstGeom>
          <a:noFill/>
        </p:spPr>
        <p:txBody>
          <a:bodyPr wrap="square" rtlCol="0">
            <a:spAutoFit/>
          </a:bodyPr>
          <a:lstStyle/>
          <a:p>
            <a:r>
              <a:rPr lang="en-IN" dirty="0">
                <a:solidFill>
                  <a:schemeClr val="bg2">
                    <a:lumMod val="10000"/>
                  </a:schemeClr>
                </a:solidFill>
              </a:rPr>
              <a:t>Step 5</a:t>
            </a:r>
          </a:p>
        </p:txBody>
      </p:sp>
      <p:sp>
        <p:nvSpPr>
          <p:cNvPr id="36" name="TextBox 35"/>
          <p:cNvSpPr txBox="1"/>
          <p:nvPr/>
        </p:nvSpPr>
        <p:spPr>
          <a:xfrm>
            <a:off x="6871671" y="1621996"/>
            <a:ext cx="1046922" cy="369332"/>
          </a:xfrm>
          <a:prstGeom prst="rect">
            <a:avLst/>
          </a:prstGeom>
          <a:noFill/>
        </p:spPr>
        <p:txBody>
          <a:bodyPr wrap="square" rtlCol="0">
            <a:spAutoFit/>
          </a:bodyPr>
          <a:lstStyle/>
          <a:p>
            <a:r>
              <a:rPr lang="en-IN" dirty="0">
                <a:solidFill>
                  <a:schemeClr val="bg2">
                    <a:lumMod val="10000"/>
                  </a:schemeClr>
                </a:solidFill>
              </a:rPr>
              <a:t>Step 6</a:t>
            </a:r>
          </a:p>
        </p:txBody>
      </p:sp>
    </p:spTree>
    <p:extLst>
      <p:ext uri="{BB962C8B-B14F-4D97-AF65-F5344CB8AC3E}">
        <p14:creationId xmlns:p14="http://schemas.microsoft.com/office/powerpoint/2010/main" val="1428040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deletion operation in Red-Black Tree is similar to the BST. </a:t>
            </a:r>
          </a:p>
          <a:p>
            <a:r>
              <a:rPr lang="en-IN" dirty="0"/>
              <a:t>In deletion operation, we need to check with the Red-Black Tree properties. If any of the properties are violated then make suitable operations like Recolor, Rotation and Rotation followed by Recolor to make it Red-Black Tree.</a:t>
            </a:r>
          </a:p>
        </p:txBody>
      </p:sp>
      <p:sp>
        <p:nvSpPr>
          <p:cNvPr id="3" name="Title 2"/>
          <p:cNvSpPr>
            <a:spLocks noGrp="1"/>
          </p:cNvSpPr>
          <p:nvPr>
            <p:ph type="title"/>
          </p:nvPr>
        </p:nvSpPr>
        <p:spPr/>
        <p:txBody>
          <a:bodyPr/>
          <a:lstStyle/>
          <a:p>
            <a:r>
              <a:rPr lang="en-IN" dirty="0"/>
              <a:t>Red-black tree deletion operations</a:t>
            </a:r>
          </a:p>
        </p:txBody>
      </p:sp>
    </p:spTree>
    <p:extLst>
      <p:ext uri="{BB962C8B-B14F-4D97-AF65-F5344CB8AC3E}">
        <p14:creationId xmlns:p14="http://schemas.microsoft.com/office/powerpoint/2010/main" val="2936845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017" y="1630016"/>
            <a:ext cx="4187687" cy="5227984"/>
          </a:xfrm>
        </p:spPr>
        <p:txBody>
          <a:bodyPr>
            <a:noAutofit/>
          </a:bodyPr>
          <a:lstStyle/>
          <a:p>
            <a:pPr marL="0" indent="0">
              <a:buNone/>
            </a:pPr>
            <a:r>
              <a:rPr lang="en-IN" sz="2400" dirty="0" err="1"/>
              <a:t>searchElement</a:t>
            </a:r>
            <a:r>
              <a:rPr lang="en-IN" sz="2400" dirty="0"/>
              <a:t> (tree, </a:t>
            </a:r>
            <a:r>
              <a:rPr lang="en-IN" sz="2400" dirty="0" err="1"/>
              <a:t>val</a:t>
            </a:r>
            <a:r>
              <a:rPr lang="en-IN" sz="2400" dirty="0"/>
              <a:t>)</a:t>
            </a:r>
          </a:p>
          <a:p>
            <a:pPr marL="0" indent="0">
              <a:buNone/>
            </a:pPr>
            <a:r>
              <a:rPr lang="en-IN" sz="2400" dirty="0"/>
              <a:t>Step 1:</a:t>
            </a:r>
          </a:p>
          <a:p>
            <a:pPr marL="0" indent="0">
              <a:buNone/>
            </a:pPr>
            <a:r>
              <a:rPr lang="en-IN" sz="2400" dirty="0"/>
              <a:t>If tree -&gt; data = </a:t>
            </a:r>
            <a:r>
              <a:rPr lang="en-IN" sz="2400" dirty="0" err="1"/>
              <a:t>val</a:t>
            </a:r>
            <a:r>
              <a:rPr lang="en-IN" sz="2400" dirty="0"/>
              <a:t> OR tree = NULL</a:t>
            </a:r>
          </a:p>
          <a:p>
            <a:pPr marL="0" indent="0">
              <a:buNone/>
            </a:pPr>
            <a:r>
              <a:rPr lang="en-IN" sz="2400" dirty="0"/>
              <a:t>    Return tree</a:t>
            </a:r>
          </a:p>
          <a:p>
            <a:pPr marL="0" indent="0">
              <a:buNone/>
            </a:pPr>
            <a:r>
              <a:rPr lang="en-IN" sz="2400" dirty="0"/>
              <a:t>Else</a:t>
            </a:r>
          </a:p>
          <a:p>
            <a:pPr marL="0" indent="0">
              <a:buNone/>
            </a:pPr>
            <a:r>
              <a:rPr lang="en-IN" sz="2400" dirty="0"/>
              <a:t>If </a:t>
            </a:r>
            <a:r>
              <a:rPr lang="en-IN" sz="2400" dirty="0" err="1"/>
              <a:t>val</a:t>
            </a:r>
            <a:r>
              <a:rPr lang="en-IN" sz="2400" dirty="0"/>
              <a:t> &lt; data</a:t>
            </a:r>
          </a:p>
        </p:txBody>
      </p:sp>
      <p:sp>
        <p:nvSpPr>
          <p:cNvPr id="3" name="Title 2"/>
          <p:cNvSpPr>
            <a:spLocks noGrp="1"/>
          </p:cNvSpPr>
          <p:nvPr>
            <p:ph type="title"/>
          </p:nvPr>
        </p:nvSpPr>
        <p:spPr/>
        <p:txBody>
          <a:bodyPr/>
          <a:lstStyle/>
          <a:p>
            <a:r>
              <a:rPr lang="en-IN" dirty="0"/>
              <a:t>Algorithm: Search operation</a:t>
            </a:r>
          </a:p>
        </p:txBody>
      </p:sp>
      <p:sp>
        <p:nvSpPr>
          <p:cNvPr id="4" name="Content Placeholder 1"/>
          <p:cNvSpPr txBox="1">
            <a:spLocks/>
          </p:cNvSpPr>
          <p:nvPr/>
        </p:nvSpPr>
        <p:spPr>
          <a:xfrm>
            <a:off x="4752304" y="1429555"/>
            <a:ext cx="4170608" cy="523794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50000"/>
              </a:lnSpc>
              <a:spcBef>
                <a:spcPts val="1000"/>
              </a:spcBef>
              <a:buClr>
                <a:srgbClr val="FF006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Clr>
                <a:srgbClr val="FF0066"/>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Clr>
                <a:srgbClr val="FF0066"/>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Clr>
                <a:srgbClr val="FF0066"/>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Clr>
                <a:srgbClr val="FF0066"/>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Return </a:t>
            </a:r>
            <a:r>
              <a:rPr lang="en-IN" dirty="0" err="1"/>
              <a:t>searchElement</a:t>
            </a:r>
            <a:r>
              <a:rPr lang="en-IN" dirty="0"/>
              <a:t> (tree -&gt; left, </a:t>
            </a:r>
            <a:r>
              <a:rPr lang="en-IN" dirty="0" err="1"/>
              <a:t>val</a:t>
            </a:r>
            <a:r>
              <a:rPr lang="en-IN" dirty="0"/>
              <a:t>)</a:t>
            </a:r>
          </a:p>
          <a:p>
            <a:pPr marL="0" indent="0">
              <a:buFont typeface="Arial" panose="020B0604020202020204" pitchFamily="34" charset="0"/>
              <a:buNone/>
            </a:pPr>
            <a:r>
              <a:rPr lang="en-IN" dirty="0"/>
              <a:t>    Else</a:t>
            </a:r>
          </a:p>
          <a:p>
            <a:pPr marL="0" indent="0">
              <a:buFont typeface="Arial" panose="020B0604020202020204" pitchFamily="34" charset="0"/>
              <a:buNone/>
            </a:pPr>
            <a:r>
              <a:rPr lang="en-IN" dirty="0"/>
              <a:t>        Return </a:t>
            </a:r>
            <a:r>
              <a:rPr lang="en-IN" dirty="0" err="1"/>
              <a:t>searchElement</a:t>
            </a:r>
            <a:r>
              <a:rPr lang="en-IN" dirty="0"/>
              <a:t> (tree -&gt; right, </a:t>
            </a:r>
            <a:r>
              <a:rPr lang="en-IN" dirty="0" err="1"/>
              <a:t>val</a:t>
            </a:r>
            <a:r>
              <a:rPr lang="en-IN" dirty="0"/>
              <a:t>)</a:t>
            </a:r>
          </a:p>
          <a:p>
            <a:pPr marL="0" indent="0">
              <a:buFont typeface="Arial" panose="020B0604020202020204" pitchFamily="34" charset="0"/>
              <a:buNone/>
            </a:pPr>
            <a:r>
              <a:rPr lang="en-IN" dirty="0"/>
              <a:t>    [ End of if ]</a:t>
            </a:r>
          </a:p>
          <a:p>
            <a:pPr marL="0" indent="0">
              <a:buFont typeface="Arial" panose="020B0604020202020204" pitchFamily="34" charset="0"/>
              <a:buNone/>
            </a:pPr>
            <a:r>
              <a:rPr lang="en-IN" dirty="0"/>
              <a:t>[ End of if ]</a:t>
            </a:r>
          </a:p>
          <a:p>
            <a:pPr marL="0" indent="0">
              <a:buFont typeface="Arial" panose="020B0604020202020204" pitchFamily="34" charset="0"/>
              <a:buNone/>
            </a:pPr>
            <a:r>
              <a:rPr lang="en-IN" dirty="0"/>
              <a:t>Step 2: END</a:t>
            </a:r>
          </a:p>
        </p:txBody>
      </p:sp>
      <p:cxnSp>
        <p:nvCxnSpPr>
          <p:cNvPr id="15" name="Elbow Connector 14"/>
          <p:cNvCxnSpPr/>
          <p:nvPr/>
        </p:nvCxnSpPr>
        <p:spPr>
          <a:xfrm rot="5400000" flipH="1" flipV="1">
            <a:off x="2215476" y="3819225"/>
            <a:ext cx="4588547" cy="458602"/>
          </a:xfrm>
          <a:prstGeom prst="bentConnector3">
            <a:avLst>
              <a:gd name="adj1" fmla="val 9996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955235" y="6342800"/>
            <a:ext cx="133846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992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pt-BR" dirty="0"/>
              <a:t>Sr. No.	Algorithm	Time Complexity</a:t>
            </a:r>
          </a:p>
          <a:p>
            <a:pPr marL="0" indent="0">
              <a:buNone/>
            </a:pPr>
            <a:r>
              <a:rPr lang="pt-BR" dirty="0"/>
              <a:t>1.		Search	O(log n)</a:t>
            </a:r>
          </a:p>
          <a:p>
            <a:pPr marL="0" indent="0">
              <a:buNone/>
            </a:pPr>
            <a:r>
              <a:rPr lang="pt-BR" dirty="0"/>
              <a:t>2.		Insert 	O(log n)</a:t>
            </a:r>
          </a:p>
          <a:p>
            <a:pPr marL="0" indent="0">
              <a:buNone/>
            </a:pPr>
            <a:r>
              <a:rPr lang="pt-BR" dirty="0"/>
              <a:t>3.		Delete	O(log n)</a:t>
            </a:r>
            <a:endParaRPr lang="en-IN" dirty="0"/>
          </a:p>
        </p:txBody>
      </p:sp>
      <p:sp>
        <p:nvSpPr>
          <p:cNvPr id="3" name="Title 2"/>
          <p:cNvSpPr>
            <a:spLocks noGrp="1"/>
          </p:cNvSpPr>
          <p:nvPr>
            <p:ph type="title"/>
          </p:nvPr>
        </p:nvSpPr>
        <p:spPr/>
        <p:txBody>
          <a:bodyPr/>
          <a:lstStyle/>
          <a:p>
            <a:r>
              <a:rPr lang="en-IN" dirty="0"/>
              <a:t>Time complexity in big O notation</a:t>
            </a:r>
          </a:p>
        </p:txBody>
      </p:sp>
    </p:spTree>
    <p:extLst>
      <p:ext uri="{BB962C8B-B14F-4D97-AF65-F5344CB8AC3E}">
        <p14:creationId xmlns:p14="http://schemas.microsoft.com/office/powerpoint/2010/main" val="3044334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43050"/>
            <a:ext cx="8534400" cy="5218358"/>
          </a:xfrm>
        </p:spPr>
        <p:txBody>
          <a:bodyPr>
            <a:noAutofit/>
          </a:bodyPr>
          <a:lstStyle/>
          <a:p>
            <a:pPr algn="just"/>
            <a:r>
              <a:rPr lang="en-IN" sz="2400" dirty="0"/>
              <a:t>To implement Java packages.</a:t>
            </a:r>
          </a:p>
          <a:p>
            <a:pPr algn="just"/>
            <a:r>
              <a:rPr lang="en-IN" sz="2400" dirty="0"/>
              <a:t>To implement Standard Template Libraries (STL) in C++.</a:t>
            </a:r>
          </a:p>
          <a:p>
            <a:pPr algn="just"/>
            <a:r>
              <a:rPr lang="en-IN" sz="2400" dirty="0"/>
              <a:t>It is used in K-mean clustering algorithm for reducing time complexity.</a:t>
            </a:r>
          </a:p>
          <a:p>
            <a:pPr algn="just"/>
            <a:r>
              <a:rPr lang="en-IN" sz="2400" dirty="0"/>
              <a:t>To implement finite maps</a:t>
            </a:r>
          </a:p>
          <a:p>
            <a:pPr algn="just"/>
            <a:r>
              <a:rPr lang="en-IN" sz="2400" dirty="0"/>
              <a:t>It is used to implement CPU Scheduling in Linux.</a:t>
            </a:r>
          </a:p>
          <a:p>
            <a:pPr algn="just"/>
            <a:r>
              <a:rPr lang="en-IN" sz="2400" dirty="0"/>
              <a:t>In MySQL Red-Black tree is used for indexes on tables.</a:t>
            </a:r>
          </a:p>
          <a:p>
            <a:endParaRPr lang="en-IN" sz="2400" dirty="0"/>
          </a:p>
        </p:txBody>
      </p:sp>
      <p:sp>
        <p:nvSpPr>
          <p:cNvPr id="3" name="Title 2"/>
          <p:cNvSpPr>
            <a:spLocks noGrp="1"/>
          </p:cNvSpPr>
          <p:nvPr>
            <p:ph type="title"/>
          </p:nvPr>
        </p:nvSpPr>
        <p:spPr/>
        <p:txBody>
          <a:bodyPr/>
          <a:lstStyle/>
          <a:p>
            <a:r>
              <a:rPr lang="en-IN" dirty="0"/>
              <a:t>Red-black tree applications</a:t>
            </a:r>
          </a:p>
        </p:txBody>
      </p:sp>
    </p:spTree>
    <p:extLst>
      <p:ext uri="{BB962C8B-B14F-4D97-AF65-F5344CB8AC3E}">
        <p14:creationId xmlns:p14="http://schemas.microsoft.com/office/powerpoint/2010/main" val="307461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23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F5D201-13EE-4515-BCA8-C03A66FB0EBC}"/>
              </a:ext>
            </a:extLst>
          </p:cNvPr>
          <p:cNvSpPr>
            <a:spLocks noGrp="1"/>
          </p:cNvSpPr>
          <p:nvPr>
            <p:ph idx="1"/>
          </p:nvPr>
        </p:nvSpPr>
        <p:spPr/>
        <p:txBody>
          <a:bodyPr/>
          <a:lstStyle/>
          <a:p>
            <a:pPr marL="914400" lvl="1" indent="-457200"/>
            <a:r>
              <a:rPr lang="en-IN" dirty="0"/>
              <a:t>Understand Red-Black Tree</a:t>
            </a:r>
          </a:p>
          <a:p>
            <a:pPr marL="914400" lvl="1" indent="-457200"/>
            <a:r>
              <a:rPr lang="en-IN" dirty="0"/>
              <a:t>Operations on Red-Black Tree</a:t>
            </a:r>
          </a:p>
        </p:txBody>
      </p:sp>
      <p:sp>
        <p:nvSpPr>
          <p:cNvPr id="3" name="Title 2">
            <a:extLst>
              <a:ext uri="{FF2B5EF4-FFF2-40B4-BE49-F238E27FC236}">
                <a16:creationId xmlns:a16="http://schemas.microsoft.com/office/drawing/2014/main" id="{E287DFED-79C6-45F1-801E-613D1FB56043}"/>
              </a:ext>
            </a:extLst>
          </p:cNvPr>
          <p:cNvSpPr>
            <a:spLocks noGrp="1"/>
          </p:cNvSpPr>
          <p:nvPr>
            <p:ph type="title"/>
          </p:nvPr>
        </p:nvSpPr>
        <p:spPr/>
        <p:txBody>
          <a:bodyPr/>
          <a:lstStyle/>
          <a:p>
            <a:r>
              <a:rPr lang="en-US" dirty="0"/>
              <a:t>Learning</a:t>
            </a:r>
            <a:br>
              <a:rPr lang="en-US" dirty="0"/>
            </a:br>
            <a:r>
              <a:rPr lang="en-US" dirty="0"/>
              <a:t>Outcomes</a:t>
            </a:r>
          </a:p>
        </p:txBody>
      </p:sp>
    </p:spTree>
    <p:extLst>
      <p:ext uri="{BB962C8B-B14F-4D97-AF65-F5344CB8AC3E}">
        <p14:creationId xmlns:p14="http://schemas.microsoft.com/office/powerpoint/2010/main" val="389637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 Red Black Tree is a self-balancing binary search tree with one extra attribute for each node: the colour, which is either red or black.</a:t>
            </a:r>
          </a:p>
          <a:p>
            <a:r>
              <a:rPr lang="en-IN" dirty="0"/>
              <a:t>It was invented in 1972 by Rudolf Bayer.</a:t>
            </a:r>
          </a:p>
          <a:p>
            <a:r>
              <a:rPr lang="en-IN" dirty="0"/>
              <a:t>Colours in tree are used to ensure that the tree remains balanced during insertion and deletion.</a:t>
            </a:r>
          </a:p>
        </p:txBody>
      </p:sp>
      <p:sp>
        <p:nvSpPr>
          <p:cNvPr id="3" name="Title 2"/>
          <p:cNvSpPr>
            <a:spLocks noGrp="1"/>
          </p:cNvSpPr>
          <p:nvPr>
            <p:ph type="title"/>
          </p:nvPr>
        </p:nvSpPr>
        <p:spPr/>
        <p:txBody>
          <a:bodyPr/>
          <a:lstStyle/>
          <a:p>
            <a:r>
              <a:rPr lang="en-IN" dirty="0"/>
              <a:t>Red-Black Tree</a:t>
            </a:r>
          </a:p>
        </p:txBody>
      </p:sp>
    </p:spTree>
    <p:extLst>
      <p:ext uri="{BB962C8B-B14F-4D97-AF65-F5344CB8AC3E}">
        <p14:creationId xmlns:p14="http://schemas.microsoft.com/office/powerpoint/2010/main" val="291994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a:t>BST operations take O(h) time where h is the height of the BST. </a:t>
            </a:r>
          </a:p>
          <a:p>
            <a:r>
              <a:rPr lang="en-IN" dirty="0"/>
              <a:t>Cost of these operations may become O(n) for a skewed Binary tree. If we make sure that the height of the tree remains O(log n) after every insertion and deletion, then an upper bound of O(log n) for all these operations. </a:t>
            </a:r>
          </a:p>
          <a:p>
            <a:r>
              <a:rPr lang="en-IN" dirty="0"/>
              <a:t>The height of a Red-Black tree is always O(log n) where n is the number of nodes in the tree. </a:t>
            </a:r>
          </a:p>
        </p:txBody>
      </p:sp>
      <p:sp>
        <p:nvSpPr>
          <p:cNvPr id="3" name="Title 2"/>
          <p:cNvSpPr>
            <a:spLocks noGrp="1"/>
          </p:cNvSpPr>
          <p:nvPr>
            <p:ph type="title"/>
          </p:nvPr>
        </p:nvSpPr>
        <p:spPr/>
        <p:txBody>
          <a:bodyPr/>
          <a:lstStyle/>
          <a:p>
            <a:r>
              <a:rPr lang="en-IN" dirty="0"/>
              <a:t>Why Red-Black Trees</a:t>
            </a:r>
          </a:p>
        </p:txBody>
      </p:sp>
    </p:spTree>
    <p:extLst>
      <p:ext uri="{BB962C8B-B14F-4D97-AF65-F5344CB8AC3E}">
        <p14:creationId xmlns:p14="http://schemas.microsoft.com/office/powerpoint/2010/main" val="2850748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Red - Black Tree must be a Binary Search Tree.</a:t>
            </a:r>
          </a:p>
          <a:p>
            <a:r>
              <a:rPr lang="en-IN" dirty="0"/>
              <a:t>The root of the tree is always black.</a:t>
            </a:r>
          </a:p>
          <a:p>
            <a:r>
              <a:rPr lang="en-IN" dirty="0"/>
              <a:t>The children of Red </a:t>
            </a:r>
            <a:r>
              <a:rPr lang="en-IN" dirty="0" err="1"/>
              <a:t>colored</a:t>
            </a:r>
            <a:r>
              <a:rPr lang="en-IN" dirty="0"/>
              <a:t> node must be </a:t>
            </a:r>
            <a:r>
              <a:rPr lang="en-IN" dirty="0" err="1"/>
              <a:t>colored</a:t>
            </a:r>
            <a:r>
              <a:rPr lang="en-IN" dirty="0"/>
              <a:t> BLACK. (There should not be two consecutive RED nodes)</a:t>
            </a:r>
          </a:p>
          <a:p>
            <a:r>
              <a:rPr lang="en-IN" dirty="0"/>
              <a:t>Every new node must be inserted with RED </a:t>
            </a:r>
            <a:r>
              <a:rPr lang="en-IN" dirty="0" err="1"/>
              <a:t>color</a:t>
            </a:r>
            <a:r>
              <a:rPr lang="en-IN" dirty="0"/>
              <a:t>.</a:t>
            </a:r>
          </a:p>
          <a:p>
            <a:endParaRPr lang="en-IN" dirty="0"/>
          </a:p>
        </p:txBody>
      </p:sp>
      <p:sp>
        <p:nvSpPr>
          <p:cNvPr id="3" name="Title 2"/>
          <p:cNvSpPr>
            <a:spLocks noGrp="1"/>
          </p:cNvSpPr>
          <p:nvPr>
            <p:ph type="title"/>
          </p:nvPr>
        </p:nvSpPr>
        <p:spPr/>
        <p:txBody>
          <a:bodyPr/>
          <a:lstStyle/>
          <a:p>
            <a:r>
              <a:rPr lang="en-IN" dirty="0"/>
              <a:t>Red-black  tree properties</a:t>
            </a:r>
          </a:p>
        </p:txBody>
      </p:sp>
    </p:spTree>
    <p:extLst>
      <p:ext uri="{BB962C8B-B14F-4D97-AF65-F5344CB8AC3E}">
        <p14:creationId xmlns:p14="http://schemas.microsoft.com/office/powerpoint/2010/main" val="267765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Every leaf (</a:t>
            </a:r>
            <a:r>
              <a:rPr lang="en-IN" dirty="0" err="1"/>
              <a:t>e.i.</a:t>
            </a:r>
            <a:r>
              <a:rPr lang="en-IN" dirty="0"/>
              <a:t> NULL node) must be </a:t>
            </a:r>
            <a:r>
              <a:rPr lang="en-IN" dirty="0" err="1"/>
              <a:t>colored</a:t>
            </a:r>
            <a:r>
              <a:rPr lang="en-IN" dirty="0"/>
              <a:t> BLACK.</a:t>
            </a:r>
          </a:p>
          <a:p>
            <a:r>
              <a:rPr lang="en-IN" dirty="0"/>
              <a:t>In all the paths of the tree, there should be same number of BLACK </a:t>
            </a:r>
            <a:r>
              <a:rPr lang="en-IN" dirty="0" err="1"/>
              <a:t>colored</a:t>
            </a:r>
            <a:r>
              <a:rPr lang="en-IN" dirty="0"/>
              <a:t> nodes.</a:t>
            </a:r>
          </a:p>
          <a:p>
            <a:pPr marL="0" indent="0">
              <a:buNone/>
            </a:pPr>
            <a:endParaRPr lang="en-IN" dirty="0"/>
          </a:p>
        </p:txBody>
      </p:sp>
      <p:sp>
        <p:nvSpPr>
          <p:cNvPr id="3" name="Title 2"/>
          <p:cNvSpPr>
            <a:spLocks noGrp="1"/>
          </p:cNvSpPr>
          <p:nvPr>
            <p:ph type="title"/>
          </p:nvPr>
        </p:nvSpPr>
        <p:spPr/>
        <p:txBody>
          <a:bodyPr/>
          <a:lstStyle/>
          <a:p>
            <a:r>
              <a:rPr lang="en-IN" dirty="0"/>
              <a:t>Red-black  tree properties</a:t>
            </a:r>
          </a:p>
        </p:txBody>
      </p:sp>
    </p:spTree>
    <p:extLst>
      <p:ext uri="{BB962C8B-B14F-4D97-AF65-F5344CB8AC3E}">
        <p14:creationId xmlns:p14="http://schemas.microsoft.com/office/powerpoint/2010/main" val="349530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Red-black tree</a:t>
            </a:r>
          </a:p>
        </p:txBody>
      </p:sp>
      <p:sp>
        <p:nvSpPr>
          <p:cNvPr id="4" name="Oval 3"/>
          <p:cNvSpPr/>
          <p:nvPr/>
        </p:nvSpPr>
        <p:spPr>
          <a:xfrm>
            <a:off x="3961166" y="2276905"/>
            <a:ext cx="699952" cy="4925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55</a:t>
            </a:r>
          </a:p>
        </p:txBody>
      </p:sp>
      <p:sp>
        <p:nvSpPr>
          <p:cNvPr id="5" name="Oval 4"/>
          <p:cNvSpPr/>
          <p:nvPr/>
        </p:nvSpPr>
        <p:spPr>
          <a:xfrm>
            <a:off x="4768050" y="4610616"/>
            <a:ext cx="699952" cy="47276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56</a:t>
            </a:r>
          </a:p>
        </p:txBody>
      </p:sp>
      <p:sp>
        <p:nvSpPr>
          <p:cNvPr id="6" name="Oval 5"/>
          <p:cNvSpPr/>
          <p:nvPr/>
        </p:nvSpPr>
        <p:spPr>
          <a:xfrm>
            <a:off x="3606391" y="4600704"/>
            <a:ext cx="699952" cy="4925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47</a:t>
            </a:r>
          </a:p>
        </p:txBody>
      </p:sp>
      <p:sp>
        <p:nvSpPr>
          <p:cNvPr id="7" name="Oval 6"/>
          <p:cNvSpPr/>
          <p:nvPr/>
        </p:nvSpPr>
        <p:spPr>
          <a:xfrm>
            <a:off x="2096594" y="4610616"/>
            <a:ext cx="699952" cy="4925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38</a:t>
            </a:r>
          </a:p>
        </p:txBody>
      </p:sp>
      <p:sp>
        <p:nvSpPr>
          <p:cNvPr id="8" name="Oval 7"/>
          <p:cNvSpPr/>
          <p:nvPr/>
        </p:nvSpPr>
        <p:spPr>
          <a:xfrm>
            <a:off x="5118026" y="3255483"/>
            <a:ext cx="699952" cy="4925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60</a:t>
            </a:r>
          </a:p>
        </p:txBody>
      </p:sp>
      <p:sp>
        <p:nvSpPr>
          <p:cNvPr id="9" name="Oval 8"/>
          <p:cNvSpPr/>
          <p:nvPr/>
        </p:nvSpPr>
        <p:spPr>
          <a:xfrm>
            <a:off x="2936461" y="3249682"/>
            <a:ext cx="699952" cy="4925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40</a:t>
            </a:r>
          </a:p>
        </p:txBody>
      </p:sp>
      <p:sp>
        <p:nvSpPr>
          <p:cNvPr id="10" name="Oval 9"/>
          <p:cNvSpPr/>
          <p:nvPr/>
        </p:nvSpPr>
        <p:spPr>
          <a:xfrm>
            <a:off x="6101594" y="4616721"/>
            <a:ext cx="699952" cy="4925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65</a:t>
            </a:r>
          </a:p>
        </p:txBody>
      </p:sp>
      <p:cxnSp>
        <p:nvCxnSpPr>
          <p:cNvPr id="11" name="Straight Connector 10"/>
          <p:cNvCxnSpPr>
            <a:stCxn id="4" idx="3"/>
            <a:endCxn id="9" idx="7"/>
          </p:cNvCxnSpPr>
          <p:nvPr/>
        </p:nvCxnSpPr>
        <p:spPr>
          <a:xfrm flipH="1">
            <a:off x="3533907" y="2697352"/>
            <a:ext cx="529765" cy="624467"/>
          </a:xfrm>
          <a:prstGeom prst="line">
            <a:avLst/>
          </a:prstGeom>
          <a:ln w="38100"/>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5690633" y="3702676"/>
            <a:ext cx="620918" cy="934686"/>
          </a:xfrm>
          <a:prstGeom prst="line">
            <a:avLst/>
          </a:prstGeom>
          <a:ln w="38100"/>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3449800" y="3742266"/>
            <a:ext cx="409244" cy="853868"/>
          </a:xfrm>
          <a:prstGeom prst="line">
            <a:avLst/>
          </a:prstGeom>
          <a:ln w="38100"/>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4564435" y="2697352"/>
            <a:ext cx="661920" cy="630268"/>
          </a:xfrm>
          <a:prstGeom prst="line">
            <a:avLst/>
          </a:prstGeom>
          <a:ln w="38100"/>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H="1">
            <a:off x="2520055" y="3720414"/>
            <a:ext cx="610182" cy="875720"/>
          </a:xfrm>
          <a:prstGeom prst="line">
            <a:avLst/>
          </a:prstGeom>
          <a:ln w="38100"/>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flipH="1">
            <a:off x="5118026" y="3775818"/>
            <a:ext cx="305569" cy="820316"/>
          </a:xfrm>
          <a:prstGeom prst="line">
            <a:avLst/>
          </a:prstGeom>
          <a:ln w="38100"/>
        </p:spPr>
        <p:style>
          <a:lnRef idx="2">
            <a:schemeClr val="dk1"/>
          </a:lnRef>
          <a:fillRef idx="0">
            <a:schemeClr val="dk1"/>
          </a:fillRef>
          <a:effectRef idx="1">
            <a:schemeClr val="dk1"/>
          </a:effectRef>
          <a:fontRef idx="minor">
            <a:schemeClr val="tx1"/>
          </a:fontRef>
        </p:style>
      </p:cxnSp>
      <p:sp>
        <p:nvSpPr>
          <p:cNvPr id="17" name="Rectangle 16"/>
          <p:cNvSpPr/>
          <p:nvPr/>
        </p:nvSpPr>
        <p:spPr>
          <a:xfrm>
            <a:off x="1685559" y="5435497"/>
            <a:ext cx="489397" cy="3219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Nil </a:t>
            </a:r>
          </a:p>
        </p:txBody>
      </p:sp>
      <p:sp>
        <p:nvSpPr>
          <p:cNvPr id="18" name="Rectangle 17"/>
          <p:cNvSpPr/>
          <p:nvPr/>
        </p:nvSpPr>
        <p:spPr>
          <a:xfrm>
            <a:off x="3082731" y="5434885"/>
            <a:ext cx="489397" cy="3219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a:t>Nil </a:t>
            </a:r>
          </a:p>
        </p:txBody>
      </p:sp>
      <p:sp>
        <p:nvSpPr>
          <p:cNvPr id="19" name="Rectangle 18"/>
          <p:cNvSpPr/>
          <p:nvPr/>
        </p:nvSpPr>
        <p:spPr>
          <a:xfrm>
            <a:off x="3781317" y="5419859"/>
            <a:ext cx="489397" cy="3219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a:t>Nil</a:t>
            </a:r>
          </a:p>
        </p:txBody>
      </p:sp>
      <p:sp>
        <p:nvSpPr>
          <p:cNvPr id="20" name="Rectangle 19"/>
          <p:cNvSpPr/>
          <p:nvPr/>
        </p:nvSpPr>
        <p:spPr>
          <a:xfrm>
            <a:off x="4423114" y="5406980"/>
            <a:ext cx="489397" cy="3219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a:t>Nil</a:t>
            </a:r>
          </a:p>
        </p:txBody>
      </p:sp>
      <p:sp>
        <p:nvSpPr>
          <p:cNvPr id="21" name="Rectangle 20"/>
          <p:cNvSpPr/>
          <p:nvPr/>
        </p:nvSpPr>
        <p:spPr>
          <a:xfrm>
            <a:off x="5208658" y="5390421"/>
            <a:ext cx="489397" cy="3219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a:t>Nil</a:t>
            </a:r>
          </a:p>
        </p:txBody>
      </p:sp>
      <p:sp>
        <p:nvSpPr>
          <p:cNvPr id="22" name="Rectangle 21"/>
          <p:cNvSpPr/>
          <p:nvPr/>
        </p:nvSpPr>
        <p:spPr>
          <a:xfrm>
            <a:off x="5933623" y="5383981"/>
            <a:ext cx="489397" cy="3219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a:t>Nil</a:t>
            </a:r>
          </a:p>
        </p:txBody>
      </p:sp>
      <p:sp>
        <p:nvSpPr>
          <p:cNvPr id="23" name="Rectangle 22"/>
          <p:cNvSpPr/>
          <p:nvPr/>
        </p:nvSpPr>
        <p:spPr>
          <a:xfrm>
            <a:off x="6725774" y="5390421"/>
            <a:ext cx="489397" cy="3219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a:t>Nil</a:t>
            </a:r>
          </a:p>
        </p:txBody>
      </p:sp>
      <p:sp>
        <p:nvSpPr>
          <p:cNvPr id="24" name="Rectangle 23"/>
          <p:cNvSpPr/>
          <p:nvPr/>
        </p:nvSpPr>
        <p:spPr>
          <a:xfrm>
            <a:off x="2384145" y="5435496"/>
            <a:ext cx="489397" cy="3219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a:t>Nil</a:t>
            </a:r>
          </a:p>
        </p:txBody>
      </p:sp>
      <p:cxnSp>
        <p:nvCxnSpPr>
          <p:cNvPr id="25" name="Straight Connector 24"/>
          <p:cNvCxnSpPr>
            <a:stCxn id="7" idx="3"/>
            <a:endCxn id="17" idx="0"/>
          </p:cNvCxnSpPr>
          <p:nvPr/>
        </p:nvCxnSpPr>
        <p:spPr>
          <a:xfrm flipH="1">
            <a:off x="1930258" y="5031063"/>
            <a:ext cx="268842" cy="404434"/>
          </a:xfrm>
          <a:prstGeom prst="line">
            <a:avLst/>
          </a:prstGeom>
          <a:ln w="38100"/>
        </p:spPr>
        <p:style>
          <a:lnRef idx="2">
            <a:schemeClr val="dk1"/>
          </a:lnRef>
          <a:fillRef idx="0">
            <a:schemeClr val="dk1"/>
          </a:fillRef>
          <a:effectRef idx="1">
            <a:schemeClr val="dk1"/>
          </a:effectRef>
          <a:fontRef idx="minor">
            <a:schemeClr val="tx1"/>
          </a:fontRef>
        </p:style>
      </p:cxnSp>
      <p:cxnSp>
        <p:nvCxnSpPr>
          <p:cNvPr id="33" name="Straight Connector 32"/>
          <p:cNvCxnSpPr>
            <a:stCxn id="10" idx="5"/>
            <a:endCxn id="23" idx="0"/>
          </p:cNvCxnSpPr>
          <p:nvPr/>
        </p:nvCxnSpPr>
        <p:spPr>
          <a:xfrm>
            <a:off x="6699040" y="5037168"/>
            <a:ext cx="271433" cy="353253"/>
          </a:xfrm>
          <a:prstGeom prst="line">
            <a:avLst/>
          </a:prstGeom>
          <a:ln w="38100"/>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flipH="1">
            <a:off x="6066516" y="5029506"/>
            <a:ext cx="162981" cy="354475"/>
          </a:xfrm>
          <a:prstGeom prst="line">
            <a:avLst/>
          </a:prstGeom>
          <a:ln w="38100"/>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flipH="1">
            <a:off x="4571355" y="5002546"/>
            <a:ext cx="268842" cy="404434"/>
          </a:xfrm>
          <a:prstGeom prst="line">
            <a:avLst/>
          </a:prstGeom>
          <a:ln w="38100"/>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a:off x="3421070" y="5029506"/>
            <a:ext cx="268842" cy="404434"/>
          </a:xfrm>
          <a:prstGeom prst="line">
            <a:avLst/>
          </a:prstGeom>
          <a:ln w="38100"/>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a:off x="2549610" y="5098904"/>
            <a:ext cx="271433" cy="353253"/>
          </a:xfrm>
          <a:prstGeom prst="line">
            <a:avLst/>
          </a:prstGeom>
          <a:ln w="38100"/>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a:off x="4016978" y="5085410"/>
            <a:ext cx="202483" cy="334449"/>
          </a:xfrm>
          <a:prstGeom prst="line">
            <a:avLst/>
          </a:prstGeom>
          <a:ln w="38100"/>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a:off x="5301904" y="5055096"/>
            <a:ext cx="271433" cy="353253"/>
          </a:xfrm>
          <a:prstGeom prst="line">
            <a:avLst/>
          </a:prstGeom>
          <a:ln w="381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14630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Insertion</a:t>
            </a:r>
          </a:p>
          <a:p>
            <a:r>
              <a:rPr lang="en-IN" dirty="0"/>
              <a:t>Deletion</a:t>
            </a:r>
          </a:p>
          <a:p>
            <a:r>
              <a:rPr lang="en-IN" dirty="0"/>
              <a:t>Search</a:t>
            </a:r>
          </a:p>
          <a:p>
            <a:r>
              <a:rPr lang="en-IN" b="1" dirty="0"/>
              <a:t>Recolor</a:t>
            </a:r>
            <a:r>
              <a:rPr lang="en-IN" dirty="0"/>
              <a:t> and </a:t>
            </a:r>
            <a:r>
              <a:rPr lang="en-IN" b="1" dirty="0"/>
              <a:t>Rotation</a:t>
            </a:r>
            <a:r>
              <a:rPr lang="en-IN" dirty="0"/>
              <a:t> performed on insertion and deletion operation as per Red-Black Tree properties.</a:t>
            </a:r>
          </a:p>
          <a:p>
            <a:pPr marL="0" indent="0">
              <a:buNone/>
            </a:pPr>
            <a:endParaRPr lang="en-IN" dirty="0"/>
          </a:p>
        </p:txBody>
      </p:sp>
      <p:sp>
        <p:nvSpPr>
          <p:cNvPr id="3" name="Title 2"/>
          <p:cNvSpPr>
            <a:spLocks noGrp="1"/>
          </p:cNvSpPr>
          <p:nvPr>
            <p:ph type="title"/>
          </p:nvPr>
        </p:nvSpPr>
        <p:spPr/>
        <p:txBody>
          <a:bodyPr/>
          <a:lstStyle/>
          <a:p>
            <a:r>
              <a:rPr lang="en-IN" dirty="0"/>
              <a:t>Red-black tree operations</a:t>
            </a:r>
          </a:p>
        </p:txBody>
      </p:sp>
    </p:spTree>
    <p:extLst>
      <p:ext uri="{BB962C8B-B14F-4D97-AF65-F5344CB8AC3E}">
        <p14:creationId xmlns:p14="http://schemas.microsoft.com/office/powerpoint/2010/main" val="225275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49" y="1543050"/>
            <a:ext cx="8576525" cy="5218358"/>
          </a:xfrm>
        </p:spPr>
        <p:txBody>
          <a:bodyPr>
            <a:normAutofit fontScale="77500" lnSpcReduction="20000"/>
          </a:bodyPr>
          <a:lstStyle/>
          <a:p>
            <a:r>
              <a:rPr lang="en-IN" dirty="0"/>
              <a:t>The insertion operation in Red Black Tree is similar to the Binary Search Tree.</a:t>
            </a:r>
          </a:p>
          <a:p>
            <a:r>
              <a:rPr lang="en-IN" dirty="0"/>
              <a:t>Every new node must be inserted with the </a:t>
            </a:r>
            <a:r>
              <a:rPr lang="en-IN" dirty="0" err="1"/>
              <a:t>color</a:t>
            </a:r>
            <a:r>
              <a:rPr lang="en-IN" dirty="0"/>
              <a:t> RED.</a:t>
            </a:r>
          </a:p>
          <a:p>
            <a:r>
              <a:rPr lang="en-IN" dirty="0"/>
              <a:t>After every insertion operation, we need to check all the properties of Red-Black Tree. If all the properties are satisfied then we go to next operation otherwise we perform the following operation to make it Red Black Tree.</a:t>
            </a:r>
          </a:p>
          <a:p>
            <a:r>
              <a:rPr lang="en-IN" dirty="0"/>
              <a:t>1. Recolor</a:t>
            </a:r>
          </a:p>
          <a:p>
            <a:r>
              <a:rPr lang="en-IN" dirty="0"/>
              <a:t>2. Rotation</a:t>
            </a:r>
          </a:p>
          <a:p>
            <a:r>
              <a:rPr lang="en-IN" dirty="0"/>
              <a:t>3. Rotation followed by Recolor</a:t>
            </a:r>
          </a:p>
        </p:txBody>
      </p:sp>
      <p:sp>
        <p:nvSpPr>
          <p:cNvPr id="3" name="Title 2"/>
          <p:cNvSpPr>
            <a:spLocks noGrp="1"/>
          </p:cNvSpPr>
          <p:nvPr>
            <p:ph type="title"/>
          </p:nvPr>
        </p:nvSpPr>
        <p:spPr/>
        <p:txBody>
          <a:bodyPr/>
          <a:lstStyle/>
          <a:p>
            <a:r>
              <a:rPr lang="en-IN" dirty="0"/>
              <a:t>Red-black tree insertion operations</a:t>
            </a:r>
          </a:p>
        </p:txBody>
      </p:sp>
    </p:spTree>
    <p:extLst>
      <p:ext uri="{BB962C8B-B14F-4D97-AF65-F5344CB8AC3E}">
        <p14:creationId xmlns:p14="http://schemas.microsoft.com/office/powerpoint/2010/main" val="11794117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7893</TotalTime>
  <Words>781</Words>
  <Application>Microsoft Office PowerPoint</Application>
  <PresentationFormat>On-screen Show (4:3)</PresentationFormat>
  <Paragraphs>121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Bahnschrift</vt:lpstr>
      <vt:lpstr>Bahnschrift SemiBold</vt:lpstr>
      <vt:lpstr>Office Theme</vt:lpstr>
      <vt:lpstr>PowerPoint Presentation</vt:lpstr>
      <vt:lpstr>Learning Outcomes</vt:lpstr>
      <vt:lpstr>Red-Black Tree</vt:lpstr>
      <vt:lpstr>Why Red-Black Trees</vt:lpstr>
      <vt:lpstr>Red-black  tree properties</vt:lpstr>
      <vt:lpstr>Red-black  tree properties</vt:lpstr>
      <vt:lpstr>Red-black tree</vt:lpstr>
      <vt:lpstr>Red-black tree operations</vt:lpstr>
      <vt:lpstr>Red-black tree insertion operations</vt:lpstr>
      <vt:lpstr>Steps for Red-black tree insertion operations</vt:lpstr>
      <vt:lpstr>Steps for Red-black tree insertion operations</vt:lpstr>
      <vt:lpstr>Red-black tree insertion operations</vt:lpstr>
      <vt:lpstr>Red-black tree insertion operations</vt:lpstr>
      <vt:lpstr>Red-black tree insertion operations</vt:lpstr>
      <vt:lpstr>Red-black tree deletion operations</vt:lpstr>
      <vt:lpstr>Algorithm: Search operation</vt:lpstr>
      <vt:lpstr>Time complexity in big O notation</vt:lpstr>
      <vt:lpstr>Red-black tree 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420</cp:revision>
  <dcterms:created xsi:type="dcterms:W3CDTF">2020-12-02T15:29:53Z</dcterms:created>
  <dcterms:modified xsi:type="dcterms:W3CDTF">2021-10-09T08:54:59Z</dcterms:modified>
</cp:coreProperties>
</file>