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5" r:id="rId4"/>
    <p:sldId id="339" r:id="rId5"/>
    <p:sldId id="330" r:id="rId6"/>
    <p:sldId id="331" r:id="rId7"/>
    <p:sldId id="340" r:id="rId8"/>
    <p:sldId id="332" r:id="rId9"/>
    <p:sldId id="329" r:id="rId10"/>
    <p:sldId id="333" r:id="rId11"/>
    <p:sldId id="334" r:id="rId12"/>
    <p:sldId id="335" r:id="rId13"/>
    <p:sldId id="336" r:id="rId14"/>
    <p:sldId id="341" r:id="rId15"/>
    <p:sldId id="337" r:id="rId16"/>
    <p:sldId id="338" r:id="rId17"/>
    <p:sldId id="342" r:id="rId18"/>
    <p:sldId id="344" r:id="rId19"/>
    <p:sldId id="343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AF1"/>
    <a:srgbClr val="1F1F1F"/>
    <a:srgbClr val="2C2C2C"/>
    <a:srgbClr val="191919"/>
    <a:srgbClr val="636973"/>
    <a:srgbClr val="999999"/>
    <a:srgbClr val="C2C2C2"/>
    <a:srgbClr val="00203F"/>
    <a:srgbClr val="ADF0D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ClicX</a:t>
            </a:r>
            <a:r>
              <a:rPr lang="en-US" dirty="0"/>
              <a:t>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Zag</a:t>
            </a:r>
            <a:r>
              <a:rPr lang="en-IN" dirty="0"/>
              <a:t> Rotation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1999" y="5722798"/>
            <a:ext cx="124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Splay 55</a:t>
            </a:r>
          </a:p>
        </p:txBody>
      </p:sp>
      <p:sp>
        <p:nvSpPr>
          <p:cNvPr id="15" name="Oval 14"/>
          <p:cNvSpPr/>
          <p:nvPr/>
        </p:nvSpPr>
        <p:spPr>
          <a:xfrm>
            <a:off x="1752426" y="3745337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16" name="Oval 15"/>
          <p:cNvSpPr/>
          <p:nvPr/>
        </p:nvSpPr>
        <p:spPr>
          <a:xfrm>
            <a:off x="1263010" y="4627261"/>
            <a:ext cx="699952" cy="49258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17" name="Oval 16"/>
          <p:cNvSpPr/>
          <p:nvPr/>
        </p:nvSpPr>
        <p:spPr>
          <a:xfrm>
            <a:off x="400050" y="3771290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18" name="Oval 17"/>
          <p:cNvSpPr/>
          <p:nvPr/>
        </p:nvSpPr>
        <p:spPr>
          <a:xfrm>
            <a:off x="2237021" y="4574627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19" name="Oval 18"/>
          <p:cNvSpPr/>
          <p:nvPr/>
        </p:nvSpPr>
        <p:spPr>
          <a:xfrm>
            <a:off x="986418" y="2854474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692768" y="4218418"/>
            <a:ext cx="237125" cy="40884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85483" y="3285333"/>
            <a:ext cx="362197" cy="46788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8" idx="0"/>
          </p:cNvCxnSpPr>
          <p:nvPr/>
        </p:nvCxnSpPr>
        <p:spPr>
          <a:xfrm>
            <a:off x="2344484" y="4166208"/>
            <a:ext cx="242513" cy="4084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23410" y="3278706"/>
            <a:ext cx="262436" cy="5156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rved Down Arrow 23"/>
          <p:cNvSpPr/>
          <p:nvPr/>
        </p:nvSpPr>
        <p:spPr>
          <a:xfrm rot="2864064" flipH="1">
            <a:off x="1665203" y="2970310"/>
            <a:ext cx="1041607" cy="40946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62937" y="2651932"/>
            <a:ext cx="699952" cy="4925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26" name="Oval 25"/>
          <p:cNvSpPr/>
          <p:nvPr/>
        </p:nvSpPr>
        <p:spPr>
          <a:xfrm>
            <a:off x="6326904" y="4571551"/>
            <a:ext cx="699952" cy="49258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27" name="Oval 26"/>
          <p:cNvSpPr/>
          <p:nvPr/>
        </p:nvSpPr>
        <p:spPr>
          <a:xfrm>
            <a:off x="5435689" y="4543911"/>
            <a:ext cx="699952" cy="49258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28" name="Oval 27"/>
          <p:cNvSpPr/>
          <p:nvPr/>
        </p:nvSpPr>
        <p:spPr>
          <a:xfrm>
            <a:off x="7362889" y="3541497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29" name="Oval 28"/>
          <p:cNvSpPr/>
          <p:nvPr/>
        </p:nvSpPr>
        <p:spPr>
          <a:xfrm>
            <a:off x="5959915" y="3571507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cxnSp>
        <p:nvCxnSpPr>
          <p:cNvPr id="30" name="Straight Connector 29"/>
          <p:cNvCxnSpPr>
            <a:stCxn id="25" idx="3"/>
          </p:cNvCxnSpPr>
          <p:nvPr/>
        </p:nvCxnSpPr>
        <p:spPr>
          <a:xfrm flipH="1">
            <a:off x="6369113" y="3072379"/>
            <a:ext cx="396330" cy="48638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18222" y="4052193"/>
            <a:ext cx="226108" cy="51935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66206" y="3072379"/>
            <a:ext cx="390507" cy="48638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905497" y="4006441"/>
            <a:ext cx="208061" cy="5374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3600149" y="3652505"/>
            <a:ext cx="1178575" cy="4179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218941" y="1775454"/>
            <a:ext cx="85129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In </a:t>
            </a:r>
            <a:r>
              <a:rPr lang="en-IN" sz="2400" dirty="0" err="1"/>
              <a:t>zag</a:t>
            </a:r>
            <a:r>
              <a:rPr lang="en-IN" sz="2400" dirty="0"/>
              <a:t> rotation, every node moves one position to the left from its current position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050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</a:t>
            </a:r>
            <a:r>
              <a:rPr lang="en-IN" dirty="0" err="1"/>
              <a:t>Zig-Zig</a:t>
            </a:r>
            <a:r>
              <a:rPr lang="en-IN" dirty="0"/>
              <a:t> Rotation in splay tree is a double </a:t>
            </a:r>
            <a:r>
              <a:rPr lang="en-IN" dirty="0" err="1"/>
              <a:t>zig</a:t>
            </a:r>
            <a:r>
              <a:rPr lang="en-IN" dirty="0"/>
              <a:t> rotation. </a:t>
            </a:r>
          </a:p>
          <a:p>
            <a:pPr algn="just"/>
            <a:r>
              <a:rPr lang="en-IN" dirty="0"/>
              <a:t>In </a:t>
            </a:r>
            <a:r>
              <a:rPr lang="en-IN" dirty="0" err="1"/>
              <a:t>zig-zig</a:t>
            </a:r>
            <a:r>
              <a:rPr lang="en-IN" dirty="0"/>
              <a:t> rotation, every node moves two positions to the right from its current position.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Zig-Zig</a:t>
            </a:r>
            <a:r>
              <a:rPr lang="en-IN" dirty="0"/>
              <a:t> Rotation</a:t>
            </a:r>
          </a:p>
        </p:txBody>
      </p:sp>
    </p:spTree>
    <p:extLst>
      <p:ext uri="{BB962C8B-B14F-4D97-AF65-F5344CB8AC3E}">
        <p14:creationId xmlns:p14="http://schemas.microsoft.com/office/powerpoint/2010/main" val="410332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Zig-Zig</a:t>
            </a:r>
            <a:r>
              <a:rPr lang="en-IN" dirty="0"/>
              <a:t>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627298" y="2585997"/>
            <a:ext cx="699952" cy="4925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1291265" y="4505616"/>
            <a:ext cx="699952" cy="49258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6" name="Oval 5"/>
          <p:cNvSpPr/>
          <p:nvPr/>
        </p:nvSpPr>
        <p:spPr>
          <a:xfrm>
            <a:off x="400050" y="4477976"/>
            <a:ext cx="699952" cy="49258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7" name="Oval 6"/>
          <p:cNvSpPr/>
          <p:nvPr/>
        </p:nvSpPr>
        <p:spPr>
          <a:xfrm>
            <a:off x="2327250" y="3475562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8" name="Oval 7"/>
          <p:cNvSpPr/>
          <p:nvPr/>
        </p:nvSpPr>
        <p:spPr>
          <a:xfrm>
            <a:off x="924276" y="3505572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cxnSp>
        <p:nvCxnSpPr>
          <p:cNvPr id="9" name="Straight Connector 8"/>
          <p:cNvCxnSpPr>
            <a:stCxn id="4" idx="3"/>
          </p:cNvCxnSpPr>
          <p:nvPr/>
        </p:nvCxnSpPr>
        <p:spPr>
          <a:xfrm flipH="1">
            <a:off x="1333474" y="3006444"/>
            <a:ext cx="396330" cy="48638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82583" y="3986258"/>
            <a:ext cx="226108" cy="51935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30567" y="3006444"/>
            <a:ext cx="390507" cy="48638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69858" y="3940506"/>
            <a:ext cx="208061" cy="5374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urved Down Arrow 12"/>
          <p:cNvSpPr/>
          <p:nvPr/>
        </p:nvSpPr>
        <p:spPr>
          <a:xfrm rot="18325783">
            <a:off x="-314182" y="3131134"/>
            <a:ext cx="2104364" cy="619732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1999" y="5722798"/>
            <a:ext cx="124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Splay 38</a:t>
            </a:r>
          </a:p>
        </p:txBody>
      </p:sp>
      <p:sp>
        <p:nvSpPr>
          <p:cNvPr id="21" name="Oval 20"/>
          <p:cNvSpPr/>
          <p:nvPr/>
        </p:nvSpPr>
        <p:spPr>
          <a:xfrm>
            <a:off x="6193629" y="4066041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22" name="Oval 21"/>
          <p:cNvSpPr/>
          <p:nvPr/>
        </p:nvSpPr>
        <p:spPr>
          <a:xfrm>
            <a:off x="5764125" y="4863836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23" name="Oval 22"/>
          <p:cNvSpPr/>
          <p:nvPr/>
        </p:nvSpPr>
        <p:spPr>
          <a:xfrm>
            <a:off x="6893581" y="4863836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24" name="Oval 23"/>
          <p:cNvSpPr/>
          <p:nvPr/>
        </p:nvSpPr>
        <p:spPr>
          <a:xfrm>
            <a:off x="5738827" y="3313778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cxnSp>
        <p:nvCxnSpPr>
          <p:cNvPr id="25" name="Straight Connector 24"/>
          <p:cNvCxnSpPr>
            <a:stCxn id="21" idx="3"/>
            <a:endCxn id="22" idx="0"/>
          </p:cNvCxnSpPr>
          <p:nvPr/>
        </p:nvCxnSpPr>
        <p:spPr>
          <a:xfrm flipH="1">
            <a:off x="6114101" y="4486488"/>
            <a:ext cx="182034" cy="37734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64125" y="3054099"/>
            <a:ext cx="150429" cy="28323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28453" y="4489816"/>
            <a:ext cx="254927" cy="37402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44882" y="3806362"/>
            <a:ext cx="102506" cy="33172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214602" y="2589866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3600149" y="3652505"/>
            <a:ext cx="1178575" cy="4179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3965271" y="5722798"/>
            <a:ext cx="238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Double right rotation</a:t>
            </a:r>
          </a:p>
        </p:txBody>
      </p:sp>
    </p:spTree>
    <p:extLst>
      <p:ext uri="{BB962C8B-B14F-4D97-AF65-F5344CB8AC3E}">
        <p14:creationId xmlns:p14="http://schemas.microsoft.com/office/powerpoint/2010/main" val="183895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</a:t>
            </a:r>
            <a:r>
              <a:rPr lang="en-IN" dirty="0" err="1"/>
              <a:t>Zag-Zag</a:t>
            </a:r>
            <a:r>
              <a:rPr lang="en-IN" dirty="0"/>
              <a:t> Rotation in splay tree is a double </a:t>
            </a:r>
            <a:r>
              <a:rPr lang="en-IN" dirty="0" err="1"/>
              <a:t>zag</a:t>
            </a:r>
            <a:r>
              <a:rPr lang="en-IN" dirty="0"/>
              <a:t> rotation. </a:t>
            </a:r>
          </a:p>
          <a:p>
            <a:pPr algn="just"/>
            <a:r>
              <a:rPr lang="en-IN" dirty="0"/>
              <a:t>In </a:t>
            </a:r>
            <a:r>
              <a:rPr lang="en-IN" dirty="0" err="1"/>
              <a:t>zag-zag</a:t>
            </a:r>
            <a:r>
              <a:rPr lang="en-IN" dirty="0"/>
              <a:t> rotation, every node moves two positions to the left from its current position.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Zag-Zag</a:t>
            </a:r>
            <a:r>
              <a:rPr lang="en-IN" dirty="0"/>
              <a:t> Rotation</a:t>
            </a:r>
          </a:p>
        </p:txBody>
      </p:sp>
    </p:spTree>
    <p:extLst>
      <p:ext uri="{BB962C8B-B14F-4D97-AF65-F5344CB8AC3E}">
        <p14:creationId xmlns:p14="http://schemas.microsoft.com/office/powerpoint/2010/main" val="271603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Zag-Zag</a:t>
            </a:r>
            <a:r>
              <a:rPr lang="en-IN" dirty="0"/>
              <a:t> Rotation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1999" y="5722798"/>
            <a:ext cx="124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Splay 60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65271" y="5722798"/>
            <a:ext cx="238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Double left rotation</a:t>
            </a:r>
          </a:p>
        </p:txBody>
      </p:sp>
      <p:sp>
        <p:nvSpPr>
          <p:cNvPr id="29" name="Oval 28"/>
          <p:cNvSpPr/>
          <p:nvPr/>
        </p:nvSpPr>
        <p:spPr>
          <a:xfrm>
            <a:off x="1610758" y="3276802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30" name="Oval 29"/>
          <p:cNvSpPr/>
          <p:nvPr/>
        </p:nvSpPr>
        <p:spPr>
          <a:xfrm>
            <a:off x="1121342" y="4158726"/>
            <a:ext cx="699952" cy="49258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31" name="Oval 30"/>
          <p:cNvSpPr/>
          <p:nvPr/>
        </p:nvSpPr>
        <p:spPr>
          <a:xfrm>
            <a:off x="258382" y="3302755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32" name="Oval 31"/>
          <p:cNvSpPr/>
          <p:nvPr/>
        </p:nvSpPr>
        <p:spPr>
          <a:xfrm>
            <a:off x="2095353" y="4106092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33" name="Oval 32"/>
          <p:cNvSpPr/>
          <p:nvPr/>
        </p:nvSpPr>
        <p:spPr>
          <a:xfrm>
            <a:off x="844750" y="2385939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551100" y="3749883"/>
            <a:ext cx="237125" cy="40884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43815" y="2816798"/>
            <a:ext cx="362197" cy="46788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2" idx="0"/>
          </p:cNvCxnSpPr>
          <p:nvPr/>
        </p:nvCxnSpPr>
        <p:spPr>
          <a:xfrm>
            <a:off x="2202816" y="3697673"/>
            <a:ext cx="242513" cy="4084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81742" y="2810171"/>
            <a:ext cx="262436" cy="5156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139488" y="3026040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39" name="Oval 38"/>
          <p:cNvSpPr/>
          <p:nvPr/>
        </p:nvSpPr>
        <p:spPr>
          <a:xfrm>
            <a:off x="6072593" y="4352384"/>
            <a:ext cx="699952" cy="49258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40" name="Oval 39"/>
          <p:cNvSpPr/>
          <p:nvPr/>
        </p:nvSpPr>
        <p:spPr>
          <a:xfrm>
            <a:off x="4827380" y="4352384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41" name="Oval 40"/>
          <p:cNvSpPr/>
          <p:nvPr/>
        </p:nvSpPr>
        <p:spPr>
          <a:xfrm>
            <a:off x="6601185" y="2307890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42" name="Oval 41"/>
          <p:cNvSpPr/>
          <p:nvPr/>
        </p:nvSpPr>
        <p:spPr>
          <a:xfrm>
            <a:off x="5439536" y="3655590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6648268" y="2775084"/>
            <a:ext cx="214227" cy="29770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0" idx="7"/>
          </p:cNvCxnSpPr>
          <p:nvPr/>
        </p:nvCxnSpPr>
        <p:spPr>
          <a:xfrm flipH="1">
            <a:off x="5424826" y="4105279"/>
            <a:ext cx="149329" cy="31924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27947" y="4101726"/>
            <a:ext cx="233480" cy="30329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2" idx="7"/>
          </p:cNvCxnSpPr>
          <p:nvPr/>
        </p:nvCxnSpPr>
        <p:spPr>
          <a:xfrm flipH="1">
            <a:off x="6036982" y="3458237"/>
            <a:ext cx="224445" cy="2694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ight Arrow 48"/>
          <p:cNvSpPr/>
          <p:nvPr/>
        </p:nvSpPr>
        <p:spPr>
          <a:xfrm>
            <a:off x="3497872" y="3331967"/>
            <a:ext cx="1178575" cy="4179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50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Zig-Zag</a:t>
            </a:r>
            <a:r>
              <a:rPr lang="en-IN" dirty="0"/>
              <a:t>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6652918" y="3846448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6119340" y="3149443"/>
            <a:ext cx="699952" cy="49258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6" name="Oval 5"/>
          <p:cNvSpPr/>
          <p:nvPr/>
        </p:nvSpPr>
        <p:spPr>
          <a:xfrm>
            <a:off x="4772025" y="3194899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7" name="Oval 6"/>
          <p:cNvSpPr/>
          <p:nvPr/>
        </p:nvSpPr>
        <p:spPr>
          <a:xfrm>
            <a:off x="7120763" y="4581542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8" name="Oval 7"/>
          <p:cNvSpPr/>
          <p:nvPr/>
        </p:nvSpPr>
        <p:spPr>
          <a:xfrm>
            <a:off x="5358393" y="2278083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644304" y="3574998"/>
            <a:ext cx="237334" cy="27145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57458" y="2708942"/>
            <a:ext cx="362197" cy="46788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63388" y="4310092"/>
            <a:ext cx="189482" cy="3003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195385" y="2702315"/>
            <a:ext cx="262436" cy="5156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21243" y="3237298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14" name="Oval 13"/>
          <p:cNvSpPr/>
          <p:nvPr/>
        </p:nvSpPr>
        <p:spPr>
          <a:xfrm>
            <a:off x="1031827" y="4119222"/>
            <a:ext cx="699952" cy="49258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15" name="Oval 14"/>
          <p:cNvSpPr/>
          <p:nvPr/>
        </p:nvSpPr>
        <p:spPr>
          <a:xfrm>
            <a:off x="168867" y="3263251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16" name="Oval 15"/>
          <p:cNvSpPr/>
          <p:nvPr/>
        </p:nvSpPr>
        <p:spPr>
          <a:xfrm>
            <a:off x="2005838" y="4066588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17" name="Oval 16"/>
          <p:cNvSpPr/>
          <p:nvPr/>
        </p:nvSpPr>
        <p:spPr>
          <a:xfrm>
            <a:off x="755235" y="2346435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461585" y="3710379"/>
            <a:ext cx="237125" cy="40884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54300" y="2777294"/>
            <a:ext cx="362197" cy="46788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6" idx="0"/>
          </p:cNvCxnSpPr>
          <p:nvPr/>
        </p:nvCxnSpPr>
        <p:spPr>
          <a:xfrm>
            <a:off x="2113301" y="3658169"/>
            <a:ext cx="242513" cy="4084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2227" y="2770667"/>
            <a:ext cx="262436" cy="5156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186864" y="3269567"/>
            <a:ext cx="1178575" cy="4179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4209806" y="5533242"/>
            <a:ext cx="27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Single right rotation (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Zig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0360" y="5522677"/>
            <a:ext cx="124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Splay 47</a:t>
            </a:r>
          </a:p>
        </p:txBody>
      </p:sp>
      <p:sp>
        <p:nvSpPr>
          <p:cNvPr id="28" name="Curved Down Arrow 27"/>
          <p:cNvSpPr/>
          <p:nvPr/>
        </p:nvSpPr>
        <p:spPr>
          <a:xfrm rot="17995767">
            <a:off x="728162" y="3443670"/>
            <a:ext cx="928931" cy="400830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9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Zig-Zag</a:t>
            </a:r>
            <a:r>
              <a:rPr lang="en-IN" dirty="0"/>
              <a:t>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2377132" y="3859327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1843554" y="3162322"/>
            <a:ext cx="699952" cy="49258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6" name="Oval 5"/>
          <p:cNvSpPr/>
          <p:nvPr/>
        </p:nvSpPr>
        <p:spPr>
          <a:xfrm>
            <a:off x="496239" y="3207778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7" name="Oval 6"/>
          <p:cNvSpPr/>
          <p:nvPr/>
        </p:nvSpPr>
        <p:spPr>
          <a:xfrm>
            <a:off x="2844977" y="4594421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8" name="Oval 7"/>
          <p:cNvSpPr/>
          <p:nvPr/>
        </p:nvSpPr>
        <p:spPr>
          <a:xfrm>
            <a:off x="1082607" y="2290962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68518" y="3587877"/>
            <a:ext cx="237334" cy="27145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81672" y="2721821"/>
            <a:ext cx="362197" cy="46788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87602" y="4322971"/>
            <a:ext cx="189482" cy="3003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919599" y="2715194"/>
            <a:ext cx="262436" cy="5156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3186864" y="3269567"/>
            <a:ext cx="1178575" cy="4179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6944112" y="3182034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15" name="Oval 14"/>
          <p:cNvSpPr/>
          <p:nvPr/>
        </p:nvSpPr>
        <p:spPr>
          <a:xfrm>
            <a:off x="6244160" y="2290962"/>
            <a:ext cx="699952" cy="49258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16" name="Oval 15"/>
          <p:cNvSpPr/>
          <p:nvPr/>
        </p:nvSpPr>
        <p:spPr>
          <a:xfrm>
            <a:off x="5320953" y="4076679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17" name="Oval 16"/>
          <p:cNvSpPr/>
          <p:nvPr/>
        </p:nvSpPr>
        <p:spPr>
          <a:xfrm>
            <a:off x="7530800" y="3859327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18" name="Oval 17"/>
          <p:cNvSpPr/>
          <p:nvPr/>
        </p:nvSpPr>
        <p:spPr>
          <a:xfrm>
            <a:off x="5644365" y="3231018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530800" y="3587877"/>
            <a:ext cx="237334" cy="27145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843954" y="2721821"/>
            <a:ext cx="362197" cy="46788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56856" y="3735475"/>
            <a:ext cx="142744" cy="37014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081881" y="2715194"/>
            <a:ext cx="262436" cy="5156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09806" y="5533242"/>
            <a:ext cx="27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Single left rotation (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Zag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0360" y="5522677"/>
            <a:ext cx="124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Splay 47</a:t>
            </a:r>
          </a:p>
        </p:txBody>
      </p:sp>
      <p:sp>
        <p:nvSpPr>
          <p:cNvPr id="26" name="Curved Down Arrow 25"/>
          <p:cNvSpPr/>
          <p:nvPr/>
        </p:nvSpPr>
        <p:spPr>
          <a:xfrm rot="13471647" flipV="1">
            <a:off x="1701184" y="2348066"/>
            <a:ext cx="1183542" cy="499804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0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Insertion</a:t>
            </a:r>
          </a:p>
          <a:p>
            <a:r>
              <a:rPr lang="en-IN" dirty="0"/>
              <a:t>Deletion </a:t>
            </a:r>
          </a:p>
          <a:p>
            <a:r>
              <a:rPr lang="en-IN" dirty="0"/>
              <a:t>Search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Splay Tree operations</a:t>
            </a:r>
          </a:p>
        </p:txBody>
      </p:sp>
    </p:spTree>
    <p:extLst>
      <p:ext uri="{BB962C8B-B14F-4D97-AF65-F5344CB8AC3E}">
        <p14:creationId xmlns:p14="http://schemas.microsoft.com/office/powerpoint/2010/main" val="1384393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Splaying ensures that frequently accessed elements stay near the root of the tree so that they are easily accessible. </a:t>
            </a:r>
          </a:p>
          <a:p>
            <a:pPr algn="just"/>
            <a:r>
              <a:rPr lang="en-IN" dirty="0"/>
              <a:t>The average case performance of splay trees is comparable to other fully-balanced trees: O(log n).</a:t>
            </a:r>
          </a:p>
          <a:p>
            <a:pPr algn="just"/>
            <a:r>
              <a:rPr lang="en-IN" dirty="0"/>
              <a:t>Splay trees do not need bookkeeping data; therefore, they have a small memory footprint.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Advantages: Splay Trees</a:t>
            </a:r>
          </a:p>
        </p:txBody>
      </p:sp>
    </p:spTree>
    <p:extLst>
      <p:ext uri="{BB962C8B-B14F-4D97-AF65-F5344CB8AC3E}">
        <p14:creationId xmlns:p14="http://schemas.microsoft.com/office/powerpoint/2010/main" val="105042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splay tree can arrange itself linearly. Therefore, the worst-case performance of a splay tree is O(n).</a:t>
            </a:r>
          </a:p>
          <a:p>
            <a:pPr algn="just"/>
            <a:r>
              <a:rPr lang="en-IN" dirty="0"/>
              <a:t>Multithreaded operations can be complicated since, even in a read-only configuration, splay trees can reorganize themselves.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</a:t>
            </a:r>
          </a:p>
        </p:txBody>
      </p:sp>
    </p:spTree>
    <p:extLst>
      <p:ext uri="{BB962C8B-B14F-4D97-AF65-F5344CB8AC3E}">
        <p14:creationId xmlns:p14="http://schemas.microsoft.com/office/powerpoint/2010/main" val="377970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en-IN" dirty="0"/>
              <a:t>Understand Splay tree</a:t>
            </a:r>
          </a:p>
          <a:p>
            <a:pPr marL="914400" lvl="1" indent="-457200"/>
            <a:r>
              <a:rPr lang="en-IN" dirty="0"/>
              <a:t>Operations on Splay tree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Splay tree are self-adjusting binary search tree.</a:t>
            </a:r>
          </a:p>
          <a:p>
            <a:pPr algn="just"/>
            <a:r>
              <a:rPr lang="en-IN" dirty="0"/>
              <a:t>After every operation on splay tree element rearranges the tree so that the element is placed at the root position of the tree.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Splay Tree</a:t>
            </a:r>
          </a:p>
        </p:txBody>
      </p:sp>
    </p:spTree>
    <p:extLst>
      <p:ext uri="{BB962C8B-B14F-4D97-AF65-F5344CB8AC3E}">
        <p14:creationId xmlns:p14="http://schemas.microsoft.com/office/powerpoint/2010/main" val="291994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Based on the principle of locality Splay trees put the most recently accessed items near the root.</a:t>
            </a:r>
          </a:p>
          <a:p>
            <a:pPr algn="just"/>
            <a:r>
              <a:rPr lang="en-IN" dirty="0"/>
              <a:t> </a:t>
            </a:r>
            <a:r>
              <a:rPr lang="en-IN" b="1" dirty="0"/>
              <a:t>90-10 rule </a:t>
            </a:r>
            <a:r>
              <a:rPr lang="en-IN" dirty="0"/>
              <a:t>which states that 10% of the data is accessed 90% of the time, other 90% of data is only accessed only 10% of the time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Splay Tree</a:t>
            </a:r>
          </a:p>
        </p:txBody>
      </p:sp>
    </p:spTree>
    <p:extLst>
      <p:ext uri="{BB962C8B-B14F-4D97-AF65-F5344CB8AC3E}">
        <p14:creationId xmlns:p14="http://schemas.microsoft.com/office/powerpoint/2010/main" val="357177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Splaying is a process in which a node is transferred to the root by performing suitable rotations. </a:t>
            </a:r>
          </a:p>
          <a:p>
            <a:pPr algn="just"/>
            <a:r>
              <a:rPr lang="en-IN" dirty="0"/>
              <a:t>In a splay tree, whenever we access any node (searching, inserting or deleting a node), it is splayed to the root.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Splaying</a:t>
            </a:r>
          </a:p>
        </p:txBody>
      </p:sp>
    </p:spTree>
    <p:extLst>
      <p:ext uri="{BB962C8B-B14F-4D97-AF65-F5344CB8AC3E}">
        <p14:creationId xmlns:p14="http://schemas.microsoft.com/office/powerpoint/2010/main" val="235699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/>
              <a:t>Zig</a:t>
            </a:r>
            <a:r>
              <a:rPr lang="en-IN" dirty="0"/>
              <a:t> rotation /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Right rotation</a:t>
            </a:r>
          </a:p>
          <a:p>
            <a:pPr marL="0" indent="0">
              <a:buNone/>
            </a:pPr>
            <a:r>
              <a:rPr lang="en-IN" dirty="0" err="1"/>
              <a:t>Zag</a:t>
            </a:r>
            <a:r>
              <a:rPr lang="en-IN" dirty="0"/>
              <a:t> rotation /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Left rotation</a:t>
            </a:r>
          </a:p>
          <a:p>
            <a:pPr marL="0" indent="0">
              <a:buNone/>
            </a:pPr>
            <a:r>
              <a:rPr lang="en-IN" dirty="0" err="1"/>
              <a:t>Zig</a:t>
            </a:r>
            <a:r>
              <a:rPr lang="en-IN" dirty="0"/>
              <a:t> </a:t>
            </a:r>
            <a:r>
              <a:rPr lang="en-IN" dirty="0" err="1"/>
              <a:t>zag</a:t>
            </a:r>
            <a:r>
              <a:rPr lang="en-IN" dirty="0"/>
              <a:t> /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Zig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followed by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zag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 err="1"/>
              <a:t>Zag</a:t>
            </a:r>
            <a:r>
              <a:rPr lang="en-IN" dirty="0"/>
              <a:t> </a:t>
            </a:r>
            <a:r>
              <a:rPr lang="en-IN" dirty="0" err="1"/>
              <a:t>zig</a:t>
            </a:r>
            <a:r>
              <a:rPr lang="en-IN" dirty="0"/>
              <a:t> /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Zag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followed by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zig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 err="1"/>
              <a:t>Zig</a:t>
            </a:r>
            <a:r>
              <a:rPr lang="en-IN" dirty="0"/>
              <a:t> </a:t>
            </a:r>
            <a:r>
              <a:rPr lang="en-IN" dirty="0" err="1"/>
              <a:t>zig</a:t>
            </a:r>
            <a:r>
              <a:rPr lang="en-IN" dirty="0"/>
              <a:t> /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two right rotations</a:t>
            </a:r>
          </a:p>
          <a:p>
            <a:pPr marL="0" indent="0">
              <a:buNone/>
            </a:pPr>
            <a:r>
              <a:rPr lang="en-IN" dirty="0" err="1"/>
              <a:t>Zag</a:t>
            </a:r>
            <a:r>
              <a:rPr lang="en-IN" dirty="0"/>
              <a:t> </a:t>
            </a:r>
            <a:r>
              <a:rPr lang="en-IN" dirty="0" err="1"/>
              <a:t>zag</a:t>
            </a:r>
            <a:r>
              <a:rPr lang="en-IN" dirty="0"/>
              <a:t> /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two left rotations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Rotations in Splay Tree</a:t>
            </a:r>
          </a:p>
        </p:txBody>
      </p:sp>
    </p:spTree>
    <p:extLst>
      <p:ext uri="{BB962C8B-B14F-4D97-AF65-F5344CB8AC3E}">
        <p14:creationId xmlns:p14="http://schemas.microsoft.com/office/powerpoint/2010/main" val="421170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Does the node which we are trying to rotate have a grandparent?</a:t>
            </a:r>
          </a:p>
          <a:p>
            <a:pPr algn="just"/>
            <a:r>
              <a:rPr lang="en-IN" dirty="0"/>
              <a:t>Is the node left or right child of the parent?</a:t>
            </a:r>
          </a:p>
          <a:p>
            <a:pPr algn="just"/>
            <a:r>
              <a:rPr lang="en-IN" dirty="0"/>
              <a:t>Is the node left or right child of the grandparent?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Factors for selecting a type of rotation</a:t>
            </a:r>
          </a:p>
        </p:txBody>
      </p:sp>
    </p:spTree>
    <p:extLst>
      <p:ext uri="{BB962C8B-B14F-4D97-AF65-F5344CB8AC3E}">
        <p14:creationId xmlns:p14="http://schemas.microsoft.com/office/powerpoint/2010/main" val="319397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</a:t>
            </a:r>
            <a:r>
              <a:rPr lang="en-IN" dirty="0" err="1"/>
              <a:t>Zig</a:t>
            </a:r>
            <a:r>
              <a:rPr lang="en-IN" dirty="0"/>
              <a:t> Rotation in splay tree is like single right rotation in AVL Tree rotations.</a:t>
            </a:r>
          </a:p>
          <a:p>
            <a:pPr algn="just"/>
            <a:r>
              <a:rPr lang="en-IN" dirty="0"/>
              <a:t>In </a:t>
            </a:r>
            <a:r>
              <a:rPr lang="en-IN" dirty="0" err="1"/>
              <a:t>zig</a:t>
            </a:r>
            <a:r>
              <a:rPr lang="en-IN" dirty="0"/>
              <a:t> rotation, every node moves one position to the right from its current position.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Zig</a:t>
            </a:r>
            <a:r>
              <a:rPr lang="en-IN" dirty="0"/>
              <a:t> Rotation</a:t>
            </a:r>
          </a:p>
        </p:txBody>
      </p:sp>
    </p:spTree>
    <p:extLst>
      <p:ext uri="{BB962C8B-B14F-4D97-AF65-F5344CB8AC3E}">
        <p14:creationId xmlns:p14="http://schemas.microsoft.com/office/powerpoint/2010/main" val="318592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Zig</a:t>
            </a:r>
            <a:r>
              <a:rPr lang="en-IN" dirty="0"/>
              <a:t> Rotation / Right rotation </a:t>
            </a:r>
          </a:p>
        </p:txBody>
      </p:sp>
      <p:sp>
        <p:nvSpPr>
          <p:cNvPr id="4" name="Oval 3"/>
          <p:cNvSpPr/>
          <p:nvPr/>
        </p:nvSpPr>
        <p:spPr>
          <a:xfrm>
            <a:off x="1627298" y="2418572"/>
            <a:ext cx="699952" cy="4925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6" name="Oval 5"/>
          <p:cNvSpPr/>
          <p:nvPr/>
        </p:nvSpPr>
        <p:spPr>
          <a:xfrm>
            <a:off x="1291265" y="4338191"/>
            <a:ext cx="699952" cy="49258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7" name="Oval 6"/>
          <p:cNvSpPr/>
          <p:nvPr/>
        </p:nvSpPr>
        <p:spPr>
          <a:xfrm>
            <a:off x="400050" y="4310551"/>
            <a:ext cx="699952" cy="49258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8" name="Oval 7"/>
          <p:cNvSpPr/>
          <p:nvPr/>
        </p:nvSpPr>
        <p:spPr>
          <a:xfrm>
            <a:off x="2327250" y="3308137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9" name="Oval 8"/>
          <p:cNvSpPr/>
          <p:nvPr/>
        </p:nvSpPr>
        <p:spPr>
          <a:xfrm>
            <a:off x="924276" y="3338147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cxnSp>
        <p:nvCxnSpPr>
          <p:cNvPr id="11" name="Straight Connector 10"/>
          <p:cNvCxnSpPr>
            <a:stCxn id="4" idx="3"/>
          </p:cNvCxnSpPr>
          <p:nvPr/>
        </p:nvCxnSpPr>
        <p:spPr>
          <a:xfrm flipH="1">
            <a:off x="1333474" y="2839019"/>
            <a:ext cx="396330" cy="48638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82583" y="3818833"/>
            <a:ext cx="226108" cy="51935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30567" y="2839019"/>
            <a:ext cx="390507" cy="48638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69858" y="3773081"/>
            <a:ext cx="208061" cy="5374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777970" y="3237298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46" name="Oval 45"/>
          <p:cNvSpPr/>
          <p:nvPr/>
        </p:nvSpPr>
        <p:spPr>
          <a:xfrm>
            <a:off x="6288554" y="4119222"/>
            <a:ext cx="699952" cy="49258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47" name="Oval 46"/>
          <p:cNvSpPr/>
          <p:nvPr/>
        </p:nvSpPr>
        <p:spPr>
          <a:xfrm>
            <a:off x="5425594" y="3263251"/>
            <a:ext cx="699952" cy="492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48" name="Oval 47"/>
          <p:cNvSpPr/>
          <p:nvPr/>
        </p:nvSpPr>
        <p:spPr>
          <a:xfrm>
            <a:off x="7262565" y="4066588"/>
            <a:ext cx="699952" cy="4925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49" name="Oval 48"/>
          <p:cNvSpPr/>
          <p:nvPr/>
        </p:nvSpPr>
        <p:spPr>
          <a:xfrm>
            <a:off x="6011962" y="2346435"/>
            <a:ext cx="699952" cy="492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6718312" y="3710379"/>
            <a:ext cx="237125" cy="40884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611027" y="2777294"/>
            <a:ext cx="362197" cy="46788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8" idx="0"/>
          </p:cNvCxnSpPr>
          <p:nvPr/>
        </p:nvCxnSpPr>
        <p:spPr>
          <a:xfrm>
            <a:off x="7370028" y="3658169"/>
            <a:ext cx="242513" cy="4084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48954" y="2770667"/>
            <a:ext cx="262436" cy="5156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99562" y="5765226"/>
            <a:ext cx="124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Splay 40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3600149" y="3652505"/>
            <a:ext cx="1178575" cy="4179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Curved Down Arrow 58"/>
          <p:cNvSpPr/>
          <p:nvPr/>
        </p:nvSpPr>
        <p:spPr>
          <a:xfrm rot="18667509">
            <a:off x="601819" y="2572564"/>
            <a:ext cx="1121728" cy="409460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3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8269</TotalTime>
  <Words>551</Words>
  <Application>Microsoft Office PowerPoint</Application>
  <PresentationFormat>On-screen Show (4:3)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Splay Tree</vt:lpstr>
      <vt:lpstr>Splay Tree</vt:lpstr>
      <vt:lpstr>Splaying</vt:lpstr>
      <vt:lpstr>Rotations in Splay Tree</vt:lpstr>
      <vt:lpstr>Factors for selecting a type of rotation</vt:lpstr>
      <vt:lpstr>Zig Rotation</vt:lpstr>
      <vt:lpstr>Zig Rotation / Right rotation </vt:lpstr>
      <vt:lpstr>Zag Rotation </vt:lpstr>
      <vt:lpstr>Zig-Zig Rotation</vt:lpstr>
      <vt:lpstr>Zig-Zig Rotation</vt:lpstr>
      <vt:lpstr>Zag-Zag Rotation</vt:lpstr>
      <vt:lpstr>Zag-Zag Rotation</vt:lpstr>
      <vt:lpstr>Zig-Zag Rotation</vt:lpstr>
      <vt:lpstr>Zig-Zag Rotation</vt:lpstr>
      <vt:lpstr>Splay Tree operations</vt:lpstr>
      <vt:lpstr>Advantages: Splay Trees</vt:lpstr>
      <vt:lpstr>Disadvantages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449</cp:revision>
  <dcterms:created xsi:type="dcterms:W3CDTF">2020-12-02T15:29:53Z</dcterms:created>
  <dcterms:modified xsi:type="dcterms:W3CDTF">2021-10-12T04:52:29Z</dcterms:modified>
</cp:coreProperties>
</file>