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5" r:id="rId4"/>
    <p:sldId id="330" r:id="rId5"/>
    <p:sldId id="331" r:id="rId6"/>
    <p:sldId id="332" r:id="rId7"/>
    <p:sldId id="333" r:id="rId8"/>
    <p:sldId id="334" r:id="rId9"/>
    <p:sldId id="340" r:id="rId10"/>
    <p:sldId id="335" r:id="rId11"/>
    <p:sldId id="336" r:id="rId12"/>
    <p:sldId id="337" r:id="rId13"/>
    <p:sldId id="338" r:id="rId14"/>
    <p:sldId id="339" r:id="rId15"/>
    <p:sldId id="341" r:id="rId16"/>
    <p:sldId id="342" r:id="rId17"/>
    <p:sldId id="345" r:id="rId18"/>
    <p:sldId id="343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7CAAF1"/>
    <a:srgbClr val="1F1F1F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ClicX</a:t>
            </a:r>
            <a:r>
              <a:rPr lang="en-US" dirty="0"/>
              <a:t>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2-3 Tree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82154" y="3629904"/>
            <a:ext cx="339065" cy="4172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74659" y="3629904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99687" y="3161701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7" name="Oval 6"/>
          <p:cNvSpPr/>
          <p:nvPr/>
        </p:nvSpPr>
        <p:spPr>
          <a:xfrm>
            <a:off x="400050" y="4047111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8" name="Oval 7"/>
          <p:cNvSpPr/>
          <p:nvPr/>
        </p:nvSpPr>
        <p:spPr>
          <a:xfrm>
            <a:off x="1249663" y="4047111"/>
            <a:ext cx="1704404" cy="52844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50, 60, 70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497190" y="3494878"/>
            <a:ext cx="431040" cy="57661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266672" y="3592898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215686" y="3077083"/>
            <a:ext cx="1547513" cy="55282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30, 60</a:t>
            </a:r>
          </a:p>
        </p:txBody>
      </p:sp>
      <p:sp>
        <p:nvSpPr>
          <p:cNvPr id="12" name="Oval 11"/>
          <p:cNvSpPr/>
          <p:nvPr/>
        </p:nvSpPr>
        <p:spPr>
          <a:xfrm>
            <a:off x="4858522" y="407149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15" name="Oval 14"/>
          <p:cNvSpPr/>
          <p:nvPr/>
        </p:nvSpPr>
        <p:spPr>
          <a:xfrm>
            <a:off x="5699568" y="407149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16" name="Oval 15"/>
          <p:cNvSpPr/>
          <p:nvPr/>
        </p:nvSpPr>
        <p:spPr>
          <a:xfrm>
            <a:off x="6656083" y="407149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70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049544" y="3642094"/>
            <a:ext cx="6995" cy="441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21840" y="1728983"/>
            <a:ext cx="403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70AD47">
                    <a:lumMod val="75000"/>
                  </a:srgbClr>
                </a:solidFill>
              </a:rPr>
              <a:t>Data:  50 30 20 70 60 40 65</a:t>
            </a:r>
          </a:p>
        </p:txBody>
      </p:sp>
      <p:sp>
        <p:nvSpPr>
          <p:cNvPr id="41" name="Curved Up Arrow 40"/>
          <p:cNvSpPr/>
          <p:nvPr/>
        </p:nvSpPr>
        <p:spPr>
          <a:xfrm rot="13617801">
            <a:off x="1464905" y="3192798"/>
            <a:ext cx="1132848" cy="457006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2894" y="5810331"/>
            <a:ext cx="10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Step 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515" y="5710544"/>
            <a:ext cx="10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348193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2-3 Tree</a:t>
            </a:r>
          </a:p>
        </p:txBody>
      </p:sp>
      <p:cxnSp>
        <p:nvCxnSpPr>
          <p:cNvPr id="4" name="Straight Connector 3"/>
          <p:cNvCxnSpPr>
            <a:endCxn id="9" idx="0"/>
          </p:cNvCxnSpPr>
          <p:nvPr/>
        </p:nvCxnSpPr>
        <p:spPr>
          <a:xfrm>
            <a:off x="2475099" y="3473121"/>
            <a:ext cx="704066" cy="62068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7" idx="0"/>
          </p:cNvCxnSpPr>
          <p:nvPr/>
        </p:nvCxnSpPr>
        <p:spPr>
          <a:xfrm flipH="1">
            <a:off x="750026" y="3525660"/>
            <a:ext cx="454367" cy="5681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80107" y="3128469"/>
            <a:ext cx="1547513" cy="55282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30, 60</a:t>
            </a:r>
          </a:p>
        </p:txBody>
      </p:sp>
      <p:sp>
        <p:nvSpPr>
          <p:cNvPr id="7" name="Oval 6"/>
          <p:cNvSpPr/>
          <p:nvPr/>
        </p:nvSpPr>
        <p:spPr>
          <a:xfrm>
            <a:off x="400050" y="409380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8" name="Oval 7"/>
          <p:cNvSpPr/>
          <p:nvPr/>
        </p:nvSpPr>
        <p:spPr>
          <a:xfrm>
            <a:off x="1275282" y="4147258"/>
            <a:ext cx="1199817" cy="5002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40, 50</a:t>
            </a:r>
          </a:p>
        </p:txBody>
      </p:sp>
      <p:sp>
        <p:nvSpPr>
          <p:cNvPr id="9" name="Oval 8"/>
          <p:cNvSpPr/>
          <p:nvPr/>
        </p:nvSpPr>
        <p:spPr>
          <a:xfrm>
            <a:off x="2829189" y="409380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70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3965" y="3693480"/>
            <a:ext cx="6995" cy="441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6" idx="0"/>
          </p:cNvCxnSpPr>
          <p:nvPr/>
        </p:nvCxnSpPr>
        <p:spPr>
          <a:xfrm>
            <a:off x="6983401" y="3407629"/>
            <a:ext cx="974352" cy="62068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4" idx="0"/>
          </p:cNvCxnSpPr>
          <p:nvPr/>
        </p:nvCxnSpPr>
        <p:spPr>
          <a:xfrm flipH="1">
            <a:off x="5258328" y="3460168"/>
            <a:ext cx="454367" cy="5681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88409" y="3062977"/>
            <a:ext cx="1547513" cy="55282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30, 60</a:t>
            </a:r>
          </a:p>
        </p:txBody>
      </p:sp>
      <p:sp>
        <p:nvSpPr>
          <p:cNvPr id="14" name="Oval 13"/>
          <p:cNvSpPr/>
          <p:nvPr/>
        </p:nvSpPr>
        <p:spPr>
          <a:xfrm>
            <a:off x="4908352" y="4028310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15" name="Oval 14"/>
          <p:cNvSpPr/>
          <p:nvPr/>
        </p:nvSpPr>
        <p:spPr>
          <a:xfrm>
            <a:off x="5783584" y="4081766"/>
            <a:ext cx="1199817" cy="5002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40, 50</a:t>
            </a:r>
          </a:p>
        </p:txBody>
      </p:sp>
      <p:sp>
        <p:nvSpPr>
          <p:cNvPr id="16" name="Oval 15"/>
          <p:cNvSpPr/>
          <p:nvPr/>
        </p:nvSpPr>
        <p:spPr>
          <a:xfrm>
            <a:off x="7337490" y="4028310"/>
            <a:ext cx="1240525" cy="53557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65, 70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22267" y="3627988"/>
            <a:ext cx="6995" cy="441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21840" y="1728983"/>
            <a:ext cx="403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70AD47">
                    <a:lumMod val="75000"/>
                  </a:srgbClr>
                </a:solidFill>
              </a:rPr>
              <a:t>Data:  50 30 20 70 60 40 65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0027" y="5708976"/>
            <a:ext cx="10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Step 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3595" y="5708976"/>
            <a:ext cx="10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Step 8</a:t>
            </a:r>
          </a:p>
        </p:txBody>
      </p:sp>
    </p:spTree>
    <p:extLst>
      <p:ext uri="{BB962C8B-B14F-4D97-AF65-F5344CB8AC3E}">
        <p14:creationId xmlns:p14="http://schemas.microsoft.com/office/powerpoint/2010/main" val="153449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C944D87-4367-4FDD-BCE7-98C914CA70F4}"/>
              </a:ext>
            </a:extLst>
          </p:cNvPr>
          <p:cNvSpPr/>
          <p:nvPr/>
        </p:nvSpPr>
        <p:spPr>
          <a:xfrm>
            <a:off x="3238646" y="2445418"/>
            <a:ext cx="2666707" cy="1007370"/>
          </a:xfrm>
          <a:custGeom>
            <a:avLst/>
            <a:gdLst>
              <a:gd name="connsiteX0" fmla="*/ 0 w 2666707"/>
              <a:gd name="connsiteY0" fmla="*/ 167898 h 1007370"/>
              <a:gd name="connsiteX1" fmla="*/ 167898 w 2666707"/>
              <a:gd name="connsiteY1" fmla="*/ 0 h 1007370"/>
              <a:gd name="connsiteX2" fmla="*/ 2498809 w 2666707"/>
              <a:gd name="connsiteY2" fmla="*/ 0 h 1007370"/>
              <a:gd name="connsiteX3" fmla="*/ 2666707 w 2666707"/>
              <a:gd name="connsiteY3" fmla="*/ 167898 h 1007370"/>
              <a:gd name="connsiteX4" fmla="*/ 2666707 w 2666707"/>
              <a:gd name="connsiteY4" fmla="*/ 839472 h 1007370"/>
              <a:gd name="connsiteX5" fmla="*/ 2498809 w 2666707"/>
              <a:gd name="connsiteY5" fmla="*/ 1007370 h 1007370"/>
              <a:gd name="connsiteX6" fmla="*/ 167898 w 2666707"/>
              <a:gd name="connsiteY6" fmla="*/ 1007370 h 1007370"/>
              <a:gd name="connsiteX7" fmla="*/ 0 w 2666707"/>
              <a:gd name="connsiteY7" fmla="*/ 839472 h 1007370"/>
              <a:gd name="connsiteX8" fmla="*/ 0 w 2666707"/>
              <a:gd name="connsiteY8" fmla="*/ 167898 h 100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6707" h="1007370">
                <a:moveTo>
                  <a:pt x="0" y="167898"/>
                </a:moveTo>
                <a:cubicBezTo>
                  <a:pt x="0" y="75170"/>
                  <a:pt x="75170" y="0"/>
                  <a:pt x="167898" y="0"/>
                </a:cubicBezTo>
                <a:lnTo>
                  <a:pt x="2498809" y="0"/>
                </a:lnTo>
                <a:cubicBezTo>
                  <a:pt x="2591537" y="0"/>
                  <a:pt x="2666707" y="75170"/>
                  <a:pt x="2666707" y="167898"/>
                </a:cubicBezTo>
                <a:lnTo>
                  <a:pt x="2666707" y="839472"/>
                </a:lnTo>
                <a:cubicBezTo>
                  <a:pt x="2666707" y="932200"/>
                  <a:pt x="2591537" y="1007370"/>
                  <a:pt x="2498809" y="1007370"/>
                </a:cubicBezTo>
                <a:lnTo>
                  <a:pt x="167898" y="1007370"/>
                </a:lnTo>
                <a:cubicBezTo>
                  <a:pt x="75170" y="1007370"/>
                  <a:pt x="0" y="932200"/>
                  <a:pt x="0" y="839472"/>
                </a:cubicBezTo>
                <a:lnTo>
                  <a:pt x="0" y="167898"/>
                </a:lnTo>
                <a:close/>
              </a:path>
            </a:pathLst>
          </a:custGeom>
          <a:solidFill>
            <a:srgbClr val="2C2C2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196" tIns="209196" rIns="209196" bIns="209196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4200" kern="1200"/>
              <a:t>Insertion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45D829F-7AF5-48DC-8F35-EE72F2FAE380}"/>
              </a:ext>
            </a:extLst>
          </p:cNvPr>
          <p:cNvSpPr/>
          <p:nvPr/>
        </p:nvSpPr>
        <p:spPr>
          <a:xfrm>
            <a:off x="3238646" y="3573748"/>
            <a:ext cx="2666707" cy="1007370"/>
          </a:xfrm>
          <a:custGeom>
            <a:avLst/>
            <a:gdLst>
              <a:gd name="connsiteX0" fmla="*/ 0 w 2666707"/>
              <a:gd name="connsiteY0" fmla="*/ 167898 h 1007370"/>
              <a:gd name="connsiteX1" fmla="*/ 167898 w 2666707"/>
              <a:gd name="connsiteY1" fmla="*/ 0 h 1007370"/>
              <a:gd name="connsiteX2" fmla="*/ 2498809 w 2666707"/>
              <a:gd name="connsiteY2" fmla="*/ 0 h 1007370"/>
              <a:gd name="connsiteX3" fmla="*/ 2666707 w 2666707"/>
              <a:gd name="connsiteY3" fmla="*/ 167898 h 1007370"/>
              <a:gd name="connsiteX4" fmla="*/ 2666707 w 2666707"/>
              <a:gd name="connsiteY4" fmla="*/ 839472 h 1007370"/>
              <a:gd name="connsiteX5" fmla="*/ 2498809 w 2666707"/>
              <a:gd name="connsiteY5" fmla="*/ 1007370 h 1007370"/>
              <a:gd name="connsiteX6" fmla="*/ 167898 w 2666707"/>
              <a:gd name="connsiteY6" fmla="*/ 1007370 h 1007370"/>
              <a:gd name="connsiteX7" fmla="*/ 0 w 2666707"/>
              <a:gd name="connsiteY7" fmla="*/ 839472 h 1007370"/>
              <a:gd name="connsiteX8" fmla="*/ 0 w 2666707"/>
              <a:gd name="connsiteY8" fmla="*/ 167898 h 100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6707" h="1007370">
                <a:moveTo>
                  <a:pt x="0" y="167898"/>
                </a:moveTo>
                <a:cubicBezTo>
                  <a:pt x="0" y="75170"/>
                  <a:pt x="75170" y="0"/>
                  <a:pt x="167898" y="0"/>
                </a:cubicBezTo>
                <a:lnTo>
                  <a:pt x="2498809" y="0"/>
                </a:lnTo>
                <a:cubicBezTo>
                  <a:pt x="2591537" y="0"/>
                  <a:pt x="2666707" y="75170"/>
                  <a:pt x="2666707" y="167898"/>
                </a:cubicBezTo>
                <a:lnTo>
                  <a:pt x="2666707" y="839472"/>
                </a:lnTo>
                <a:cubicBezTo>
                  <a:pt x="2666707" y="932200"/>
                  <a:pt x="2591537" y="1007370"/>
                  <a:pt x="2498809" y="1007370"/>
                </a:cubicBezTo>
                <a:lnTo>
                  <a:pt x="167898" y="1007370"/>
                </a:lnTo>
                <a:cubicBezTo>
                  <a:pt x="75170" y="1007370"/>
                  <a:pt x="0" y="932200"/>
                  <a:pt x="0" y="839472"/>
                </a:cubicBezTo>
                <a:lnTo>
                  <a:pt x="0" y="167898"/>
                </a:lnTo>
                <a:close/>
              </a:path>
            </a:pathLst>
          </a:custGeom>
          <a:solidFill>
            <a:srgbClr val="2C2C2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196" tIns="209196" rIns="209196" bIns="209196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4200" kern="1200"/>
              <a:t>Deletion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B76A56-56AA-4676-BDF1-EAC23BE6B38A}"/>
              </a:ext>
            </a:extLst>
          </p:cNvPr>
          <p:cNvSpPr/>
          <p:nvPr/>
        </p:nvSpPr>
        <p:spPr>
          <a:xfrm>
            <a:off x="3238646" y="4702078"/>
            <a:ext cx="2666707" cy="1007370"/>
          </a:xfrm>
          <a:custGeom>
            <a:avLst/>
            <a:gdLst>
              <a:gd name="connsiteX0" fmla="*/ 0 w 2666707"/>
              <a:gd name="connsiteY0" fmla="*/ 167898 h 1007370"/>
              <a:gd name="connsiteX1" fmla="*/ 167898 w 2666707"/>
              <a:gd name="connsiteY1" fmla="*/ 0 h 1007370"/>
              <a:gd name="connsiteX2" fmla="*/ 2498809 w 2666707"/>
              <a:gd name="connsiteY2" fmla="*/ 0 h 1007370"/>
              <a:gd name="connsiteX3" fmla="*/ 2666707 w 2666707"/>
              <a:gd name="connsiteY3" fmla="*/ 167898 h 1007370"/>
              <a:gd name="connsiteX4" fmla="*/ 2666707 w 2666707"/>
              <a:gd name="connsiteY4" fmla="*/ 839472 h 1007370"/>
              <a:gd name="connsiteX5" fmla="*/ 2498809 w 2666707"/>
              <a:gd name="connsiteY5" fmla="*/ 1007370 h 1007370"/>
              <a:gd name="connsiteX6" fmla="*/ 167898 w 2666707"/>
              <a:gd name="connsiteY6" fmla="*/ 1007370 h 1007370"/>
              <a:gd name="connsiteX7" fmla="*/ 0 w 2666707"/>
              <a:gd name="connsiteY7" fmla="*/ 839472 h 1007370"/>
              <a:gd name="connsiteX8" fmla="*/ 0 w 2666707"/>
              <a:gd name="connsiteY8" fmla="*/ 167898 h 100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6707" h="1007370">
                <a:moveTo>
                  <a:pt x="0" y="167898"/>
                </a:moveTo>
                <a:cubicBezTo>
                  <a:pt x="0" y="75170"/>
                  <a:pt x="75170" y="0"/>
                  <a:pt x="167898" y="0"/>
                </a:cubicBezTo>
                <a:lnTo>
                  <a:pt x="2498809" y="0"/>
                </a:lnTo>
                <a:cubicBezTo>
                  <a:pt x="2591537" y="0"/>
                  <a:pt x="2666707" y="75170"/>
                  <a:pt x="2666707" y="167898"/>
                </a:cubicBezTo>
                <a:lnTo>
                  <a:pt x="2666707" y="839472"/>
                </a:lnTo>
                <a:cubicBezTo>
                  <a:pt x="2666707" y="932200"/>
                  <a:pt x="2591537" y="1007370"/>
                  <a:pt x="2498809" y="1007370"/>
                </a:cubicBezTo>
                <a:lnTo>
                  <a:pt x="167898" y="1007370"/>
                </a:lnTo>
                <a:cubicBezTo>
                  <a:pt x="75170" y="1007370"/>
                  <a:pt x="0" y="932200"/>
                  <a:pt x="0" y="839472"/>
                </a:cubicBezTo>
                <a:lnTo>
                  <a:pt x="0" y="167898"/>
                </a:lnTo>
                <a:close/>
              </a:path>
            </a:pathLst>
          </a:custGeom>
          <a:solidFill>
            <a:srgbClr val="2C2C2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196" tIns="209196" rIns="209196" bIns="209196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4200" kern="1200"/>
              <a:t>Search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2-3 Tree operations </a:t>
            </a:r>
          </a:p>
        </p:txBody>
      </p:sp>
    </p:spTree>
    <p:extLst>
      <p:ext uri="{BB962C8B-B14F-4D97-AF65-F5344CB8AC3E}">
        <p14:creationId xmlns:p14="http://schemas.microsoft.com/office/powerpoint/2010/main" val="5185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If the tree is empty, create a node and put value into the node</a:t>
            </a:r>
          </a:p>
          <a:p>
            <a:pPr algn="just"/>
            <a:r>
              <a:rPr lang="en-IN" dirty="0"/>
              <a:t>Otherwise find the leaf node where the value belongs.</a:t>
            </a:r>
          </a:p>
          <a:p>
            <a:pPr algn="just"/>
            <a:r>
              <a:rPr lang="en-IN" dirty="0"/>
              <a:t>If the leaf node has only one value, put the new value into the node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operation</a:t>
            </a:r>
          </a:p>
        </p:txBody>
      </p:sp>
    </p:spTree>
    <p:extLst>
      <p:ext uri="{BB962C8B-B14F-4D97-AF65-F5344CB8AC3E}">
        <p14:creationId xmlns:p14="http://schemas.microsoft.com/office/powerpoint/2010/main" val="206458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If the leaf node has more than two values, split the node and promote the median of the three values to parent.</a:t>
            </a:r>
          </a:p>
          <a:p>
            <a:pPr algn="just"/>
            <a:r>
              <a:rPr lang="en-IN" dirty="0"/>
              <a:t>If the parent then has three values, continue to split and promote, forming a new root node if necessary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operation</a:t>
            </a:r>
          </a:p>
        </p:txBody>
      </p:sp>
    </p:spTree>
    <p:extLst>
      <p:ext uri="{BB962C8B-B14F-4D97-AF65-F5344CB8AC3E}">
        <p14:creationId xmlns:p14="http://schemas.microsoft.com/office/powerpoint/2010/main" val="100980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If Tree is empty, return False (data item cannot be found in the tree).</a:t>
            </a:r>
          </a:p>
          <a:p>
            <a:pPr algn="just"/>
            <a:r>
              <a:rPr lang="en-IN" dirty="0"/>
              <a:t>If current node contains data value which is equal to data, return True.</a:t>
            </a:r>
          </a:p>
          <a:p>
            <a:pPr algn="just"/>
            <a:r>
              <a:rPr lang="en-IN" dirty="0"/>
              <a:t>If we reach the leaf-node and it doesn’t contain the required key value, return False.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operation</a:t>
            </a:r>
          </a:p>
        </p:txBody>
      </p:sp>
    </p:spTree>
    <p:extLst>
      <p:ext uri="{BB962C8B-B14F-4D97-AF65-F5344CB8AC3E}">
        <p14:creationId xmlns:p14="http://schemas.microsoft.com/office/powerpoint/2010/main" val="92723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/>
              <a:t>Recursive Calls</a:t>
            </a:r>
          </a:p>
          <a:p>
            <a:pPr algn="just"/>
            <a:r>
              <a:rPr lang="en-IN" dirty="0"/>
              <a:t>If data &lt; </a:t>
            </a:r>
            <a:r>
              <a:rPr lang="en-IN" dirty="0" err="1"/>
              <a:t>currentNode.leftVal</a:t>
            </a:r>
            <a:r>
              <a:rPr lang="en-IN" dirty="0"/>
              <a:t>, we explore the left sub tree of the current node.</a:t>
            </a:r>
          </a:p>
          <a:p>
            <a:pPr algn="just"/>
            <a:r>
              <a:rPr lang="en-IN" dirty="0"/>
              <a:t>Else if </a:t>
            </a:r>
            <a:r>
              <a:rPr lang="en-IN" dirty="0" err="1"/>
              <a:t>currentNode.leftVal</a:t>
            </a:r>
            <a:r>
              <a:rPr lang="en-IN" dirty="0"/>
              <a:t> &lt; data &lt; </a:t>
            </a:r>
            <a:r>
              <a:rPr lang="en-IN" dirty="0" err="1"/>
              <a:t>currentNode.rightVal</a:t>
            </a:r>
            <a:r>
              <a:rPr lang="en-IN" dirty="0"/>
              <a:t>, we explore the middle sub tree of the current node.</a:t>
            </a:r>
          </a:p>
          <a:p>
            <a:pPr algn="just"/>
            <a:r>
              <a:rPr lang="en-IN" dirty="0"/>
              <a:t>Else if data </a:t>
            </a:r>
            <a:r>
              <a:rPr lang="en-IN" dirty="0" err="1"/>
              <a:t>data</a:t>
            </a:r>
            <a:r>
              <a:rPr lang="en-IN" dirty="0"/>
              <a:t> &gt; </a:t>
            </a:r>
            <a:r>
              <a:rPr lang="en-IN" dirty="0" err="1"/>
              <a:t>currentNode.rightVal</a:t>
            </a:r>
            <a:r>
              <a:rPr lang="en-IN" dirty="0"/>
              <a:t>, we explore the right sub tree of the current node.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operation </a:t>
            </a:r>
          </a:p>
        </p:txBody>
      </p:sp>
    </p:spTree>
    <p:extLst>
      <p:ext uri="{BB962C8B-B14F-4D97-AF65-F5344CB8AC3E}">
        <p14:creationId xmlns:p14="http://schemas.microsoft.com/office/powerpoint/2010/main" val="187307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There are three cases in deletion process </a:t>
            </a:r>
          </a:p>
          <a:p>
            <a:pPr marL="0" indent="0" algn="just">
              <a:buNone/>
            </a:pPr>
            <a:r>
              <a:rPr lang="en-IN" dirty="0"/>
              <a:t>1. When  the record is to be removed from a leaf node containing two records. </a:t>
            </a:r>
          </a:p>
          <a:p>
            <a:pPr marL="0" indent="0" algn="just">
              <a:buNone/>
            </a:pPr>
            <a:r>
              <a:rPr lang="en-IN" dirty="0"/>
              <a:t>In this case, the record is simply removed, and no other nodes are affected.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Deletion process </a:t>
            </a:r>
          </a:p>
        </p:txBody>
      </p:sp>
    </p:spTree>
    <p:extLst>
      <p:ext uri="{BB962C8B-B14F-4D97-AF65-F5344CB8AC3E}">
        <p14:creationId xmlns:p14="http://schemas.microsoft.com/office/powerpoint/2010/main" val="346335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2. when the only record in a leaf node is to be removed.</a:t>
            </a:r>
          </a:p>
          <a:p>
            <a:pPr marL="0" indent="0">
              <a:buNone/>
            </a:pPr>
            <a:r>
              <a:rPr lang="en-IN" dirty="0"/>
              <a:t>3. when a record is to be removed from an internal node.</a:t>
            </a:r>
          </a:p>
          <a:p>
            <a:pPr marL="0" indent="0">
              <a:buNone/>
            </a:pPr>
            <a:r>
              <a:rPr lang="en-IN" dirty="0"/>
              <a:t>In both the second and the third cases, the deleted record is replaced with another that can take its place while maintaining the correct order of 2-3 tree.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Deletion process </a:t>
            </a:r>
          </a:p>
        </p:txBody>
      </p:sp>
    </p:spTree>
    <p:extLst>
      <p:ext uri="{BB962C8B-B14F-4D97-AF65-F5344CB8AC3E}">
        <p14:creationId xmlns:p14="http://schemas.microsoft.com/office/powerpoint/2010/main" val="195950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2-3 trees properties and operations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2-3 tree data structure is a specific form of a B tree where every node with children has either </a:t>
            </a:r>
            <a:r>
              <a:rPr lang="en-IN" b="1" dirty="0"/>
              <a:t>two children</a:t>
            </a:r>
            <a:r>
              <a:rPr lang="en-IN" dirty="0"/>
              <a:t> and </a:t>
            </a:r>
            <a:r>
              <a:rPr lang="en-IN" b="1" dirty="0"/>
              <a:t>one data element </a:t>
            </a:r>
            <a:r>
              <a:rPr lang="en-IN" dirty="0"/>
              <a:t>or </a:t>
            </a:r>
            <a:r>
              <a:rPr lang="en-IN" b="1" dirty="0"/>
              <a:t>three children</a:t>
            </a:r>
            <a:r>
              <a:rPr lang="en-IN" dirty="0"/>
              <a:t> and </a:t>
            </a:r>
            <a:r>
              <a:rPr lang="en-IN" b="1" dirty="0"/>
              <a:t>two data elements.</a:t>
            </a:r>
          </a:p>
          <a:p>
            <a:pPr algn="just"/>
            <a:r>
              <a:rPr lang="en-IN" dirty="0"/>
              <a:t>It is a self-balancing tree. It is balanced with every leaf node at equal distance from the root node.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2-3 Tree</a:t>
            </a:r>
          </a:p>
        </p:txBody>
      </p:sp>
    </p:spTree>
    <p:extLst>
      <p:ext uri="{BB962C8B-B14F-4D97-AF65-F5344CB8AC3E}">
        <p14:creationId xmlns:p14="http://schemas.microsoft.com/office/powerpoint/2010/main" val="291994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651156"/>
            <a:ext cx="8448528" cy="4865553"/>
          </a:xfrm>
        </p:spPr>
        <p:txBody>
          <a:bodyPr/>
          <a:lstStyle/>
          <a:p>
            <a:pPr algn="just"/>
            <a:r>
              <a:rPr lang="en-IN" b="1" dirty="0"/>
              <a:t>2-Node</a:t>
            </a:r>
            <a:r>
              <a:rPr lang="en-IN" dirty="0"/>
              <a:t>: A node with a single data element that has two child nodes.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node </a:t>
            </a:r>
          </a:p>
        </p:txBody>
      </p:sp>
      <p:sp>
        <p:nvSpPr>
          <p:cNvPr id="4" name="Oval 3"/>
          <p:cNvSpPr/>
          <p:nvPr/>
        </p:nvSpPr>
        <p:spPr>
          <a:xfrm>
            <a:off x="4665834" y="434488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6" name="Oval 5"/>
          <p:cNvSpPr/>
          <p:nvPr/>
        </p:nvSpPr>
        <p:spPr>
          <a:xfrm>
            <a:off x="3313458" y="4370834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3899826" y="3454018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98891" y="3884877"/>
            <a:ext cx="362197" cy="4678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736818" y="3878250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3-Node: A node with two data elements that has three child nodes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node </a:t>
            </a:r>
          </a:p>
        </p:txBody>
      </p:sp>
      <p:sp>
        <p:nvSpPr>
          <p:cNvPr id="4" name="Oval 3"/>
          <p:cNvSpPr/>
          <p:nvPr/>
        </p:nvSpPr>
        <p:spPr>
          <a:xfrm>
            <a:off x="4918991" y="441553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3857362" y="441553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6" name="Oval 5"/>
          <p:cNvSpPr/>
          <p:nvPr/>
        </p:nvSpPr>
        <p:spPr>
          <a:xfrm>
            <a:off x="2788818" y="441553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3138794" y="3258769"/>
            <a:ext cx="1950555" cy="7268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40, 50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11234" y="3884614"/>
            <a:ext cx="328649" cy="54141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64699" y="3996004"/>
            <a:ext cx="4325" cy="41952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222876" y="3904133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1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Every internal node in the tree is a </a:t>
            </a:r>
            <a:r>
              <a:rPr lang="en-IN" b="1" dirty="0"/>
              <a:t>2-node</a:t>
            </a:r>
            <a:r>
              <a:rPr lang="en-IN" dirty="0"/>
              <a:t> or a </a:t>
            </a:r>
            <a:r>
              <a:rPr lang="en-IN" b="1" dirty="0"/>
              <a:t>3-node</a:t>
            </a:r>
            <a:r>
              <a:rPr lang="en-IN" dirty="0"/>
              <a:t> </a:t>
            </a:r>
            <a:r>
              <a:rPr lang="en-IN" dirty="0" err="1"/>
              <a:t>i.e</a:t>
            </a:r>
            <a:r>
              <a:rPr lang="en-IN" dirty="0"/>
              <a:t> it has either one value or two values.</a:t>
            </a:r>
          </a:p>
          <a:p>
            <a:pPr algn="just"/>
            <a:r>
              <a:rPr lang="en-IN" dirty="0"/>
              <a:t>A node with one value is either a leaf node or has exactly two children. Values in left sub tree &lt; value in node &lt; values in right sub tree.</a:t>
            </a:r>
          </a:p>
          <a:p>
            <a:pPr algn="just"/>
            <a:r>
              <a:rPr lang="en-IN" dirty="0"/>
              <a:t>Data stored in sorted manner.</a:t>
            </a:r>
          </a:p>
          <a:p>
            <a:pPr algn="just"/>
            <a:r>
              <a:rPr lang="en-IN" dirty="0"/>
              <a:t>Insertion operation performed in leaf node.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2-3 Trees</a:t>
            </a:r>
          </a:p>
        </p:txBody>
      </p:sp>
    </p:spTree>
    <p:extLst>
      <p:ext uri="{BB962C8B-B14F-4D97-AF65-F5344CB8AC3E}">
        <p14:creationId xmlns:p14="http://schemas.microsoft.com/office/powerpoint/2010/main" val="132118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node with two values is either a leaf node or has exactly 3 children. It cannot have 2 children. </a:t>
            </a:r>
          </a:p>
          <a:p>
            <a:pPr algn="just"/>
            <a:r>
              <a:rPr lang="en-IN" dirty="0"/>
              <a:t>Values in left sub tree &lt; first value in node &lt; values in middle sub tree &lt; second value in node &lt; value in right sub tree.</a:t>
            </a:r>
          </a:p>
          <a:p>
            <a:pPr algn="just"/>
            <a:r>
              <a:rPr lang="en-IN" dirty="0"/>
              <a:t>All leaf nodes are at the same level.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2-3 Trees</a:t>
            </a:r>
          </a:p>
        </p:txBody>
      </p:sp>
    </p:spTree>
    <p:extLst>
      <p:ext uri="{BB962C8B-B14F-4D97-AF65-F5344CB8AC3E}">
        <p14:creationId xmlns:p14="http://schemas.microsoft.com/office/powerpoint/2010/main" val="168305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2-3 Tree</a:t>
            </a:r>
          </a:p>
        </p:txBody>
      </p:sp>
      <p:sp>
        <p:nvSpPr>
          <p:cNvPr id="8" name="Oval 7"/>
          <p:cNvSpPr/>
          <p:nvPr/>
        </p:nvSpPr>
        <p:spPr>
          <a:xfrm>
            <a:off x="500030" y="3833666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3037" y="1803041"/>
            <a:ext cx="475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Data:  50 30 20 70 60 40 65</a:t>
            </a:r>
          </a:p>
        </p:txBody>
      </p:sp>
      <p:sp>
        <p:nvSpPr>
          <p:cNvPr id="14" name="Oval 13"/>
          <p:cNvSpPr/>
          <p:nvPr/>
        </p:nvSpPr>
        <p:spPr>
          <a:xfrm>
            <a:off x="3421387" y="3833666"/>
            <a:ext cx="1717283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30, 50</a:t>
            </a:r>
          </a:p>
        </p:txBody>
      </p:sp>
      <p:sp>
        <p:nvSpPr>
          <p:cNvPr id="15" name="Oval 14"/>
          <p:cNvSpPr/>
          <p:nvPr/>
        </p:nvSpPr>
        <p:spPr>
          <a:xfrm>
            <a:off x="6774941" y="3797810"/>
            <a:ext cx="1704404" cy="52844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20, 30, 50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86626" y="4495068"/>
            <a:ext cx="104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Splitting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8515" y="5710544"/>
            <a:ext cx="10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Step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36156" y="5710544"/>
            <a:ext cx="10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Step 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95481" y="5710544"/>
            <a:ext cx="10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73772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2-3 Tree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44282" y="3978870"/>
            <a:ext cx="339065" cy="4172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36787" y="3978870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61815" y="3510667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7" name="Oval 6"/>
          <p:cNvSpPr/>
          <p:nvPr/>
        </p:nvSpPr>
        <p:spPr>
          <a:xfrm>
            <a:off x="1761767" y="4368590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8" name="Oval 7"/>
          <p:cNvSpPr/>
          <p:nvPr/>
        </p:nvSpPr>
        <p:spPr>
          <a:xfrm>
            <a:off x="562178" y="4396077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294017" y="3950957"/>
            <a:ext cx="339065" cy="4172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586522" y="3950957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11550" y="3482754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12" name="Oval 11"/>
          <p:cNvSpPr/>
          <p:nvPr/>
        </p:nvSpPr>
        <p:spPr>
          <a:xfrm>
            <a:off x="4189922" y="4365058"/>
            <a:ext cx="1550558" cy="5444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50, 70</a:t>
            </a:r>
          </a:p>
        </p:txBody>
      </p:sp>
      <p:sp>
        <p:nvSpPr>
          <p:cNvPr id="13" name="Oval 12"/>
          <p:cNvSpPr/>
          <p:nvPr/>
        </p:nvSpPr>
        <p:spPr>
          <a:xfrm>
            <a:off x="3211913" y="4368164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243635" y="3887481"/>
            <a:ext cx="339065" cy="4172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536140" y="3887481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61168" y="3419278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17" name="Oval 16"/>
          <p:cNvSpPr/>
          <p:nvPr/>
        </p:nvSpPr>
        <p:spPr>
          <a:xfrm>
            <a:off x="6161531" y="4304688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18" name="Oval 17"/>
          <p:cNvSpPr/>
          <p:nvPr/>
        </p:nvSpPr>
        <p:spPr>
          <a:xfrm>
            <a:off x="7011144" y="4304688"/>
            <a:ext cx="1704404" cy="52844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50, 60, 70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1840" y="1728983"/>
            <a:ext cx="403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70AD47">
                    <a:lumMod val="75000"/>
                  </a:srgbClr>
                </a:solidFill>
              </a:rPr>
              <a:t>Data:  50 30 20 70 60 40 65</a:t>
            </a:r>
          </a:p>
        </p:txBody>
      </p:sp>
      <p:sp>
        <p:nvSpPr>
          <p:cNvPr id="21" name="Curved Up Arrow 20"/>
          <p:cNvSpPr/>
          <p:nvPr/>
        </p:nvSpPr>
        <p:spPr>
          <a:xfrm rot="13484517">
            <a:off x="7248767" y="3462565"/>
            <a:ext cx="1132848" cy="457006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8515" y="5710544"/>
            <a:ext cx="10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Step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4950" y="5616579"/>
            <a:ext cx="10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Step 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9993" y="5657448"/>
            <a:ext cx="10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284413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8602</TotalTime>
  <Words>687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2-3 Tree</vt:lpstr>
      <vt:lpstr>2 node </vt:lpstr>
      <vt:lpstr>3 node </vt:lpstr>
      <vt:lpstr>Properties of 2-3 Trees</vt:lpstr>
      <vt:lpstr>Properties of 2-3 Trees</vt:lpstr>
      <vt:lpstr>Example: 2-3 Tree</vt:lpstr>
      <vt:lpstr>Example: 2-3 Tree</vt:lpstr>
      <vt:lpstr>Example: 2-3 Tree</vt:lpstr>
      <vt:lpstr>Example: 2-3 Tree</vt:lpstr>
      <vt:lpstr>2-3 Tree operations </vt:lpstr>
      <vt:lpstr>Insertion operation</vt:lpstr>
      <vt:lpstr>Insertion operation</vt:lpstr>
      <vt:lpstr>Search operation</vt:lpstr>
      <vt:lpstr>Search operation </vt:lpstr>
      <vt:lpstr>Deletion process </vt:lpstr>
      <vt:lpstr>Deletion process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474</cp:revision>
  <dcterms:created xsi:type="dcterms:W3CDTF">2020-12-02T15:29:53Z</dcterms:created>
  <dcterms:modified xsi:type="dcterms:W3CDTF">2021-10-14T04:33:35Z</dcterms:modified>
</cp:coreProperties>
</file>