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26" r:id="rId4"/>
    <p:sldId id="327" r:id="rId5"/>
    <p:sldId id="328" r:id="rId6"/>
    <p:sldId id="329" r:id="rId7"/>
    <p:sldId id="330" r:id="rId8"/>
    <p:sldId id="331" r:id="rId9"/>
    <p:sldId id="332" r:id="rId10"/>
    <p:sldId id="333" r:id="rId11"/>
    <p:sldId id="334" r:id="rId12"/>
    <p:sldId id="335" r:id="rId13"/>
    <p:sldId id="336" r:id="rId14"/>
    <p:sldId id="341" r:id="rId15"/>
    <p:sldId id="342" r:id="rId16"/>
    <p:sldId id="343" r:id="rId17"/>
    <p:sldId id="337" r:id="rId18"/>
    <p:sldId id="344" r:id="rId19"/>
    <p:sldId id="338" r:id="rId20"/>
    <p:sldId id="339" r:id="rId21"/>
    <p:sldId id="25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7CAAF1"/>
    <a:srgbClr val="2C2C2C"/>
    <a:srgbClr val="191919"/>
    <a:srgbClr val="636973"/>
    <a:srgbClr val="999999"/>
    <a:srgbClr val="C2C2C2"/>
    <a:srgbClr val="00203F"/>
    <a:srgbClr val="ADF0D1"/>
    <a:srgbClr val="DD5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2" d="100"/>
          <a:sy n="72"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DCE79-4E29-402C-B477-B11C4D011CD0}"/>
              </a:ext>
            </a:extLst>
          </p:cNvPr>
          <p:cNvPicPr>
            <a:picLocks noChangeAspect="1"/>
          </p:cNvPicPr>
          <p:nvPr userDrawn="1"/>
        </p:nvPicPr>
        <p:blipFill>
          <a:blip r:embed="rId2">
            <a:grayscl/>
            <a:alphaModFix amt="90000"/>
          </a:blip>
          <a:stretch>
            <a:fillRect/>
          </a:stretch>
        </p:blipFill>
        <p:spPr>
          <a:xfrm>
            <a:off x="0" y="-1"/>
            <a:ext cx="9144000" cy="6858000"/>
          </a:xfrm>
          <a:prstGeom prst="rect">
            <a:avLst/>
          </a:prstGeom>
        </p:spPr>
      </p:pic>
      <p:sp>
        <p:nvSpPr>
          <p:cNvPr id="5" name="Rectangle 4">
            <a:extLst>
              <a:ext uri="{FF2B5EF4-FFF2-40B4-BE49-F238E27FC236}">
                <a16:creationId xmlns:a16="http://schemas.microsoft.com/office/drawing/2014/main" id="{5992F9EE-5066-4DC7-9A8B-A0704FB56E63}"/>
              </a:ext>
            </a:extLst>
          </p:cNvPr>
          <p:cNvSpPr/>
          <p:nvPr userDrawn="1"/>
        </p:nvSpPr>
        <p:spPr>
          <a:xfrm>
            <a:off x="0" y="1440872"/>
            <a:ext cx="9144000" cy="3976255"/>
          </a:xfrm>
          <a:prstGeom prst="rect">
            <a:avLst/>
          </a:prstGeom>
          <a:solidFill>
            <a:srgbClr val="2C2C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9451063-0A73-407E-9285-9A6C27FF3658}"/>
              </a:ext>
            </a:extLst>
          </p:cNvPr>
          <p:cNvSpPr txBox="1"/>
          <p:nvPr userDrawn="1"/>
        </p:nvSpPr>
        <p:spPr>
          <a:xfrm>
            <a:off x="318655" y="1551705"/>
            <a:ext cx="5250873" cy="1569660"/>
          </a:xfrm>
          <a:prstGeom prst="rect">
            <a:avLst/>
          </a:prstGeom>
          <a:noFill/>
        </p:spPr>
        <p:txBody>
          <a:bodyPr wrap="square" rtlCol="0">
            <a:spAutoFit/>
          </a:bodyPr>
          <a:lstStyle/>
          <a:p>
            <a:r>
              <a:rPr lang="en-IN" sz="9600" dirty="0">
                <a:solidFill>
                  <a:srgbClr val="FFFF00"/>
                </a:solidFill>
                <a:effectLst>
                  <a:outerShdw blurRad="38100" dist="38100" dir="2700000" algn="tl">
                    <a:srgbClr val="000000">
                      <a:alpha val="43137"/>
                    </a:srgbClr>
                  </a:outerShdw>
                </a:effectLst>
                <a:latin typeface="+mj-lt"/>
              </a:rPr>
              <a:t>ECAP770</a:t>
            </a:r>
          </a:p>
        </p:txBody>
      </p:sp>
      <p:sp>
        <p:nvSpPr>
          <p:cNvPr id="12" name="TextBox 11">
            <a:extLst>
              <a:ext uri="{FF2B5EF4-FFF2-40B4-BE49-F238E27FC236}">
                <a16:creationId xmlns:a16="http://schemas.microsoft.com/office/drawing/2014/main" id="{A1D37EDC-9BA2-4106-A0D1-49964EF39471}"/>
              </a:ext>
            </a:extLst>
          </p:cNvPr>
          <p:cNvSpPr txBox="1"/>
          <p:nvPr userDrawn="1"/>
        </p:nvSpPr>
        <p:spPr>
          <a:xfrm>
            <a:off x="263235" y="2970116"/>
            <a:ext cx="5347855" cy="646331"/>
          </a:xfrm>
          <a:prstGeom prst="rect">
            <a:avLst/>
          </a:prstGeom>
          <a:noFill/>
        </p:spPr>
        <p:txBody>
          <a:bodyPr wrap="square">
            <a:spAutoFit/>
          </a:bodyPr>
          <a:lstStyle/>
          <a:p>
            <a:pPr algn="ctr"/>
            <a:r>
              <a:rPr lang="en-IN" sz="3600" cap="small" baseline="0" dirty="0">
                <a:solidFill>
                  <a:schemeClr val="bg1"/>
                </a:solidFill>
              </a:rPr>
              <a:t>Advance Data Structures</a:t>
            </a:r>
          </a:p>
        </p:txBody>
      </p:sp>
      <p:cxnSp>
        <p:nvCxnSpPr>
          <p:cNvPr id="10" name="Straight Connector 9">
            <a:extLst>
              <a:ext uri="{FF2B5EF4-FFF2-40B4-BE49-F238E27FC236}">
                <a16:creationId xmlns:a16="http://schemas.microsoft.com/office/drawing/2014/main" id="{A6C59E63-B3F3-40A8-A422-69AB2D35C404}"/>
              </a:ext>
            </a:extLst>
          </p:cNvPr>
          <p:cNvCxnSpPr>
            <a:cxnSpLocks/>
          </p:cNvCxnSpPr>
          <p:nvPr userDrawn="1"/>
        </p:nvCxnSpPr>
        <p:spPr>
          <a:xfrm>
            <a:off x="318655" y="3782289"/>
            <a:ext cx="5347855" cy="0"/>
          </a:xfrm>
          <a:prstGeom prst="line">
            <a:avLst/>
          </a:prstGeom>
          <a:ln w="317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3F2AB1-044B-42E4-8A81-97A7A2FE5418}"/>
              </a:ext>
            </a:extLst>
          </p:cNvPr>
          <p:cNvSpPr txBox="1"/>
          <p:nvPr userDrawn="1"/>
        </p:nvSpPr>
        <p:spPr>
          <a:xfrm>
            <a:off x="5999019" y="4563687"/>
            <a:ext cx="2826328" cy="523220"/>
          </a:xfrm>
          <a:prstGeom prst="rect">
            <a:avLst/>
          </a:prstGeom>
          <a:noFill/>
        </p:spPr>
        <p:txBody>
          <a:bodyPr wrap="square" rtlCol="0">
            <a:spAutoFit/>
          </a:bodyPr>
          <a:lstStyle/>
          <a:p>
            <a:pPr algn="r"/>
            <a:r>
              <a:rPr lang="en-IN" sz="2800" dirty="0">
                <a:solidFill>
                  <a:srgbClr val="FFFF00"/>
                </a:solidFill>
                <a:effectLst>
                  <a:outerShdw blurRad="38100" dist="38100" dir="2700000" algn="tl">
                    <a:srgbClr val="000000">
                      <a:alpha val="43137"/>
                    </a:srgbClr>
                  </a:outerShdw>
                </a:effectLst>
              </a:rPr>
              <a:t>Ashwani </a:t>
            </a:r>
            <a:r>
              <a:rPr lang="en-IN" sz="2800" dirty="0" err="1">
                <a:solidFill>
                  <a:srgbClr val="FFFF00"/>
                </a:solidFill>
                <a:effectLst>
                  <a:outerShdw blurRad="38100" dist="38100" dir="2700000" algn="tl">
                    <a:srgbClr val="000000">
                      <a:alpha val="43137"/>
                    </a:srgbClr>
                  </a:outerShdw>
                </a:effectLst>
              </a:rPr>
              <a:t>Xumar</a:t>
            </a:r>
            <a:endParaRPr lang="en-IN" sz="2800" dirty="0">
              <a:solidFill>
                <a:srgbClr val="FFFF00"/>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34979311-FF32-46BF-9637-46454C71F372}"/>
              </a:ext>
            </a:extLst>
          </p:cNvPr>
          <p:cNvSpPr txBox="1"/>
          <p:nvPr userDrawn="1"/>
        </p:nvSpPr>
        <p:spPr>
          <a:xfrm>
            <a:off x="6044739" y="5039622"/>
            <a:ext cx="2826328" cy="400110"/>
          </a:xfrm>
          <a:prstGeom prst="rect">
            <a:avLst/>
          </a:prstGeom>
          <a:noFill/>
        </p:spPr>
        <p:txBody>
          <a:bodyPr wrap="square" rtlCol="0">
            <a:spAutoFit/>
          </a:bodyPr>
          <a:lstStyle/>
          <a:p>
            <a:pPr algn="ctr"/>
            <a:r>
              <a:rPr lang="en-IN" sz="2000" dirty="0">
                <a:solidFill>
                  <a:schemeClr val="bg1"/>
                </a:solidFill>
                <a:effectLst>
                  <a:outerShdw blurRad="38100" dist="38100" dir="2700000" algn="tl">
                    <a:srgbClr val="000000">
                      <a:alpha val="43137"/>
                    </a:srgbClr>
                  </a:outerShdw>
                </a:effectLst>
              </a:rPr>
              <a:t>Assistant Professor</a:t>
            </a:r>
          </a:p>
        </p:txBody>
      </p:sp>
    </p:spTree>
    <p:extLst>
      <p:ext uri="{BB962C8B-B14F-4D97-AF65-F5344CB8AC3E}">
        <p14:creationId xmlns:p14="http://schemas.microsoft.com/office/powerpoint/2010/main" val="2108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1">
          <a:blip r:embed="rId2">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0D8FB24-47A5-44BC-AECD-0BC32C75DA0B}"/>
              </a:ext>
            </a:extLst>
          </p:cNvPr>
          <p:cNvSpPr/>
          <p:nvPr userDrawn="1"/>
        </p:nvSpPr>
        <p:spPr>
          <a:xfrm>
            <a:off x="548640" y="548640"/>
            <a:ext cx="8046720" cy="5760720"/>
          </a:xfrm>
          <a:prstGeom prst="roundRect">
            <a:avLst>
              <a:gd name="adj" fmla="val 6085"/>
            </a:avLst>
          </a:prstGeom>
          <a:solidFill>
            <a:srgbClr val="191919"/>
          </a:solidFill>
          <a:ln w="28575">
            <a:solidFill>
              <a:srgbClr val="ADF0D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ADF0D1"/>
                </a:solidFill>
              </a:rPr>
              <a:t>That’s all for now…</a:t>
            </a:r>
          </a:p>
        </p:txBody>
      </p:sp>
      <p:pic>
        <p:nvPicPr>
          <p:cNvPr id="10" name="Picture 9" descr="Icon&#10;&#10;Description automatically generated">
            <a:extLst>
              <a:ext uri="{FF2B5EF4-FFF2-40B4-BE49-F238E27FC236}">
                <a16:creationId xmlns:a16="http://schemas.microsoft.com/office/drawing/2014/main" id="{952D653F-880E-4704-B157-47A700D64B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1" name="Picture 10" descr="Icon&#10;&#10;Description automatically generated">
            <a:extLst>
              <a:ext uri="{FF2B5EF4-FFF2-40B4-BE49-F238E27FC236}">
                <a16:creationId xmlns:a16="http://schemas.microsoft.com/office/drawing/2014/main" id="{0F10F3FB-B2E5-4042-8A74-C8150CE8F5F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2" name="Picture 11" descr="Icon&#10;&#10;Description automatically generated">
            <a:extLst>
              <a:ext uri="{FF2B5EF4-FFF2-40B4-BE49-F238E27FC236}">
                <a16:creationId xmlns:a16="http://schemas.microsoft.com/office/drawing/2014/main" id="{1C516898-262F-4C12-85F9-35D321590C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3" name="Picture 12" descr="Icon&#10;&#10;Description automatically generated">
            <a:extLst>
              <a:ext uri="{FF2B5EF4-FFF2-40B4-BE49-F238E27FC236}">
                <a16:creationId xmlns:a16="http://schemas.microsoft.com/office/drawing/2014/main" id="{394B66A9-76CC-4130-959F-4495CE8CFE2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85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06483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err="1"/>
              <a:t>ClicX</a:t>
            </a:r>
            <a:r>
              <a:rPr lang="en-US" dirty="0"/>
              <a:t>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58045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45378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38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2840182"/>
            <a:ext cx="8534400" cy="3827317"/>
          </a:xfrm>
        </p:spPr>
        <p:txBody>
          <a:bodyPr/>
          <a:lstStyle>
            <a:lvl1pPr>
              <a:lnSpc>
                <a:spcPct val="150000"/>
              </a:lnSpc>
              <a:buClr>
                <a:srgbClr val="FF0066"/>
              </a:buClr>
              <a:buFont typeface="Arial" panose="020B0604020202020204" pitchFamily="34" charset="0"/>
              <a:buNone/>
              <a:defRPr>
                <a:solidFill>
                  <a:srgbClr val="00203F"/>
                </a:solidFill>
              </a:defRPr>
            </a:lvl1pPr>
            <a:lvl2pPr>
              <a:lnSpc>
                <a:spcPct val="150000"/>
              </a:lnSpc>
              <a:buClr>
                <a:srgbClr val="FF0066"/>
              </a:buClr>
              <a:defRPr sz="2800"/>
            </a:lvl2pPr>
            <a:lvl3pPr>
              <a:buClr>
                <a:srgbClr val="FF0066"/>
              </a:buClr>
              <a:defRPr/>
            </a:lvl3pPr>
            <a:lvl4pPr>
              <a:buClr>
                <a:srgbClr val="FF0066"/>
              </a:buClr>
              <a:defRPr/>
            </a:lvl4pPr>
            <a:lvl5pPr>
              <a:buClr>
                <a:srgbClr val="FF0066"/>
              </a:buClr>
              <a:defRPr/>
            </a:lvl5pPr>
          </a:lstStyle>
          <a:p>
            <a:pPr lvl="1"/>
            <a:r>
              <a:rPr lang="en-US" dirty="0"/>
              <a:t>outcome 1</a:t>
            </a:r>
          </a:p>
          <a:p>
            <a:pPr lvl="1"/>
            <a:r>
              <a:rPr lang="en-US" dirty="0"/>
              <a:t>outcome 2</a:t>
            </a:r>
          </a:p>
          <a:p>
            <a:pPr lvl="1"/>
            <a:r>
              <a:rPr lang="en-US" dirty="0"/>
              <a:t>outcome 3</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2095499"/>
          </a:xfrm>
          <a:prstGeom prst="rect">
            <a:avLst/>
          </a:prstGeom>
          <a:gradFill flip="none" rotWithShape="1">
            <a:gsLst>
              <a:gs pos="76000">
                <a:srgbClr val="636973"/>
              </a:gs>
              <a:gs pos="25000">
                <a:srgbClr val="2C2C2C"/>
              </a:gs>
              <a:gs pos="100000">
                <a:srgbClr val="99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0050" y="0"/>
            <a:ext cx="8743950" cy="2095499"/>
          </a:xfrm>
        </p:spPr>
        <p:txBody>
          <a:bodyPr>
            <a:normAutofit/>
          </a:bodyPr>
          <a:lstStyle>
            <a:lvl1pPr>
              <a:defRPr sz="4400">
                <a:solidFill>
                  <a:srgbClr val="ADF0D1"/>
                </a:solidFill>
                <a:effectLst>
                  <a:outerShdw blurRad="38100" dist="38100" dir="2700000" algn="tl">
                    <a:srgbClr val="000000">
                      <a:alpha val="43137"/>
                    </a:srgbClr>
                  </a:outerShdw>
                </a:effectLst>
              </a:defRPr>
            </a:lvl1pPr>
          </a:lstStyle>
          <a:p>
            <a:r>
              <a:rPr lang="en-US" dirty="0"/>
              <a:t>Learning</a:t>
            </a:r>
            <a:br>
              <a:rPr lang="en-US" dirty="0"/>
            </a:br>
            <a:r>
              <a:rPr lang="en-US" dirty="0"/>
              <a:t>Outcome</a:t>
            </a:r>
          </a:p>
        </p:txBody>
      </p:sp>
      <p:pic>
        <p:nvPicPr>
          <p:cNvPr id="13" name="Graphic 12" descr="Bullseye with solid fill">
            <a:extLst>
              <a:ext uri="{FF2B5EF4-FFF2-40B4-BE49-F238E27FC236}">
                <a16:creationId xmlns:a16="http://schemas.microsoft.com/office/drawing/2014/main" id="{DA53A35D-A7FC-46DF-8F17-CB2B929D870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5" y="201756"/>
            <a:ext cx="1691985" cy="1691985"/>
          </a:xfrm>
          <a:prstGeom prst="rect">
            <a:avLst/>
          </a:prstGeom>
          <a:effectLst>
            <a:outerShdw blurRad="63500" dist="63500" sx="104000" sy="104000" algn="ctr" rotWithShape="0">
              <a:prstClr val="black">
                <a:alpha val="40000"/>
              </a:prstClr>
            </a:outerShdw>
          </a:effectLst>
        </p:spPr>
      </p:pic>
      <p:sp>
        <p:nvSpPr>
          <p:cNvPr id="7" name="TextBox 6">
            <a:extLst>
              <a:ext uri="{FF2B5EF4-FFF2-40B4-BE49-F238E27FC236}">
                <a16:creationId xmlns:a16="http://schemas.microsoft.com/office/drawing/2014/main" id="{228C5984-85FD-4A7B-BC9D-CFD0ADC314BC}"/>
              </a:ext>
            </a:extLst>
          </p:cNvPr>
          <p:cNvSpPr txBox="1"/>
          <p:nvPr userDrawn="1"/>
        </p:nvSpPr>
        <p:spPr>
          <a:xfrm>
            <a:off x="400050" y="2297255"/>
            <a:ext cx="8092786" cy="523220"/>
          </a:xfrm>
          <a:prstGeom prst="rect">
            <a:avLst/>
          </a:prstGeom>
          <a:noFill/>
        </p:spPr>
        <p:txBody>
          <a:bodyPr wrap="square">
            <a:spAutoFit/>
          </a:bodyPr>
          <a:lstStyle/>
          <a:p>
            <a:pPr lvl="0"/>
            <a:r>
              <a:rPr lang="en-US" sz="2800" dirty="0">
                <a:solidFill>
                  <a:srgbClr val="1F1F1F"/>
                </a:solidFill>
              </a:rPr>
              <a:t>After this lecture, you will be able to</a:t>
            </a:r>
          </a:p>
        </p:txBody>
      </p:sp>
    </p:spTree>
    <p:extLst>
      <p:ext uri="{BB962C8B-B14F-4D97-AF65-F5344CB8AC3E}">
        <p14:creationId xmlns:p14="http://schemas.microsoft.com/office/powerpoint/2010/main" val="4040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Grey)">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1"/>
            <a:ext cx="8743950" cy="1314450"/>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79762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0"/>
            <a:ext cx="8743950" cy="1325563"/>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2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EE634-6B37-4575-989D-67DDA194FFF3}"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1977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EE634-6B37-4575-989D-67DDA194FFF3}"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412370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EE634-6B37-4575-989D-67DDA194FFF3}"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84393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EE634-6B37-4575-989D-67DDA194FFF3}"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5076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E634-6B37-4575-989D-67DDA194FFF3}"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3772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E634-6B37-4575-989D-67DDA194FFF3}" type="datetimeFigureOut">
              <a:rPr lang="en-US" smtClean="0"/>
              <a:t>10/21/2022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AAA1-D3CF-4C53-8B5F-CDA826E8787C}" type="slidenum">
              <a:rPr lang="en-US" smtClean="0"/>
              <a:t>‹#›</a:t>
            </a:fld>
            <a:endParaRPr lang="en-US"/>
          </a:p>
        </p:txBody>
      </p:sp>
    </p:spTree>
    <p:extLst>
      <p:ext uri="{BB962C8B-B14F-4D97-AF65-F5344CB8AC3E}">
        <p14:creationId xmlns:p14="http://schemas.microsoft.com/office/powerpoint/2010/main" val="307216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75"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8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Heap Tree construction (Max Heap)</a:t>
            </a:r>
          </a:p>
        </p:txBody>
      </p:sp>
      <p:sp>
        <p:nvSpPr>
          <p:cNvPr id="4" name="TextBox 3"/>
          <p:cNvSpPr txBox="1"/>
          <p:nvPr/>
        </p:nvSpPr>
        <p:spPr>
          <a:xfrm>
            <a:off x="540914" y="1661375"/>
            <a:ext cx="3283608" cy="400110"/>
          </a:xfrm>
          <a:prstGeom prst="rect">
            <a:avLst/>
          </a:prstGeom>
          <a:noFill/>
        </p:spPr>
        <p:txBody>
          <a:bodyPr wrap="square" rtlCol="0">
            <a:spAutoFit/>
          </a:bodyPr>
          <a:lstStyle/>
          <a:p>
            <a:r>
              <a:rPr lang="en-IN" sz="2000" dirty="0">
                <a:solidFill>
                  <a:srgbClr val="0070C0"/>
                </a:solidFill>
              </a:rPr>
              <a:t>Data: 35 30 18 26 40 28 10</a:t>
            </a:r>
          </a:p>
        </p:txBody>
      </p:sp>
      <p:sp>
        <p:nvSpPr>
          <p:cNvPr id="18" name="Oval 17"/>
          <p:cNvSpPr/>
          <p:nvPr/>
        </p:nvSpPr>
        <p:spPr>
          <a:xfrm>
            <a:off x="400050" y="449152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30</a:t>
            </a:r>
          </a:p>
        </p:txBody>
      </p:sp>
      <p:sp>
        <p:nvSpPr>
          <p:cNvPr id="19" name="Oval 18"/>
          <p:cNvSpPr/>
          <p:nvPr/>
        </p:nvSpPr>
        <p:spPr>
          <a:xfrm>
            <a:off x="791360" y="3703418"/>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23" name="Straight Connector 22"/>
          <p:cNvCxnSpPr/>
          <p:nvPr/>
        </p:nvCxnSpPr>
        <p:spPr>
          <a:xfrm flipH="1">
            <a:off x="791360" y="4161799"/>
            <a:ext cx="178187" cy="341281"/>
          </a:xfrm>
          <a:prstGeom prst="line">
            <a:avLst/>
          </a:prstGeom>
          <a:ln w="38100"/>
        </p:spPr>
        <p:style>
          <a:lnRef idx="2">
            <a:schemeClr val="dk1"/>
          </a:lnRef>
          <a:fillRef idx="0">
            <a:schemeClr val="dk1"/>
          </a:fillRef>
          <a:effectRef idx="1">
            <a:schemeClr val="dk1"/>
          </a:effectRef>
          <a:fontRef idx="minor">
            <a:schemeClr val="tx1"/>
          </a:fontRef>
        </p:style>
      </p:cxnSp>
      <p:sp>
        <p:nvSpPr>
          <p:cNvPr id="40" name="Oval 39"/>
          <p:cNvSpPr/>
          <p:nvPr/>
        </p:nvSpPr>
        <p:spPr>
          <a:xfrm>
            <a:off x="2737921" y="4503080"/>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30</a:t>
            </a:r>
          </a:p>
        </p:txBody>
      </p:sp>
      <p:sp>
        <p:nvSpPr>
          <p:cNvPr id="41" name="Oval 40"/>
          <p:cNvSpPr/>
          <p:nvPr/>
        </p:nvSpPr>
        <p:spPr>
          <a:xfrm>
            <a:off x="3240976" y="3703418"/>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42" name="Straight Connector 41"/>
          <p:cNvCxnSpPr/>
          <p:nvPr/>
        </p:nvCxnSpPr>
        <p:spPr>
          <a:xfrm flipH="1">
            <a:off x="3240976" y="4161799"/>
            <a:ext cx="178187" cy="341281"/>
          </a:xfrm>
          <a:prstGeom prst="line">
            <a:avLst/>
          </a:prstGeom>
          <a:ln w="38100"/>
        </p:spPr>
        <p:style>
          <a:lnRef idx="2">
            <a:schemeClr val="dk1"/>
          </a:lnRef>
          <a:fillRef idx="0">
            <a:schemeClr val="dk1"/>
          </a:fillRef>
          <a:effectRef idx="1">
            <a:schemeClr val="dk1"/>
          </a:effectRef>
          <a:fontRef idx="minor">
            <a:schemeClr val="tx1"/>
          </a:fontRef>
        </p:style>
      </p:cxnSp>
      <p:sp>
        <p:nvSpPr>
          <p:cNvPr id="43" name="Oval 42"/>
          <p:cNvSpPr/>
          <p:nvPr/>
        </p:nvSpPr>
        <p:spPr>
          <a:xfrm>
            <a:off x="3824521" y="4503080"/>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44" name="Straight Connector 43"/>
          <p:cNvCxnSpPr/>
          <p:nvPr/>
        </p:nvCxnSpPr>
        <p:spPr>
          <a:xfrm>
            <a:off x="3824521" y="4139548"/>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46" name="Oval 45"/>
          <p:cNvSpPr/>
          <p:nvPr/>
        </p:nvSpPr>
        <p:spPr>
          <a:xfrm>
            <a:off x="6523488" y="4503080"/>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30</a:t>
            </a:r>
          </a:p>
        </p:txBody>
      </p:sp>
      <p:sp>
        <p:nvSpPr>
          <p:cNvPr id="47" name="Oval 46"/>
          <p:cNvSpPr/>
          <p:nvPr/>
        </p:nvSpPr>
        <p:spPr>
          <a:xfrm>
            <a:off x="7026543" y="3703418"/>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48" name="Straight Connector 47"/>
          <p:cNvCxnSpPr/>
          <p:nvPr/>
        </p:nvCxnSpPr>
        <p:spPr>
          <a:xfrm flipH="1">
            <a:off x="7026543" y="4161799"/>
            <a:ext cx="178187" cy="341281"/>
          </a:xfrm>
          <a:prstGeom prst="line">
            <a:avLst/>
          </a:prstGeom>
          <a:ln w="38100"/>
        </p:spPr>
        <p:style>
          <a:lnRef idx="2">
            <a:schemeClr val="dk1"/>
          </a:lnRef>
          <a:fillRef idx="0">
            <a:schemeClr val="dk1"/>
          </a:fillRef>
          <a:effectRef idx="1">
            <a:schemeClr val="dk1"/>
          </a:effectRef>
          <a:fontRef idx="minor">
            <a:schemeClr val="tx1"/>
          </a:fontRef>
        </p:style>
      </p:cxnSp>
      <p:sp>
        <p:nvSpPr>
          <p:cNvPr id="49" name="Oval 48"/>
          <p:cNvSpPr/>
          <p:nvPr/>
        </p:nvSpPr>
        <p:spPr>
          <a:xfrm>
            <a:off x="7610088" y="4503080"/>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50" name="Straight Connector 49"/>
          <p:cNvCxnSpPr/>
          <p:nvPr/>
        </p:nvCxnSpPr>
        <p:spPr>
          <a:xfrm>
            <a:off x="7610088" y="4139548"/>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51" name="Oval 50"/>
          <p:cNvSpPr/>
          <p:nvPr/>
        </p:nvSpPr>
        <p:spPr>
          <a:xfrm>
            <a:off x="6081902" y="5302742"/>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52" name="Straight Connector 51"/>
          <p:cNvCxnSpPr/>
          <p:nvPr/>
        </p:nvCxnSpPr>
        <p:spPr>
          <a:xfrm flipH="1">
            <a:off x="6523488" y="4961461"/>
            <a:ext cx="178187" cy="341281"/>
          </a:xfrm>
          <a:prstGeom prst="line">
            <a:avLst/>
          </a:prstGeom>
          <a:ln w="38100"/>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540913" y="6220496"/>
            <a:ext cx="950399" cy="369332"/>
          </a:xfrm>
          <a:prstGeom prst="rect">
            <a:avLst/>
          </a:prstGeom>
          <a:noFill/>
        </p:spPr>
        <p:txBody>
          <a:bodyPr wrap="square" rtlCol="0">
            <a:spAutoFit/>
          </a:bodyPr>
          <a:lstStyle/>
          <a:p>
            <a:r>
              <a:rPr lang="en-IN" dirty="0">
                <a:solidFill>
                  <a:srgbClr val="0070C0"/>
                </a:solidFill>
              </a:rPr>
              <a:t>Step 1</a:t>
            </a:r>
          </a:p>
        </p:txBody>
      </p:sp>
      <p:sp>
        <p:nvSpPr>
          <p:cNvPr id="62" name="TextBox 61"/>
          <p:cNvSpPr txBox="1"/>
          <p:nvPr/>
        </p:nvSpPr>
        <p:spPr>
          <a:xfrm>
            <a:off x="6873464" y="6215637"/>
            <a:ext cx="950399" cy="369332"/>
          </a:xfrm>
          <a:prstGeom prst="rect">
            <a:avLst/>
          </a:prstGeom>
          <a:noFill/>
        </p:spPr>
        <p:txBody>
          <a:bodyPr wrap="square" rtlCol="0">
            <a:spAutoFit/>
          </a:bodyPr>
          <a:lstStyle/>
          <a:p>
            <a:r>
              <a:rPr lang="en-IN" dirty="0">
                <a:solidFill>
                  <a:srgbClr val="0070C0"/>
                </a:solidFill>
              </a:rPr>
              <a:t>Step 3</a:t>
            </a:r>
          </a:p>
        </p:txBody>
      </p:sp>
      <p:sp>
        <p:nvSpPr>
          <p:cNvPr id="63" name="TextBox 62"/>
          <p:cNvSpPr txBox="1"/>
          <p:nvPr/>
        </p:nvSpPr>
        <p:spPr>
          <a:xfrm>
            <a:off x="3087897" y="6235590"/>
            <a:ext cx="950399" cy="369332"/>
          </a:xfrm>
          <a:prstGeom prst="rect">
            <a:avLst/>
          </a:prstGeom>
          <a:noFill/>
        </p:spPr>
        <p:txBody>
          <a:bodyPr wrap="square" rtlCol="0">
            <a:spAutoFit/>
          </a:bodyPr>
          <a:lstStyle/>
          <a:p>
            <a:r>
              <a:rPr lang="en-IN" dirty="0">
                <a:solidFill>
                  <a:srgbClr val="0070C0"/>
                </a:solidFill>
              </a:rPr>
              <a:t>Step 2</a:t>
            </a:r>
          </a:p>
        </p:txBody>
      </p:sp>
      <p:sp>
        <p:nvSpPr>
          <p:cNvPr id="22" name="TextBox 21"/>
          <p:cNvSpPr txBox="1"/>
          <p:nvPr/>
        </p:nvSpPr>
        <p:spPr>
          <a:xfrm>
            <a:off x="4790074" y="1661375"/>
            <a:ext cx="3283608" cy="400110"/>
          </a:xfrm>
          <a:prstGeom prst="rect">
            <a:avLst/>
          </a:prstGeom>
          <a:noFill/>
        </p:spPr>
        <p:txBody>
          <a:bodyPr wrap="square" rtlCol="0">
            <a:spAutoFit/>
          </a:bodyPr>
          <a:lstStyle/>
          <a:p>
            <a:r>
              <a:rPr lang="en-IN" sz="2000" dirty="0">
                <a:solidFill>
                  <a:srgbClr val="1F1F1F"/>
                </a:solidFill>
              </a:rPr>
              <a:t>Complexity: O(n log n)</a:t>
            </a:r>
          </a:p>
        </p:txBody>
      </p:sp>
    </p:spTree>
    <p:extLst>
      <p:ext uri="{BB962C8B-B14F-4D97-AF65-F5344CB8AC3E}">
        <p14:creationId xmlns:p14="http://schemas.microsoft.com/office/powerpoint/2010/main" val="4089936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Heap Tree construction</a:t>
            </a:r>
          </a:p>
        </p:txBody>
      </p:sp>
      <p:sp>
        <p:nvSpPr>
          <p:cNvPr id="4" name="Oval 3"/>
          <p:cNvSpPr/>
          <p:nvPr/>
        </p:nvSpPr>
        <p:spPr>
          <a:xfrm>
            <a:off x="1498412" y="3678802"/>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30</a:t>
            </a:r>
          </a:p>
        </p:txBody>
      </p:sp>
      <p:sp>
        <p:nvSpPr>
          <p:cNvPr id="5" name="Oval 4"/>
          <p:cNvSpPr/>
          <p:nvPr/>
        </p:nvSpPr>
        <p:spPr>
          <a:xfrm>
            <a:off x="2001467" y="2879140"/>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6" name="Straight Connector 5"/>
          <p:cNvCxnSpPr/>
          <p:nvPr/>
        </p:nvCxnSpPr>
        <p:spPr>
          <a:xfrm flipH="1">
            <a:off x="2001467" y="3337521"/>
            <a:ext cx="178187" cy="341281"/>
          </a:xfrm>
          <a:prstGeom prst="line">
            <a:avLst/>
          </a:prstGeom>
          <a:ln w="38100"/>
        </p:spPr>
        <p:style>
          <a:lnRef idx="2">
            <a:schemeClr val="dk1"/>
          </a:lnRef>
          <a:fillRef idx="0">
            <a:schemeClr val="dk1"/>
          </a:fillRef>
          <a:effectRef idx="1">
            <a:schemeClr val="dk1"/>
          </a:effectRef>
          <a:fontRef idx="minor">
            <a:schemeClr val="tx1"/>
          </a:fontRef>
        </p:style>
      </p:cxnSp>
      <p:sp>
        <p:nvSpPr>
          <p:cNvPr id="7" name="Oval 6"/>
          <p:cNvSpPr/>
          <p:nvPr/>
        </p:nvSpPr>
        <p:spPr>
          <a:xfrm>
            <a:off x="2712097" y="3568947"/>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8" name="Straight Connector 7"/>
          <p:cNvCxnSpPr/>
          <p:nvPr/>
        </p:nvCxnSpPr>
        <p:spPr>
          <a:xfrm>
            <a:off x="2651619" y="3282351"/>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9" name="Oval 8"/>
          <p:cNvSpPr/>
          <p:nvPr/>
        </p:nvSpPr>
        <p:spPr>
          <a:xfrm>
            <a:off x="1056826" y="447846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10" name="Straight Connector 9"/>
          <p:cNvCxnSpPr/>
          <p:nvPr/>
        </p:nvCxnSpPr>
        <p:spPr>
          <a:xfrm flipH="1">
            <a:off x="1498412" y="4137183"/>
            <a:ext cx="178187" cy="341281"/>
          </a:xfrm>
          <a:prstGeom prst="line">
            <a:avLst/>
          </a:prstGeom>
          <a:ln w="38100"/>
        </p:spPr>
        <p:style>
          <a:lnRef idx="2">
            <a:schemeClr val="dk1"/>
          </a:lnRef>
          <a:fillRef idx="0">
            <a:schemeClr val="dk1"/>
          </a:fillRef>
          <a:effectRef idx="1">
            <a:schemeClr val="dk1"/>
          </a:effectRef>
          <a:fontRef idx="minor">
            <a:schemeClr val="tx1"/>
          </a:fontRef>
        </p:style>
      </p:cxnSp>
      <p:sp>
        <p:nvSpPr>
          <p:cNvPr id="11" name="Oval 10"/>
          <p:cNvSpPr/>
          <p:nvPr/>
        </p:nvSpPr>
        <p:spPr>
          <a:xfrm>
            <a:off x="2057918" y="4478464"/>
            <a:ext cx="699952" cy="4925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a:t>40</a:t>
            </a:r>
          </a:p>
        </p:txBody>
      </p:sp>
      <p:cxnSp>
        <p:nvCxnSpPr>
          <p:cNvPr id="12" name="Straight Connector 11"/>
          <p:cNvCxnSpPr/>
          <p:nvPr/>
        </p:nvCxnSpPr>
        <p:spPr>
          <a:xfrm>
            <a:off x="2053891" y="4137182"/>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13" name="Curved Up Arrow 12"/>
          <p:cNvSpPr/>
          <p:nvPr/>
        </p:nvSpPr>
        <p:spPr>
          <a:xfrm rot="14658943">
            <a:off x="2154272" y="3901052"/>
            <a:ext cx="685430" cy="258263"/>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14" name="Oval 13"/>
          <p:cNvSpPr/>
          <p:nvPr/>
        </p:nvSpPr>
        <p:spPr>
          <a:xfrm>
            <a:off x="5902228" y="3678802"/>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40</a:t>
            </a:r>
          </a:p>
        </p:txBody>
      </p:sp>
      <p:sp>
        <p:nvSpPr>
          <p:cNvPr id="15" name="Oval 14"/>
          <p:cNvSpPr/>
          <p:nvPr/>
        </p:nvSpPr>
        <p:spPr>
          <a:xfrm>
            <a:off x="6405283" y="2879140"/>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16" name="Straight Connector 15"/>
          <p:cNvCxnSpPr/>
          <p:nvPr/>
        </p:nvCxnSpPr>
        <p:spPr>
          <a:xfrm flipH="1">
            <a:off x="6405283" y="3337521"/>
            <a:ext cx="178187" cy="341281"/>
          </a:xfrm>
          <a:prstGeom prst="line">
            <a:avLst/>
          </a:prstGeom>
          <a:ln w="38100"/>
        </p:spPr>
        <p:style>
          <a:lnRef idx="2">
            <a:schemeClr val="dk1"/>
          </a:lnRef>
          <a:fillRef idx="0">
            <a:schemeClr val="dk1"/>
          </a:fillRef>
          <a:effectRef idx="1">
            <a:schemeClr val="dk1"/>
          </a:effectRef>
          <a:fontRef idx="minor">
            <a:schemeClr val="tx1"/>
          </a:fontRef>
        </p:style>
      </p:cxnSp>
      <p:sp>
        <p:nvSpPr>
          <p:cNvPr id="17" name="Oval 16"/>
          <p:cNvSpPr/>
          <p:nvPr/>
        </p:nvSpPr>
        <p:spPr>
          <a:xfrm>
            <a:off x="7115913" y="3568947"/>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18" name="Straight Connector 17"/>
          <p:cNvCxnSpPr/>
          <p:nvPr/>
        </p:nvCxnSpPr>
        <p:spPr>
          <a:xfrm>
            <a:off x="7055435" y="3282351"/>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19" name="Oval 18"/>
          <p:cNvSpPr/>
          <p:nvPr/>
        </p:nvSpPr>
        <p:spPr>
          <a:xfrm>
            <a:off x="5460642" y="447846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20" name="Straight Connector 19"/>
          <p:cNvCxnSpPr/>
          <p:nvPr/>
        </p:nvCxnSpPr>
        <p:spPr>
          <a:xfrm flipH="1">
            <a:off x="5902228" y="4137183"/>
            <a:ext cx="178187" cy="341281"/>
          </a:xfrm>
          <a:prstGeom prst="line">
            <a:avLst/>
          </a:prstGeom>
          <a:ln w="38100"/>
        </p:spPr>
        <p:style>
          <a:lnRef idx="2">
            <a:schemeClr val="dk1"/>
          </a:lnRef>
          <a:fillRef idx="0">
            <a:schemeClr val="dk1"/>
          </a:fillRef>
          <a:effectRef idx="1">
            <a:schemeClr val="dk1"/>
          </a:effectRef>
          <a:fontRef idx="minor">
            <a:schemeClr val="tx1"/>
          </a:fontRef>
        </p:style>
      </p:cxnSp>
      <p:sp>
        <p:nvSpPr>
          <p:cNvPr id="21" name="Oval 20"/>
          <p:cNvSpPr/>
          <p:nvPr/>
        </p:nvSpPr>
        <p:spPr>
          <a:xfrm>
            <a:off x="6461734" y="447846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22" name="Straight Connector 21"/>
          <p:cNvCxnSpPr/>
          <p:nvPr/>
        </p:nvCxnSpPr>
        <p:spPr>
          <a:xfrm>
            <a:off x="6457707" y="4137182"/>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540913" y="1661375"/>
            <a:ext cx="4919729" cy="400110"/>
          </a:xfrm>
          <a:prstGeom prst="rect">
            <a:avLst/>
          </a:prstGeom>
          <a:noFill/>
        </p:spPr>
        <p:txBody>
          <a:bodyPr wrap="square" rtlCol="0">
            <a:spAutoFit/>
          </a:bodyPr>
          <a:lstStyle/>
          <a:p>
            <a:r>
              <a:rPr lang="en-IN" sz="2000" dirty="0">
                <a:solidFill>
                  <a:srgbClr val="0070C0"/>
                </a:solidFill>
              </a:rPr>
              <a:t>Data: 35 30 18 26 40 28 10</a:t>
            </a:r>
          </a:p>
        </p:txBody>
      </p:sp>
      <p:sp>
        <p:nvSpPr>
          <p:cNvPr id="25" name="TextBox 24"/>
          <p:cNvSpPr txBox="1"/>
          <p:nvPr/>
        </p:nvSpPr>
        <p:spPr>
          <a:xfrm>
            <a:off x="1205818" y="6068267"/>
            <a:ext cx="950399" cy="369332"/>
          </a:xfrm>
          <a:prstGeom prst="rect">
            <a:avLst/>
          </a:prstGeom>
          <a:noFill/>
        </p:spPr>
        <p:txBody>
          <a:bodyPr wrap="square" rtlCol="0">
            <a:spAutoFit/>
          </a:bodyPr>
          <a:lstStyle/>
          <a:p>
            <a:r>
              <a:rPr lang="en-IN" dirty="0">
                <a:solidFill>
                  <a:srgbClr val="0070C0"/>
                </a:solidFill>
              </a:rPr>
              <a:t>Step 4</a:t>
            </a:r>
          </a:p>
        </p:txBody>
      </p:sp>
      <p:sp>
        <p:nvSpPr>
          <p:cNvPr id="26" name="TextBox 25"/>
          <p:cNvSpPr txBox="1"/>
          <p:nvPr/>
        </p:nvSpPr>
        <p:spPr>
          <a:xfrm>
            <a:off x="6154836" y="6040612"/>
            <a:ext cx="950399" cy="369332"/>
          </a:xfrm>
          <a:prstGeom prst="rect">
            <a:avLst/>
          </a:prstGeom>
          <a:noFill/>
        </p:spPr>
        <p:txBody>
          <a:bodyPr wrap="square" rtlCol="0">
            <a:spAutoFit/>
          </a:bodyPr>
          <a:lstStyle/>
          <a:p>
            <a:r>
              <a:rPr lang="en-IN" dirty="0">
                <a:solidFill>
                  <a:srgbClr val="0070C0"/>
                </a:solidFill>
              </a:rPr>
              <a:t>Step 5</a:t>
            </a:r>
          </a:p>
        </p:txBody>
      </p:sp>
    </p:spTree>
    <p:extLst>
      <p:ext uri="{BB962C8B-B14F-4D97-AF65-F5344CB8AC3E}">
        <p14:creationId xmlns:p14="http://schemas.microsoft.com/office/powerpoint/2010/main" val="422673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Heap Tree construction</a:t>
            </a:r>
          </a:p>
        </p:txBody>
      </p:sp>
      <p:sp>
        <p:nvSpPr>
          <p:cNvPr id="4" name="Oval 3"/>
          <p:cNvSpPr/>
          <p:nvPr/>
        </p:nvSpPr>
        <p:spPr>
          <a:xfrm>
            <a:off x="699526" y="3508152"/>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40</a:t>
            </a:r>
          </a:p>
        </p:txBody>
      </p:sp>
      <p:sp>
        <p:nvSpPr>
          <p:cNvPr id="5" name="Oval 4"/>
          <p:cNvSpPr/>
          <p:nvPr/>
        </p:nvSpPr>
        <p:spPr>
          <a:xfrm>
            <a:off x="1433784" y="2669945"/>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6" name="Straight Connector 5"/>
          <p:cNvCxnSpPr/>
          <p:nvPr/>
        </p:nvCxnSpPr>
        <p:spPr>
          <a:xfrm flipH="1">
            <a:off x="1150458" y="3029143"/>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7" name="Oval 6"/>
          <p:cNvSpPr/>
          <p:nvPr/>
        </p:nvSpPr>
        <p:spPr>
          <a:xfrm>
            <a:off x="2133736" y="340908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8" name="Straight Connector 7"/>
          <p:cNvCxnSpPr/>
          <p:nvPr/>
        </p:nvCxnSpPr>
        <p:spPr>
          <a:xfrm>
            <a:off x="2066112" y="3077850"/>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9" name="Oval 8"/>
          <p:cNvSpPr/>
          <p:nvPr/>
        </p:nvSpPr>
        <p:spPr>
          <a:xfrm>
            <a:off x="64396" y="4403563"/>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10" name="Straight Connector 9"/>
          <p:cNvCxnSpPr>
            <a:endCxn id="9" idx="0"/>
          </p:cNvCxnSpPr>
          <p:nvPr/>
        </p:nvCxnSpPr>
        <p:spPr>
          <a:xfrm flipH="1">
            <a:off x="414372" y="3908363"/>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1" name="Oval 10"/>
          <p:cNvSpPr/>
          <p:nvPr/>
        </p:nvSpPr>
        <p:spPr>
          <a:xfrm>
            <a:off x="1040861" y="438052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12" name="Straight Connector 11"/>
          <p:cNvCxnSpPr>
            <a:endCxn id="11" idx="0"/>
          </p:cNvCxnSpPr>
          <p:nvPr/>
        </p:nvCxnSpPr>
        <p:spPr>
          <a:xfrm>
            <a:off x="1107511" y="4011512"/>
            <a:ext cx="283326" cy="369017"/>
          </a:xfrm>
          <a:prstGeom prst="line">
            <a:avLst/>
          </a:prstGeom>
          <a:ln w="38100"/>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40914" y="1661375"/>
            <a:ext cx="3348506" cy="400110"/>
          </a:xfrm>
          <a:prstGeom prst="rect">
            <a:avLst/>
          </a:prstGeom>
          <a:noFill/>
        </p:spPr>
        <p:txBody>
          <a:bodyPr wrap="square" rtlCol="0">
            <a:spAutoFit/>
          </a:bodyPr>
          <a:lstStyle/>
          <a:p>
            <a:r>
              <a:rPr lang="en-IN" sz="2000" dirty="0">
                <a:solidFill>
                  <a:srgbClr val="0070C0"/>
                </a:solidFill>
              </a:rPr>
              <a:t>Data: 35 30 18 26 40 28 10</a:t>
            </a:r>
          </a:p>
        </p:txBody>
      </p:sp>
      <p:sp>
        <p:nvSpPr>
          <p:cNvPr id="18" name="Oval 17"/>
          <p:cNvSpPr/>
          <p:nvPr/>
        </p:nvSpPr>
        <p:spPr>
          <a:xfrm>
            <a:off x="1910904" y="4377771"/>
            <a:ext cx="699952" cy="49258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28</a:t>
            </a:r>
          </a:p>
        </p:txBody>
      </p:sp>
      <p:cxnSp>
        <p:nvCxnSpPr>
          <p:cNvPr id="20" name="Straight Connector 19"/>
          <p:cNvCxnSpPr>
            <a:endCxn id="18" idx="0"/>
          </p:cNvCxnSpPr>
          <p:nvPr/>
        </p:nvCxnSpPr>
        <p:spPr>
          <a:xfrm flipH="1">
            <a:off x="2260880" y="3908363"/>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22" name="Curved Up Arrow 21"/>
          <p:cNvSpPr/>
          <p:nvPr/>
        </p:nvSpPr>
        <p:spPr>
          <a:xfrm rot="17507984" flipV="1">
            <a:off x="1593158" y="3906814"/>
            <a:ext cx="685430" cy="245225"/>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23" name="Oval 22"/>
          <p:cNvSpPr/>
          <p:nvPr/>
        </p:nvSpPr>
        <p:spPr>
          <a:xfrm>
            <a:off x="5101954" y="3508152"/>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40</a:t>
            </a:r>
          </a:p>
        </p:txBody>
      </p:sp>
      <p:sp>
        <p:nvSpPr>
          <p:cNvPr id="24" name="Oval 23"/>
          <p:cNvSpPr/>
          <p:nvPr/>
        </p:nvSpPr>
        <p:spPr>
          <a:xfrm>
            <a:off x="5836212" y="2669945"/>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25" name="Straight Connector 24"/>
          <p:cNvCxnSpPr/>
          <p:nvPr/>
        </p:nvCxnSpPr>
        <p:spPr>
          <a:xfrm flipH="1">
            <a:off x="5552886" y="3029143"/>
            <a:ext cx="372420" cy="502403"/>
          </a:xfrm>
          <a:prstGeom prst="line">
            <a:avLst/>
          </a:prstGeom>
          <a:ln w="38100"/>
        </p:spPr>
        <p:style>
          <a:lnRef idx="2">
            <a:schemeClr val="dk1"/>
          </a:lnRef>
          <a:fillRef idx="0">
            <a:schemeClr val="dk1"/>
          </a:fillRef>
          <a:effectRef idx="1">
            <a:schemeClr val="dk1"/>
          </a:effectRef>
          <a:fontRef idx="minor">
            <a:schemeClr val="tx1"/>
          </a:fontRef>
        </p:style>
      </p:cxnSp>
      <p:sp>
        <p:nvSpPr>
          <p:cNvPr id="26" name="Oval 25"/>
          <p:cNvSpPr/>
          <p:nvPr/>
        </p:nvSpPr>
        <p:spPr>
          <a:xfrm>
            <a:off x="6536164" y="340908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28</a:t>
            </a:r>
          </a:p>
        </p:txBody>
      </p:sp>
      <p:cxnSp>
        <p:nvCxnSpPr>
          <p:cNvPr id="27" name="Straight Connector 26"/>
          <p:cNvCxnSpPr/>
          <p:nvPr/>
        </p:nvCxnSpPr>
        <p:spPr>
          <a:xfrm>
            <a:off x="6468540" y="3077850"/>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8" name="Oval 27"/>
          <p:cNvSpPr/>
          <p:nvPr/>
        </p:nvSpPr>
        <p:spPr>
          <a:xfrm>
            <a:off x="4466824" y="4403563"/>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29" name="Straight Connector 28"/>
          <p:cNvCxnSpPr>
            <a:endCxn id="28" idx="0"/>
          </p:cNvCxnSpPr>
          <p:nvPr/>
        </p:nvCxnSpPr>
        <p:spPr>
          <a:xfrm flipH="1">
            <a:off x="4816800" y="3908363"/>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30" name="Oval 29"/>
          <p:cNvSpPr/>
          <p:nvPr/>
        </p:nvSpPr>
        <p:spPr>
          <a:xfrm>
            <a:off x="5443289" y="438052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31" name="Straight Connector 30"/>
          <p:cNvCxnSpPr>
            <a:endCxn id="30" idx="0"/>
          </p:cNvCxnSpPr>
          <p:nvPr/>
        </p:nvCxnSpPr>
        <p:spPr>
          <a:xfrm>
            <a:off x="5509939" y="4011512"/>
            <a:ext cx="283326" cy="369017"/>
          </a:xfrm>
          <a:prstGeom prst="line">
            <a:avLst/>
          </a:prstGeom>
          <a:ln w="38100"/>
        </p:spPr>
        <p:style>
          <a:lnRef idx="2">
            <a:schemeClr val="dk1"/>
          </a:lnRef>
          <a:fillRef idx="0">
            <a:schemeClr val="dk1"/>
          </a:fillRef>
          <a:effectRef idx="1">
            <a:schemeClr val="dk1"/>
          </a:effectRef>
          <a:fontRef idx="minor">
            <a:schemeClr val="tx1"/>
          </a:fontRef>
        </p:style>
      </p:cxnSp>
      <p:sp>
        <p:nvSpPr>
          <p:cNvPr id="32" name="Oval 31"/>
          <p:cNvSpPr/>
          <p:nvPr/>
        </p:nvSpPr>
        <p:spPr>
          <a:xfrm>
            <a:off x="6313332" y="4377771"/>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33" name="Straight Connector 32"/>
          <p:cNvCxnSpPr>
            <a:endCxn id="32" idx="0"/>
          </p:cNvCxnSpPr>
          <p:nvPr/>
        </p:nvCxnSpPr>
        <p:spPr>
          <a:xfrm flipH="1">
            <a:off x="6663308" y="3908363"/>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40913" y="6220496"/>
            <a:ext cx="950399" cy="369332"/>
          </a:xfrm>
          <a:prstGeom prst="rect">
            <a:avLst/>
          </a:prstGeom>
          <a:noFill/>
        </p:spPr>
        <p:txBody>
          <a:bodyPr wrap="square" rtlCol="0">
            <a:spAutoFit/>
          </a:bodyPr>
          <a:lstStyle/>
          <a:p>
            <a:r>
              <a:rPr lang="en-IN" dirty="0">
                <a:solidFill>
                  <a:srgbClr val="0070C0"/>
                </a:solidFill>
              </a:rPr>
              <a:t>Step 6</a:t>
            </a:r>
          </a:p>
        </p:txBody>
      </p:sp>
      <p:sp>
        <p:nvSpPr>
          <p:cNvPr id="36" name="TextBox 35"/>
          <p:cNvSpPr txBox="1"/>
          <p:nvPr/>
        </p:nvSpPr>
        <p:spPr>
          <a:xfrm>
            <a:off x="5925306" y="6220496"/>
            <a:ext cx="950399" cy="369332"/>
          </a:xfrm>
          <a:prstGeom prst="rect">
            <a:avLst/>
          </a:prstGeom>
          <a:noFill/>
        </p:spPr>
        <p:txBody>
          <a:bodyPr wrap="square" rtlCol="0">
            <a:spAutoFit/>
          </a:bodyPr>
          <a:lstStyle/>
          <a:p>
            <a:r>
              <a:rPr lang="en-IN" dirty="0">
                <a:solidFill>
                  <a:srgbClr val="0070C0"/>
                </a:solidFill>
              </a:rPr>
              <a:t>Step 7</a:t>
            </a:r>
          </a:p>
        </p:txBody>
      </p:sp>
    </p:spTree>
    <p:extLst>
      <p:ext uri="{BB962C8B-B14F-4D97-AF65-F5344CB8AC3E}">
        <p14:creationId xmlns:p14="http://schemas.microsoft.com/office/powerpoint/2010/main" val="339325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Heap Tree construction</a:t>
            </a:r>
          </a:p>
        </p:txBody>
      </p:sp>
      <p:sp>
        <p:nvSpPr>
          <p:cNvPr id="4" name="TextBox 3"/>
          <p:cNvSpPr txBox="1"/>
          <p:nvPr/>
        </p:nvSpPr>
        <p:spPr>
          <a:xfrm>
            <a:off x="540913" y="1661375"/>
            <a:ext cx="3462353" cy="400110"/>
          </a:xfrm>
          <a:prstGeom prst="rect">
            <a:avLst/>
          </a:prstGeom>
          <a:noFill/>
        </p:spPr>
        <p:txBody>
          <a:bodyPr wrap="square" rtlCol="0">
            <a:spAutoFit/>
          </a:bodyPr>
          <a:lstStyle/>
          <a:p>
            <a:r>
              <a:rPr lang="en-IN" sz="2000" dirty="0">
                <a:solidFill>
                  <a:srgbClr val="0070C0"/>
                </a:solidFill>
              </a:rPr>
              <a:t>Data: 35 30 18 26 40 28 10</a:t>
            </a:r>
          </a:p>
        </p:txBody>
      </p:sp>
      <p:sp>
        <p:nvSpPr>
          <p:cNvPr id="5" name="Oval 4"/>
          <p:cNvSpPr/>
          <p:nvPr/>
        </p:nvSpPr>
        <p:spPr>
          <a:xfrm>
            <a:off x="2961980" y="362406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6" name="Oval 5"/>
          <p:cNvSpPr/>
          <p:nvPr/>
        </p:nvSpPr>
        <p:spPr>
          <a:xfrm>
            <a:off x="3696238" y="2785856"/>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40</a:t>
            </a:r>
          </a:p>
        </p:txBody>
      </p:sp>
      <p:cxnSp>
        <p:nvCxnSpPr>
          <p:cNvPr id="7" name="Straight Connector 6"/>
          <p:cNvCxnSpPr/>
          <p:nvPr/>
        </p:nvCxnSpPr>
        <p:spPr>
          <a:xfrm flipH="1">
            <a:off x="3488364" y="3213845"/>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8" name="Oval 7"/>
          <p:cNvSpPr/>
          <p:nvPr/>
        </p:nvSpPr>
        <p:spPr>
          <a:xfrm>
            <a:off x="4396190" y="3524994"/>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28</a:t>
            </a:r>
          </a:p>
        </p:txBody>
      </p:sp>
      <p:cxnSp>
        <p:nvCxnSpPr>
          <p:cNvPr id="9" name="Straight Connector 8"/>
          <p:cNvCxnSpPr/>
          <p:nvPr/>
        </p:nvCxnSpPr>
        <p:spPr>
          <a:xfrm>
            <a:off x="4328566" y="3193761"/>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10" name="Oval 9"/>
          <p:cNvSpPr/>
          <p:nvPr/>
        </p:nvSpPr>
        <p:spPr>
          <a:xfrm>
            <a:off x="2326850" y="451947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11" name="Straight Connector 10"/>
          <p:cNvCxnSpPr>
            <a:endCxn id="10" idx="0"/>
          </p:cNvCxnSpPr>
          <p:nvPr/>
        </p:nvCxnSpPr>
        <p:spPr>
          <a:xfrm flipH="1">
            <a:off x="2676826" y="4024274"/>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2" name="Oval 11"/>
          <p:cNvSpPr/>
          <p:nvPr/>
        </p:nvSpPr>
        <p:spPr>
          <a:xfrm>
            <a:off x="3303315" y="4496440"/>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13" name="Straight Connector 12"/>
          <p:cNvCxnSpPr>
            <a:endCxn id="12" idx="0"/>
          </p:cNvCxnSpPr>
          <p:nvPr/>
        </p:nvCxnSpPr>
        <p:spPr>
          <a:xfrm>
            <a:off x="3369965" y="4127423"/>
            <a:ext cx="283326" cy="369017"/>
          </a:xfrm>
          <a:prstGeom prst="line">
            <a:avLst/>
          </a:prstGeom>
          <a:ln w="38100"/>
        </p:spPr>
        <p:style>
          <a:lnRef idx="2">
            <a:schemeClr val="dk1"/>
          </a:lnRef>
          <a:fillRef idx="0">
            <a:schemeClr val="dk1"/>
          </a:fillRef>
          <a:effectRef idx="1">
            <a:schemeClr val="dk1"/>
          </a:effectRef>
          <a:fontRef idx="minor">
            <a:schemeClr val="tx1"/>
          </a:fontRef>
        </p:style>
      </p:cxnSp>
      <p:sp>
        <p:nvSpPr>
          <p:cNvPr id="14" name="Oval 13"/>
          <p:cNvSpPr/>
          <p:nvPr/>
        </p:nvSpPr>
        <p:spPr>
          <a:xfrm>
            <a:off x="4173358" y="4493682"/>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15" name="Straight Connector 14"/>
          <p:cNvCxnSpPr>
            <a:endCxn id="14" idx="0"/>
          </p:cNvCxnSpPr>
          <p:nvPr/>
        </p:nvCxnSpPr>
        <p:spPr>
          <a:xfrm flipH="1">
            <a:off x="4523334" y="4024274"/>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16" name="Oval 15"/>
          <p:cNvSpPr/>
          <p:nvPr/>
        </p:nvSpPr>
        <p:spPr>
          <a:xfrm>
            <a:off x="4954040" y="4493682"/>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10</a:t>
            </a:r>
          </a:p>
        </p:txBody>
      </p:sp>
      <p:cxnSp>
        <p:nvCxnSpPr>
          <p:cNvPr id="17" name="Straight Connector 16"/>
          <p:cNvCxnSpPr>
            <a:endCxn id="16" idx="0"/>
          </p:cNvCxnSpPr>
          <p:nvPr/>
        </p:nvCxnSpPr>
        <p:spPr>
          <a:xfrm>
            <a:off x="4941685" y="3973014"/>
            <a:ext cx="362331" cy="520668"/>
          </a:xfrm>
          <a:prstGeom prst="line">
            <a:avLst/>
          </a:prstGeom>
          <a:ln w="38100"/>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571014" y="5944905"/>
            <a:ext cx="950399" cy="369332"/>
          </a:xfrm>
          <a:prstGeom prst="rect">
            <a:avLst/>
          </a:prstGeom>
          <a:noFill/>
        </p:spPr>
        <p:txBody>
          <a:bodyPr wrap="square" rtlCol="0">
            <a:spAutoFit/>
          </a:bodyPr>
          <a:lstStyle/>
          <a:p>
            <a:r>
              <a:rPr lang="en-IN" dirty="0">
                <a:solidFill>
                  <a:srgbClr val="0070C0"/>
                </a:solidFill>
              </a:rPr>
              <a:t>Step 8</a:t>
            </a:r>
          </a:p>
        </p:txBody>
      </p:sp>
    </p:spTree>
    <p:extLst>
      <p:ext uri="{BB962C8B-B14F-4D97-AF65-F5344CB8AC3E}">
        <p14:creationId xmlns:p14="http://schemas.microsoft.com/office/powerpoint/2010/main" val="325794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a:t>Heapify</a:t>
            </a:r>
            <a:r>
              <a:rPr lang="en-IN" dirty="0"/>
              <a:t> Method (Min Heap) </a:t>
            </a:r>
          </a:p>
        </p:txBody>
      </p:sp>
      <p:sp>
        <p:nvSpPr>
          <p:cNvPr id="4" name="TextBox 3"/>
          <p:cNvSpPr txBox="1"/>
          <p:nvPr/>
        </p:nvSpPr>
        <p:spPr>
          <a:xfrm>
            <a:off x="540913" y="1661375"/>
            <a:ext cx="4919729" cy="400110"/>
          </a:xfrm>
          <a:prstGeom prst="rect">
            <a:avLst/>
          </a:prstGeom>
          <a:noFill/>
        </p:spPr>
        <p:txBody>
          <a:bodyPr wrap="square" rtlCol="0">
            <a:spAutoFit/>
          </a:bodyPr>
          <a:lstStyle/>
          <a:p>
            <a:r>
              <a:rPr lang="en-IN" sz="2000" dirty="0">
                <a:solidFill>
                  <a:srgbClr val="0070C0"/>
                </a:solidFill>
              </a:rPr>
              <a:t>Data: 35 30 18 26 40 28 10</a:t>
            </a:r>
          </a:p>
        </p:txBody>
      </p:sp>
      <p:sp>
        <p:nvSpPr>
          <p:cNvPr id="5" name="Oval 4"/>
          <p:cNvSpPr/>
          <p:nvPr/>
        </p:nvSpPr>
        <p:spPr>
          <a:xfrm>
            <a:off x="1035180" y="3752852"/>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30</a:t>
            </a:r>
          </a:p>
        </p:txBody>
      </p:sp>
      <p:sp>
        <p:nvSpPr>
          <p:cNvPr id="6" name="Oval 5"/>
          <p:cNvSpPr/>
          <p:nvPr/>
        </p:nvSpPr>
        <p:spPr>
          <a:xfrm>
            <a:off x="1769438" y="2914645"/>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7" name="Straight Connector 6"/>
          <p:cNvCxnSpPr/>
          <p:nvPr/>
        </p:nvCxnSpPr>
        <p:spPr>
          <a:xfrm flipH="1">
            <a:off x="1561564" y="3342634"/>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8" name="Oval 7"/>
          <p:cNvSpPr/>
          <p:nvPr/>
        </p:nvSpPr>
        <p:spPr>
          <a:xfrm>
            <a:off x="2469390" y="365378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9" name="Straight Connector 8"/>
          <p:cNvCxnSpPr/>
          <p:nvPr/>
        </p:nvCxnSpPr>
        <p:spPr>
          <a:xfrm>
            <a:off x="2401766" y="3322550"/>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10" name="Oval 9"/>
          <p:cNvSpPr/>
          <p:nvPr/>
        </p:nvSpPr>
        <p:spPr>
          <a:xfrm>
            <a:off x="400050" y="4648263"/>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11" name="Straight Connector 10"/>
          <p:cNvCxnSpPr>
            <a:endCxn id="10" idx="0"/>
          </p:cNvCxnSpPr>
          <p:nvPr/>
        </p:nvCxnSpPr>
        <p:spPr>
          <a:xfrm flipH="1">
            <a:off x="750026" y="4153063"/>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2" name="Oval 11"/>
          <p:cNvSpPr/>
          <p:nvPr/>
        </p:nvSpPr>
        <p:spPr>
          <a:xfrm>
            <a:off x="1376515" y="462522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13" name="Straight Connector 12"/>
          <p:cNvCxnSpPr>
            <a:endCxn id="12" idx="0"/>
          </p:cNvCxnSpPr>
          <p:nvPr/>
        </p:nvCxnSpPr>
        <p:spPr>
          <a:xfrm>
            <a:off x="1561564" y="4245436"/>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14" name="Oval 13"/>
          <p:cNvSpPr/>
          <p:nvPr/>
        </p:nvSpPr>
        <p:spPr>
          <a:xfrm>
            <a:off x="2246558" y="4622471"/>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15" name="Straight Connector 14"/>
          <p:cNvCxnSpPr>
            <a:endCxn id="14" idx="0"/>
          </p:cNvCxnSpPr>
          <p:nvPr/>
        </p:nvCxnSpPr>
        <p:spPr>
          <a:xfrm flipH="1">
            <a:off x="2596534" y="4153063"/>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16" name="Oval 15"/>
          <p:cNvSpPr/>
          <p:nvPr/>
        </p:nvSpPr>
        <p:spPr>
          <a:xfrm>
            <a:off x="3027240" y="4622471"/>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10</a:t>
            </a:r>
          </a:p>
        </p:txBody>
      </p:sp>
      <p:cxnSp>
        <p:nvCxnSpPr>
          <p:cNvPr id="17" name="Straight Connector 16"/>
          <p:cNvCxnSpPr>
            <a:endCxn id="16" idx="0"/>
          </p:cNvCxnSpPr>
          <p:nvPr/>
        </p:nvCxnSpPr>
        <p:spPr>
          <a:xfrm>
            <a:off x="3014885" y="4101803"/>
            <a:ext cx="362331" cy="520668"/>
          </a:xfrm>
          <a:prstGeom prst="line">
            <a:avLst/>
          </a:prstGeom>
          <a:ln w="38100"/>
        </p:spPr>
        <p:style>
          <a:lnRef idx="2">
            <a:schemeClr val="dk1"/>
          </a:lnRef>
          <a:fillRef idx="0">
            <a:schemeClr val="dk1"/>
          </a:fillRef>
          <a:effectRef idx="1">
            <a:schemeClr val="dk1"/>
          </a:effectRef>
          <a:fontRef idx="minor">
            <a:schemeClr val="tx1"/>
          </a:fontRef>
        </p:style>
      </p:cxnSp>
      <p:sp>
        <p:nvSpPr>
          <p:cNvPr id="19" name="Oval 18"/>
          <p:cNvSpPr/>
          <p:nvPr/>
        </p:nvSpPr>
        <p:spPr>
          <a:xfrm>
            <a:off x="5605033" y="3752852"/>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30</a:t>
            </a:r>
          </a:p>
        </p:txBody>
      </p:sp>
      <p:sp>
        <p:nvSpPr>
          <p:cNvPr id="20" name="Oval 19"/>
          <p:cNvSpPr/>
          <p:nvPr/>
        </p:nvSpPr>
        <p:spPr>
          <a:xfrm>
            <a:off x="6339291" y="2914645"/>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21" name="Straight Connector 20"/>
          <p:cNvCxnSpPr/>
          <p:nvPr/>
        </p:nvCxnSpPr>
        <p:spPr>
          <a:xfrm flipH="1">
            <a:off x="6131417" y="3342634"/>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22" name="Oval 21"/>
          <p:cNvSpPr/>
          <p:nvPr/>
        </p:nvSpPr>
        <p:spPr>
          <a:xfrm>
            <a:off x="7039243" y="365378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23" name="Straight Connector 22"/>
          <p:cNvCxnSpPr/>
          <p:nvPr/>
        </p:nvCxnSpPr>
        <p:spPr>
          <a:xfrm>
            <a:off x="6971619" y="3322550"/>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4" name="Oval 23"/>
          <p:cNvSpPr/>
          <p:nvPr/>
        </p:nvSpPr>
        <p:spPr>
          <a:xfrm>
            <a:off x="4969903" y="4648263"/>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25" name="Straight Connector 24"/>
          <p:cNvCxnSpPr>
            <a:endCxn id="24" idx="0"/>
          </p:cNvCxnSpPr>
          <p:nvPr/>
        </p:nvCxnSpPr>
        <p:spPr>
          <a:xfrm flipH="1">
            <a:off x="5319879" y="4153063"/>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26" name="Oval 25"/>
          <p:cNvSpPr/>
          <p:nvPr/>
        </p:nvSpPr>
        <p:spPr>
          <a:xfrm>
            <a:off x="5946368" y="462522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27" name="Straight Connector 26"/>
          <p:cNvCxnSpPr>
            <a:endCxn id="26" idx="0"/>
          </p:cNvCxnSpPr>
          <p:nvPr/>
        </p:nvCxnSpPr>
        <p:spPr>
          <a:xfrm>
            <a:off x="6131417" y="4245436"/>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28" name="Oval 27"/>
          <p:cNvSpPr/>
          <p:nvPr/>
        </p:nvSpPr>
        <p:spPr>
          <a:xfrm>
            <a:off x="6816411" y="4622471"/>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29" name="Straight Connector 28"/>
          <p:cNvCxnSpPr>
            <a:endCxn id="28" idx="0"/>
          </p:cNvCxnSpPr>
          <p:nvPr/>
        </p:nvCxnSpPr>
        <p:spPr>
          <a:xfrm flipH="1">
            <a:off x="7166387" y="4153063"/>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30" name="Oval 29"/>
          <p:cNvSpPr/>
          <p:nvPr/>
        </p:nvSpPr>
        <p:spPr>
          <a:xfrm>
            <a:off x="7597093" y="4622471"/>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10</a:t>
            </a:r>
          </a:p>
        </p:txBody>
      </p:sp>
      <p:cxnSp>
        <p:nvCxnSpPr>
          <p:cNvPr id="31" name="Straight Connector 30"/>
          <p:cNvCxnSpPr>
            <a:endCxn id="30" idx="0"/>
          </p:cNvCxnSpPr>
          <p:nvPr/>
        </p:nvCxnSpPr>
        <p:spPr>
          <a:xfrm>
            <a:off x="7584738" y="4101803"/>
            <a:ext cx="362331" cy="520668"/>
          </a:xfrm>
          <a:prstGeom prst="line">
            <a:avLst/>
          </a:prstGeom>
          <a:ln w="38100"/>
        </p:spPr>
        <p:style>
          <a:lnRef idx="2">
            <a:schemeClr val="dk1"/>
          </a:lnRef>
          <a:fillRef idx="0">
            <a:schemeClr val="dk1"/>
          </a:fillRef>
          <a:effectRef idx="1">
            <a:schemeClr val="dk1"/>
          </a:effectRef>
          <a:fontRef idx="minor">
            <a:schemeClr val="tx1"/>
          </a:fontRef>
        </p:style>
      </p:cxnSp>
      <p:sp>
        <p:nvSpPr>
          <p:cNvPr id="32" name="Curved Left Arrow 31"/>
          <p:cNvSpPr/>
          <p:nvPr/>
        </p:nvSpPr>
        <p:spPr>
          <a:xfrm rot="19425334" flipV="1">
            <a:off x="8036000" y="3585485"/>
            <a:ext cx="324728" cy="1011097"/>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33" name="TextBox 32"/>
          <p:cNvSpPr txBox="1"/>
          <p:nvPr/>
        </p:nvSpPr>
        <p:spPr>
          <a:xfrm>
            <a:off x="1296159" y="5889028"/>
            <a:ext cx="950399" cy="369332"/>
          </a:xfrm>
          <a:prstGeom prst="rect">
            <a:avLst/>
          </a:prstGeom>
          <a:noFill/>
        </p:spPr>
        <p:txBody>
          <a:bodyPr wrap="square" rtlCol="0">
            <a:spAutoFit/>
          </a:bodyPr>
          <a:lstStyle/>
          <a:p>
            <a:r>
              <a:rPr lang="en-IN" dirty="0">
                <a:solidFill>
                  <a:srgbClr val="0070C0"/>
                </a:solidFill>
              </a:rPr>
              <a:t>Step 1</a:t>
            </a:r>
          </a:p>
        </p:txBody>
      </p:sp>
      <p:sp>
        <p:nvSpPr>
          <p:cNvPr id="34" name="TextBox 33"/>
          <p:cNvSpPr txBox="1"/>
          <p:nvPr/>
        </p:nvSpPr>
        <p:spPr>
          <a:xfrm>
            <a:off x="6426870" y="5944905"/>
            <a:ext cx="950399" cy="369332"/>
          </a:xfrm>
          <a:prstGeom prst="rect">
            <a:avLst/>
          </a:prstGeom>
          <a:noFill/>
        </p:spPr>
        <p:txBody>
          <a:bodyPr wrap="square" rtlCol="0">
            <a:spAutoFit/>
          </a:bodyPr>
          <a:lstStyle/>
          <a:p>
            <a:r>
              <a:rPr lang="en-IN" dirty="0">
                <a:solidFill>
                  <a:srgbClr val="0070C0"/>
                </a:solidFill>
              </a:rPr>
              <a:t>Step 2</a:t>
            </a:r>
          </a:p>
        </p:txBody>
      </p:sp>
      <p:sp>
        <p:nvSpPr>
          <p:cNvPr id="35" name="TextBox 34"/>
          <p:cNvSpPr txBox="1"/>
          <p:nvPr/>
        </p:nvSpPr>
        <p:spPr>
          <a:xfrm>
            <a:off x="4790074" y="1661375"/>
            <a:ext cx="3283608" cy="400110"/>
          </a:xfrm>
          <a:prstGeom prst="rect">
            <a:avLst/>
          </a:prstGeom>
          <a:noFill/>
        </p:spPr>
        <p:txBody>
          <a:bodyPr wrap="square" rtlCol="0">
            <a:spAutoFit/>
          </a:bodyPr>
          <a:lstStyle/>
          <a:p>
            <a:r>
              <a:rPr lang="en-IN" sz="2000" dirty="0">
                <a:solidFill>
                  <a:srgbClr val="1F1F1F"/>
                </a:solidFill>
              </a:rPr>
              <a:t>Complexity: O(n)</a:t>
            </a:r>
          </a:p>
        </p:txBody>
      </p:sp>
    </p:spTree>
    <p:extLst>
      <p:ext uri="{BB962C8B-B14F-4D97-AF65-F5344CB8AC3E}">
        <p14:creationId xmlns:p14="http://schemas.microsoft.com/office/powerpoint/2010/main" val="125236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a:t>Heapify</a:t>
            </a:r>
            <a:r>
              <a:rPr lang="en-IN" dirty="0"/>
              <a:t> Method (Min Heap) </a:t>
            </a:r>
          </a:p>
        </p:txBody>
      </p:sp>
      <p:sp>
        <p:nvSpPr>
          <p:cNvPr id="4" name="Oval 3"/>
          <p:cNvSpPr/>
          <p:nvPr/>
        </p:nvSpPr>
        <p:spPr>
          <a:xfrm>
            <a:off x="1035180" y="362406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30</a:t>
            </a:r>
          </a:p>
        </p:txBody>
      </p:sp>
      <p:sp>
        <p:nvSpPr>
          <p:cNvPr id="5" name="Oval 4"/>
          <p:cNvSpPr/>
          <p:nvPr/>
        </p:nvSpPr>
        <p:spPr>
          <a:xfrm>
            <a:off x="1769438" y="2785856"/>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6" name="Straight Connector 5"/>
          <p:cNvCxnSpPr/>
          <p:nvPr/>
        </p:nvCxnSpPr>
        <p:spPr>
          <a:xfrm flipH="1">
            <a:off x="1561564" y="3213845"/>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7" name="Oval 6"/>
          <p:cNvSpPr/>
          <p:nvPr/>
        </p:nvSpPr>
        <p:spPr>
          <a:xfrm>
            <a:off x="2469390" y="3524994"/>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10</a:t>
            </a:r>
          </a:p>
        </p:txBody>
      </p:sp>
      <p:cxnSp>
        <p:nvCxnSpPr>
          <p:cNvPr id="8" name="Straight Connector 7"/>
          <p:cNvCxnSpPr/>
          <p:nvPr/>
        </p:nvCxnSpPr>
        <p:spPr>
          <a:xfrm>
            <a:off x="2401766" y="3193761"/>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9" name="Oval 8"/>
          <p:cNvSpPr/>
          <p:nvPr/>
        </p:nvSpPr>
        <p:spPr>
          <a:xfrm>
            <a:off x="400050" y="451947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26</a:t>
            </a:r>
          </a:p>
        </p:txBody>
      </p:sp>
      <p:cxnSp>
        <p:nvCxnSpPr>
          <p:cNvPr id="10" name="Straight Connector 9"/>
          <p:cNvCxnSpPr>
            <a:endCxn id="9" idx="0"/>
          </p:cNvCxnSpPr>
          <p:nvPr/>
        </p:nvCxnSpPr>
        <p:spPr>
          <a:xfrm flipH="1">
            <a:off x="750026" y="4024274"/>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1" name="Oval 10"/>
          <p:cNvSpPr/>
          <p:nvPr/>
        </p:nvSpPr>
        <p:spPr>
          <a:xfrm>
            <a:off x="1376515" y="4496440"/>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12" name="Straight Connector 11"/>
          <p:cNvCxnSpPr>
            <a:endCxn id="11" idx="0"/>
          </p:cNvCxnSpPr>
          <p:nvPr/>
        </p:nvCxnSpPr>
        <p:spPr>
          <a:xfrm>
            <a:off x="1561564" y="4116647"/>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13" name="Oval 12"/>
          <p:cNvSpPr/>
          <p:nvPr/>
        </p:nvSpPr>
        <p:spPr>
          <a:xfrm>
            <a:off x="2246558" y="4493682"/>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14" name="Straight Connector 13"/>
          <p:cNvCxnSpPr>
            <a:endCxn id="13" idx="0"/>
          </p:cNvCxnSpPr>
          <p:nvPr/>
        </p:nvCxnSpPr>
        <p:spPr>
          <a:xfrm flipH="1">
            <a:off x="2596534" y="4024274"/>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15" name="Oval 14"/>
          <p:cNvSpPr/>
          <p:nvPr/>
        </p:nvSpPr>
        <p:spPr>
          <a:xfrm>
            <a:off x="3027240" y="4493682"/>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16" name="Straight Connector 15"/>
          <p:cNvCxnSpPr>
            <a:endCxn id="15" idx="0"/>
          </p:cNvCxnSpPr>
          <p:nvPr/>
        </p:nvCxnSpPr>
        <p:spPr>
          <a:xfrm>
            <a:off x="3014885" y="3973014"/>
            <a:ext cx="362331" cy="520668"/>
          </a:xfrm>
          <a:prstGeom prst="line">
            <a:avLst/>
          </a:prstGeom>
          <a:ln w="38100"/>
        </p:spPr>
        <p:style>
          <a:lnRef idx="2">
            <a:schemeClr val="dk1"/>
          </a:lnRef>
          <a:fillRef idx="0">
            <a:schemeClr val="dk1"/>
          </a:fillRef>
          <a:effectRef idx="1">
            <a:schemeClr val="dk1"/>
          </a:effectRef>
          <a:fontRef idx="minor">
            <a:schemeClr val="tx1"/>
          </a:fontRef>
        </p:style>
      </p:cxnSp>
      <p:sp>
        <p:nvSpPr>
          <p:cNvPr id="17" name="Curved Left Arrow 16"/>
          <p:cNvSpPr/>
          <p:nvPr/>
        </p:nvSpPr>
        <p:spPr>
          <a:xfrm rot="2157818" flipH="1" flipV="1">
            <a:off x="427886" y="3489059"/>
            <a:ext cx="371625" cy="1011097"/>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18" name="Oval 17"/>
          <p:cNvSpPr/>
          <p:nvPr/>
        </p:nvSpPr>
        <p:spPr>
          <a:xfrm>
            <a:off x="5875490" y="3618356"/>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26</a:t>
            </a:r>
          </a:p>
        </p:txBody>
      </p:sp>
      <p:sp>
        <p:nvSpPr>
          <p:cNvPr id="19" name="Oval 18"/>
          <p:cNvSpPr/>
          <p:nvPr/>
        </p:nvSpPr>
        <p:spPr>
          <a:xfrm>
            <a:off x="6609748" y="2780149"/>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35</a:t>
            </a:r>
          </a:p>
        </p:txBody>
      </p:sp>
      <p:cxnSp>
        <p:nvCxnSpPr>
          <p:cNvPr id="20" name="Straight Connector 19"/>
          <p:cNvCxnSpPr/>
          <p:nvPr/>
        </p:nvCxnSpPr>
        <p:spPr>
          <a:xfrm flipH="1">
            <a:off x="6401874" y="3208138"/>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21" name="Oval 20"/>
          <p:cNvSpPr/>
          <p:nvPr/>
        </p:nvSpPr>
        <p:spPr>
          <a:xfrm>
            <a:off x="7309700" y="3519287"/>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10</a:t>
            </a:r>
          </a:p>
        </p:txBody>
      </p:sp>
      <p:cxnSp>
        <p:nvCxnSpPr>
          <p:cNvPr id="22" name="Straight Connector 21"/>
          <p:cNvCxnSpPr/>
          <p:nvPr/>
        </p:nvCxnSpPr>
        <p:spPr>
          <a:xfrm>
            <a:off x="7242076" y="3188054"/>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3" name="Oval 22"/>
          <p:cNvSpPr/>
          <p:nvPr/>
        </p:nvSpPr>
        <p:spPr>
          <a:xfrm>
            <a:off x="5240360" y="4513767"/>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24" name="Straight Connector 23"/>
          <p:cNvCxnSpPr>
            <a:endCxn id="23" idx="0"/>
          </p:cNvCxnSpPr>
          <p:nvPr/>
        </p:nvCxnSpPr>
        <p:spPr>
          <a:xfrm flipH="1">
            <a:off x="5590336" y="4018567"/>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25" name="Oval 24"/>
          <p:cNvSpPr/>
          <p:nvPr/>
        </p:nvSpPr>
        <p:spPr>
          <a:xfrm>
            <a:off x="6216825" y="4490733"/>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26" name="Straight Connector 25"/>
          <p:cNvCxnSpPr>
            <a:endCxn id="25" idx="0"/>
          </p:cNvCxnSpPr>
          <p:nvPr/>
        </p:nvCxnSpPr>
        <p:spPr>
          <a:xfrm>
            <a:off x="6401874" y="4110940"/>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27" name="Oval 26"/>
          <p:cNvSpPr/>
          <p:nvPr/>
        </p:nvSpPr>
        <p:spPr>
          <a:xfrm>
            <a:off x="7086868" y="4487975"/>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28" name="Straight Connector 27"/>
          <p:cNvCxnSpPr>
            <a:endCxn id="27" idx="0"/>
          </p:cNvCxnSpPr>
          <p:nvPr/>
        </p:nvCxnSpPr>
        <p:spPr>
          <a:xfrm flipH="1">
            <a:off x="7436844" y="4018567"/>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29" name="Oval 28"/>
          <p:cNvSpPr/>
          <p:nvPr/>
        </p:nvSpPr>
        <p:spPr>
          <a:xfrm>
            <a:off x="7867550" y="4487975"/>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30" name="Straight Connector 29"/>
          <p:cNvCxnSpPr>
            <a:endCxn id="29" idx="0"/>
          </p:cNvCxnSpPr>
          <p:nvPr/>
        </p:nvCxnSpPr>
        <p:spPr>
          <a:xfrm>
            <a:off x="7855195" y="3967307"/>
            <a:ext cx="362331" cy="520668"/>
          </a:xfrm>
          <a:prstGeom prst="line">
            <a:avLst/>
          </a:prstGeom>
          <a:ln w="38100"/>
        </p:spPr>
        <p:style>
          <a:lnRef idx="2">
            <a:schemeClr val="dk1"/>
          </a:lnRef>
          <a:fillRef idx="0">
            <a:schemeClr val="dk1"/>
          </a:fillRef>
          <a:effectRef idx="1">
            <a:schemeClr val="dk1"/>
          </a:effectRef>
          <a:fontRef idx="minor">
            <a:schemeClr val="tx1"/>
          </a:fontRef>
        </p:style>
      </p:cxnSp>
      <p:sp>
        <p:nvSpPr>
          <p:cNvPr id="31" name="Curved Left Arrow 30"/>
          <p:cNvSpPr/>
          <p:nvPr/>
        </p:nvSpPr>
        <p:spPr>
          <a:xfrm rot="18956730" flipV="1">
            <a:off x="7533321" y="2558160"/>
            <a:ext cx="382637" cy="1011097"/>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32" name="TextBox 31"/>
          <p:cNvSpPr txBox="1"/>
          <p:nvPr/>
        </p:nvSpPr>
        <p:spPr>
          <a:xfrm>
            <a:off x="1646135" y="5826469"/>
            <a:ext cx="950399" cy="369332"/>
          </a:xfrm>
          <a:prstGeom prst="rect">
            <a:avLst/>
          </a:prstGeom>
          <a:noFill/>
        </p:spPr>
        <p:txBody>
          <a:bodyPr wrap="square" rtlCol="0">
            <a:spAutoFit/>
          </a:bodyPr>
          <a:lstStyle/>
          <a:p>
            <a:r>
              <a:rPr lang="en-IN" dirty="0">
                <a:solidFill>
                  <a:srgbClr val="0070C0"/>
                </a:solidFill>
              </a:rPr>
              <a:t>Step 3</a:t>
            </a:r>
          </a:p>
        </p:txBody>
      </p:sp>
      <p:sp>
        <p:nvSpPr>
          <p:cNvPr id="33" name="TextBox 32"/>
          <p:cNvSpPr txBox="1"/>
          <p:nvPr/>
        </p:nvSpPr>
        <p:spPr>
          <a:xfrm>
            <a:off x="6609748" y="5826469"/>
            <a:ext cx="950399" cy="369332"/>
          </a:xfrm>
          <a:prstGeom prst="rect">
            <a:avLst/>
          </a:prstGeom>
          <a:noFill/>
        </p:spPr>
        <p:txBody>
          <a:bodyPr wrap="square" rtlCol="0">
            <a:spAutoFit/>
          </a:bodyPr>
          <a:lstStyle/>
          <a:p>
            <a:r>
              <a:rPr lang="en-IN" dirty="0">
                <a:solidFill>
                  <a:srgbClr val="0070C0"/>
                </a:solidFill>
              </a:rPr>
              <a:t>Step 4</a:t>
            </a:r>
          </a:p>
        </p:txBody>
      </p:sp>
    </p:spTree>
    <p:extLst>
      <p:ext uri="{BB962C8B-B14F-4D97-AF65-F5344CB8AC3E}">
        <p14:creationId xmlns:p14="http://schemas.microsoft.com/office/powerpoint/2010/main" val="115599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a:t>Heapify</a:t>
            </a:r>
            <a:r>
              <a:rPr lang="en-IN" dirty="0"/>
              <a:t> Method (Min Heap) </a:t>
            </a:r>
          </a:p>
        </p:txBody>
      </p:sp>
      <p:sp>
        <p:nvSpPr>
          <p:cNvPr id="4" name="Oval 3"/>
          <p:cNvSpPr/>
          <p:nvPr/>
        </p:nvSpPr>
        <p:spPr>
          <a:xfrm>
            <a:off x="1035180" y="3708508"/>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26</a:t>
            </a:r>
          </a:p>
        </p:txBody>
      </p:sp>
      <p:sp>
        <p:nvSpPr>
          <p:cNvPr id="5" name="Oval 4"/>
          <p:cNvSpPr/>
          <p:nvPr/>
        </p:nvSpPr>
        <p:spPr>
          <a:xfrm>
            <a:off x="1769438" y="2870301"/>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10</a:t>
            </a:r>
          </a:p>
        </p:txBody>
      </p:sp>
      <p:cxnSp>
        <p:nvCxnSpPr>
          <p:cNvPr id="6" name="Straight Connector 5"/>
          <p:cNvCxnSpPr/>
          <p:nvPr/>
        </p:nvCxnSpPr>
        <p:spPr>
          <a:xfrm flipH="1">
            <a:off x="1561564" y="3298290"/>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7" name="Oval 6"/>
          <p:cNvSpPr/>
          <p:nvPr/>
        </p:nvSpPr>
        <p:spPr>
          <a:xfrm>
            <a:off x="2469390" y="3609439"/>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cxnSp>
        <p:nvCxnSpPr>
          <p:cNvPr id="8" name="Straight Connector 7"/>
          <p:cNvCxnSpPr/>
          <p:nvPr/>
        </p:nvCxnSpPr>
        <p:spPr>
          <a:xfrm>
            <a:off x="2401766" y="3278206"/>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9" name="Oval 8"/>
          <p:cNvSpPr/>
          <p:nvPr/>
        </p:nvSpPr>
        <p:spPr>
          <a:xfrm>
            <a:off x="400050" y="460391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10" name="Straight Connector 9"/>
          <p:cNvCxnSpPr>
            <a:endCxn id="9" idx="0"/>
          </p:cNvCxnSpPr>
          <p:nvPr/>
        </p:nvCxnSpPr>
        <p:spPr>
          <a:xfrm flipH="1">
            <a:off x="750026" y="4108719"/>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1" name="Oval 10"/>
          <p:cNvSpPr/>
          <p:nvPr/>
        </p:nvSpPr>
        <p:spPr>
          <a:xfrm>
            <a:off x="1376515" y="4580885"/>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12" name="Straight Connector 11"/>
          <p:cNvCxnSpPr>
            <a:endCxn id="11" idx="0"/>
          </p:cNvCxnSpPr>
          <p:nvPr/>
        </p:nvCxnSpPr>
        <p:spPr>
          <a:xfrm>
            <a:off x="1561564" y="4201092"/>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13" name="Oval 12"/>
          <p:cNvSpPr/>
          <p:nvPr/>
        </p:nvSpPr>
        <p:spPr>
          <a:xfrm>
            <a:off x="2246558" y="4578127"/>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14" name="Straight Connector 13"/>
          <p:cNvCxnSpPr>
            <a:endCxn id="13" idx="0"/>
          </p:cNvCxnSpPr>
          <p:nvPr/>
        </p:nvCxnSpPr>
        <p:spPr>
          <a:xfrm flipH="1">
            <a:off x="2596534" y="4108719"/>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15" name="Oval 14"/>
          <p:cNvSpPr/>
          <p:nvPr/>
        </p:nvSpPr>
        <p:spPr>
          <a:xfrm>
            <a:off x="3027240" y="4578127"/>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18</a:t>
            </a:r>
          </a:p>
        </p:txBody>
      </p:sp>
      <p:cxnSp>
        <p:nvCxnSpPr>
          <p:cNvPr id="16" name="Straight Connector 15"/>
          <p:cNvCxnSpPr>
            <a:endCxn id="15" idx="0"/>
          </p:cNvCxnSpPr>
          <p:nvPr/>
        </p:nvCxnSpPr>
        <p:spPr>
          <a:xfrm>
            <a:off x="3014885" y="4057459"/>
            <a:ext cx="362331" cy="520668"/>
          </a:xfrm>
          <a:prstGeom prst="line">
            <a:avLst/>
          </a:prstGeom>
          <a:ln w="38100"/>
        </p:spPr>
        <p:style>
          <a:lnRef idx="2">
            <a:schemeClr val="dk1"/>
          </a:lnRef>
          <a:fillRef idx="0">
            <a:schemeClr val="dk1"/>
          </a:fillRef>
          <a:effectRef idx="1">
            <a:schemeClr val="dk1"/>
          </a:effectRef>
          <a:fontRef idx="minor">
            <a:schemeClr val="tx1"/>
          </a:fontRef>
        </p:style>
      </p:cxnSp>
      <p:sp>
        <p:nvSpPr>
          <p:cNvPr id="17" name="Curved Left Arrow 16"/>
          <p:cNvSpPr/>
          <p:nvPr/>
        </p:nvSpPr>
        <p:spPr>
          <a:xfrm rot="8972838" flipH="1" flipV="1">
            <a:off x="3431090" y="3603171"/>
            <a:ext cx="390121" cy="1011097"/>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18" name="Oval 17"/>
          <p:cNvSpPr/>
          <p:nvPr/>
        </p:nvSpPr>
        <p:spPr>
          <a:xfrm>
            <a:off x="5720943" y="3708508"/>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26</a:t>
            </a:r>
          </a:p>
        </p:txBody>
      </p:sp>
      <p:sp>
        <p:nvSpPr>
          <p:cNvPr id="19" name="Oval 18"/>
          <p:cNvSpPr/>
          <p:nvPr/>
        </p:nvSpPr>
        <p:spPr>
          <a:xfrm>
            <a:off x="6455201" y="2870301"/>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10</a:t>
            </a:r>
          </a:p>
        </p:txBody>
      </p:sp>
      <p:cxnSp>
        <p:nvCxnSpPr>
          <p:cNvPr id="20" name="Straight Connector 19"/>
          <p:cNvCxnSpPr/>
          <p:nvPr/>
        </p:nvCxnSpPr>
        <p:spPr>
          <a:xfrm flipH="1">
            <a:off x="6247327" y="3298290"/>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21" name="Oval 20"/>
          <p:cNvSpPr/>
          <p:nvPr/>
        </p:nvSpPr>
        <p:spPr>
          <a:xfrm>
            <a:off x="7155153" y="3609439"/>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22" name="Straight Connector 21"/>
          <p:cNvCxnSpPr/>
          <p:nvPr/>
        </p:nvCxnSpPr>
        <p:spPr>
          <a:xfrm>
            <a:off x="7087529" y="3278206"/>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3" name="Oval 22"/>
          <p:cNvSpPr/>
          <p:nvPr/>
        </p:nvSpPr>
        <p:spPr>
          <a:xfrm>
            <a:off x="5085813" y="460391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24" name="Straight Connector 23"/>
          <p:cNvCxnSpPr>
            <a:endCxn id="23" idx="0"/>
          </p:cNvCxnSpPr>
          <p:nvPr/>
        </p:nvCxnSpPr>
        <p:spPr>
          <a:xfrm flipH="1">
            <a:off x="5435789" y="4108719"/>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25" name="Oval 24"/>
          <p:cNvSpPr/>
          <p:nvPr/>
        </p:nvSpPr>
        <p:spPr>
          <a:xfrm>
            <a:off x="6062278" y="4580885"/>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26" name="Straight Connector 25"/>
          <p:cNvCxnSpPr>
            <a:endCxn id="25" idx="0"/>
          </p:cNvCxnSpPr>
          <p:nvPr/>
        </p:nvCxnSpPr>
        <p:spPr>
          <a:xfrm>
            <a:off x="6247327" y="4201092"/>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27" name="Oval 26"/>
          <p:cNvSpPr/>
          <p:nvPr/>
        </p:nvSpPr>
        <p:spPr>
          <a:xfrm>
            <a:off x="6932321" y="4578127"/>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28" name="Straight Connector 27"/>
          <p:cNvCxnSpPr>
            <a:endCxn id="27" idx="0"/>
          </p:cNvCxnSpPr>
          <p:nvPr/>
        </p:nvCxnSpPr>
        <p:spPr>
          <a:xfrm flipH="1">
            <a:off x="7282297" y="4108719"/>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29" name="Oval 28"/>
          <p:cNvSpPr/>
          <p:nvPr/>
        </p:nvSpPr>
        <p:spPr>
          <a:xfrm>
            <a:off x="7713003" y="4578127"/>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35</a:t>
            </a:r>
          </a:p>
        </p:txBody>
      </p:sp>
      <p:cxnSp>
        <p:nvCxnSpPr>
          <p:cNvPr id="30" name="Straight Connector 29"/>
          <p:cNvCxnSpPr>
            <a:endCxn id="29" idx="0"/>
          </p:cNvCxnSpPr>
          <p:nvPr/>
        </p:nvCxnSpPr>
        <p:spPr>
          <a:xfrm>
            <a:off x="7700648" y="4057459"/>
            <a:ext cx="362331" cy="520668"/>
          </a:xfrm>
          <a:prstGeom prst="line">
            <a:avLst/>
          </a:prstGeom>
          <a:ln w="38100"/>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6388656" y="5844684"/>
            <a:ext cx="950399" cy="369332"/>
          </a:xfrm>
          <a:prstGeom prst="rect">
            <a:avLst/>
          </a:prstGeom>
          <a:noFill/>
        </p:spPr>
        <p:txBody>
          <a:bodyPr wrap="square" rtlCol="0">
            <a:spAutoFit/>
          </a:bodyPr>
          <a:lstStyle/>
          <a:p>
            <a:r>
              <a:rPr lang="en-IN" dirty="0">
                <a:solidFill>
                  <a:srgbClr val="0070C0"/>
                </a:solidFill>
              </a:rPr>
              <a:t>Step 6</a:t>
            </a:r>
          </a:p>
        </p:txBody>
      </p:sp>
      <p:sp>
        <p:nvSpPr>
          <p:cNvPr id="33" name="TextBox 32"/>
          <p:cNvSpPr txBox="1"/>
          <p:nvPr/>
        </p:nvSpPr>
        <p:spPr>
          <a:xfrm>
            <a:off x="1445866" y="5844684"/>
            <a:ext cx="950399" cy="369332"/>
          </a:xfrm>
          <a:prstGeom prst="rect">
            <a:avLst/>
          </a:prstGeom>
          <a:noFill/>
        </p:spPr>
        <p:txBody>
          <a:bodyPr wrap="square" rtlCol="0">
            <a:spAutoFit/>
          </a:bodyPr>
          <a:lstStyle/>
          <a:p>
            <a:r>
              <a:rPr lang="en-IN" dirty="0">
                <a:solidFill>
                  <a:srgbClr val="0070C0"/>
                </a:solidFill>
              </a:rPr>
              <a:t>Step 5</a:t>
            </a:r>
          </a:p>
        </p:txBody>
      </p:sp>
    </p:spTree>
    <p:extLst>
      <p:ext uri="{BB962C8B-B14F-4D97-AF65-F5344CB8AC3E}">
        <p14:creationId xmlns:p14="http://schemas.microsoft.com/office/powerpoint/2010/main" val="715617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IN" dirty="0"/>
              <a:t>1. Remove root node.</a:t>
            </a:r>
          </a:p>
          <a:p>
            <a:pPr marL="0" indent="0">
              <a:buNone/>
            </a:pPr>
            <a:r>
              <a:rPr lang="en-IN" dirty="0"/>
              <a:t>2. Move the last element of last level to root.</a:t>
            </a:r>
          </a:p>
          <a:p>
            <a:pPr marL="0" indent="0">
              <a:buNone/>
            </a:pPr>
            <a:r>
              <a:rPr lang="en-IN" dirty="0"/>
              <a:t>3. Compare the value of this child node with its parent.</a:t>
            </a:r>
          </a:p>
          <a:p>
            <a:pPr marL="0" indent="0">
              <a:buNone/>
            </a:pPr>
            <a:r>
              <a:rPr lang="en-IN" dirty="0"/>
              <a:t>4. If value of parent is less than child, then swap them.</a:t>
            </a:r>
          </a:p>
          <a:p>
            <a:pPr marL="0" indent="0">
              <a:buNone/>
            </a:pPr>
            <a:r>
              <a:rPr lang="en-IN" dirty="0"/>
              <a:t>5. Repeat step 3 &amp; 4 until Heap property holds.</a:t>
            </a:r>
          </a:p>
        </p:txBody>
      </p:sp>
      <p:sp>
        <p:nvSpPr>
          <p:cNvPr id="3" name="Title 2"/>
          <p:cNvSpPr>
            <a:spLocks noGrp="1"/>
          </p:cNvSpPr>
          <p:nvPr>
            <p:ph type="title"/>
          </p:nvPr>
        </p:nvSpPr>
        <p:spPr/>
        <p:txBody>
          <a:bodyPr/>
          <a:lstStyle/>
          <a:p>
            <a:r>
              <a:rPr lang="en-IN" dirty="0"/>
              <a:t>Deletion: Heap Tree  (01)</a:t>
            </a:r>
          </a:p>
        </p:txBody>
      </p:sp>
    </p:spTree>
    <p:extLst>
      <p:ext uri="{BB962C8B-B14F-4D97-AF65-F5344CB8AC3E}">
        <p14:creationId xmlns:p14="http://schemas.microsoft.com/office/powerpoint/2010/main" val="1230953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a:t>1. Select the element to be deleted.</a:t>
            </a:r>
          </a:p>
          <a:p>
            <a:pPr marL="0" indent="0">
              <a:buNone/>
            </a:pPr>
            <a:r>
              <a:rPr lang="en-IN" dirty="0"/>
              <a:t>2. Swap it with the last element.</a:t>
            </a:r>
          </a:p>
          <a:p>
            <a:pPr marL="0" indent="0">
              <a:buNone/>
            </a:pPr>
            <a:r>
              <a:rPr lang="en-IN" dirty="0"/>
              <a:t>3. Remove the last element.</a:t>
            </a:r>
          </a:p>
          <a:p>
            <a:pPr marL="0" indent="0">
              <a:buNone/>
            </a:pPr>
            <a:r>
              <a:rPr lang="en-IN" dirty="0"/>
              <a:t>4. </a:t>
            </a:r>
            <a:r>
              <a:rPr lang="en-IN" dirty="0" err="1"/>
              <a:t>Heapify</a:t>
            </a:r>
            <a:r>
              <a:rPr lang="en-IN" dirty="0"/>
              <a:t> the tree.</a:t>
            </a:r>
          </a:p>
          <a:p>
            <a:pPr marL="0" indent="0">
              <a:buNone/>
            </a:pPr>
            <a:endParaRPr lang="en-IN" dirty="0"/>
          </a:p>
          <a:p>
            <a:endParaRPr lang="en-IN" dirty="0"/>
          </a:p>
          <a:p>
            <a:endParaRPr lang="en-IN" dirty="0"/>
          </a:p>
        </p:txBody>
      </p:sp>
      <p:sp>
        <p:nvSpPr>
          <p:cNvPr id="3" name="Title 2"/>
          <p:cNvSpPr>
            <a:spLocks noGrp="1"/>
          </p:cNvSpPr>
          <p:nvPr>
            <p:ph type="title"/>
          </p:nvPr>
        </p:nvSpPr>
        <p:spPr/>
        <p:txBody>
          <a:bodyPr/>
          <a:lstStyle/>
          <a:p>
            <a:r>
              <a:rPr lang="en-IN" dirty="0"/>
              <a:t>Deletion: Heap Tree  (02)</a:t>
            </a:r>
          </a:p>
        </p:txBody>
      </p:sp>
    </p:spTree>
    <p:extLst>
      <p:ext uri="{BB962C8B-B14F-4D97-AF65-F5344CB8AC3E}">
        <p14:creationId xmlns:p14="http://schemas.microsoft.com/office/powerpoint/2010/main" val="2229627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Deletion: Heap Tree</a:t>
            </a:r>
          </a:p>
        </p:txBody>
      </p:sp>
      <p:sp>
        <p:nvSpPr>
          <p:cNvPr id="4" name="Oval 3"/>
          <p:cNvSpPr/>
          <p:nvPr/>
        </p:nvSpPr>
        <p:spPr>
          <a:xfrm>
            <a:off x="1035180" y="3605477"/>
            <a:ext cx="699952" cy="49258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26</a:t>
            </a:r>
          </a:p>
        </p:txBody>
      </p:sp>
      <p:sp>
        <p:nvSpPr>
          <p:cNvPr id="5" name="Oval 4"/>
          <p:cNvSpPr/>
          <p:nvPr/>
        </p:nvSpPr>
        <p:spPr>
          <a:xfrm>
            <a:off x="1769438" y="2767270"/>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10</a:t>
            </a:r>
          </a:p>
        </p:txBody>
      </p:sp>
      <p:cxnSp>
        <p:nvCxnSpPr>
          <p:cNvPr id="6" name="Straight Connector 5"/>
          <p:cNvCxnSpPr/>
          <p:nvPr/>
        </p:nvCxnSpPr>
        <p:spPr>
          <a:xfrm flipH="1">
            <a:off x="1561564" y="3195259"/>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7" name="Oval 6"/>
          <p:cNvSpPr/>
          <p:nvPr/>
        </p:nvSpPr>
        <p:spPr>
          <a:xfrm>
            <a:off x="2469390" y="3506408"/>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8" name="Straight Connector 7"/>
          <p:cNvCxnSpPr/>
          <p:nvPr/>
        </p:nvCxnSpPr>
        <p:spPr>
          <a:xfrm>
            <a:off x="2401766" y="3175175"/>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9" name="Oval 8"/>
          <p:cNvSpPr/>
          <p:nvPr/>
        </p:nvSpPr>
        <p:spPr>
          <a:xfrm>
            <a:off x="400050" y="4500888"/>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10" name="Straight Connector 9"/>
          <p:cNvCxnSpPr>
            <a:endCxn id="9" idx="0"/>
          </p:cNvCxnSpPr>
          <p:nvPr/>
        </p:nvCxnSpPr>
        <p:spPr>
          <a:xfrm flipH="1">
            <a:off x="750026" y="4005688"/>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11" name="Oval 10"/>
          <p:cNvSpPr/>
          <p:nvPr/>
        </p:nvSpPr>
        <p:spPr>
          <a:xfrm>
            <a:off x="1376515" y="447785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12" name="Straight Connector 11"/>
          <p:cNvCxnSpPr>
            <a:endCxn id="11" idx="0"/>
          </p:cNvCxnSpPr>
          <p:nvPr/>
        </p:nvCxnSpPr>
        <p:spPr>
          <a:xfrm>
            <a:off x="1561564" y="4098061"/>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13" name="Oval 12"/>
          <p:cNvSpPr/>
          <p:nvPr/>
        </p:nvSpPr>
        <p:spPr>
          <a:xfrm>
            <a:off x="2246558" y="4475096"/>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14" name="Straight Connector 13"/>
          <p:cNvCxnSpPr>
            <a:endCxn id="13" idx="0"/>
          </p:cNvCxnSpPr>
          <p:nvPr/>
        </p:nvCxnSpPr>
        <p:spPr>
          <a:xfrm flipH="1">
            <a:off x="2596534" y="4005688"/>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15" name="Oval 14"/>
          <p:cNvSpPr/>
          <p:nvPr/>
        </p:nvSpPr>
        <p:spPr>
          <a:xfrm>
            <a:off x="3027240" y="4475096"/>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35</a:t>
            </a:r>
          </a:p>
        </p:txBody>
      </p:sp>
      <p:cxnSp>
        <p:nvCxnSpPr>
          <p:cNvPr id="16" name="Straight Connector 15"/>
          <p:cNvCxnSpPr>
            <a:endCxn id="15" idx="0"/>
          </p:cNvCxnSpPr>
          <p:nvPr/>
        </p:nvCxnSpPr>
        <p:spPr>
          <a:xfrm>
            <a:off x="3014885" y="3954428"/>
            <a:ext cx="362331" cy="520668"/>
          </a:xfrm>
          <a:prstGeom prst="line">
            <a:avLst/>
          </a:prstGeom>
          <a:ln w="38100"/>
        </p:spPr>
        <p:style>
          <a:lnRef idx="2">
            <a:schemeClr val="dk1"/>
          </a:lnRef>
          <a:fillRef idx="0">
            <a:schemeClr val="dk1"/>
          </a:fillRef>
          <a:effectRef idx="1">
            <a:schemeClr val="dk1"/>
          </a:effectRef>
          <a:fontRef idx="minor">
            <a:schemeClr val="tx1"/>
          </a:fontRef>
        </p:style>
      </p:cxnSp>
      <p:sp>
        <p:nvSpPr>
          <p:cNvPr id="17" name="Curved Left Arrow 16"/>
          <p:cNvSpPr/>
          <p:nvPr/>
        </p:nvSpPr>
        <p:spPr>
          <a:xfrm rot="17959347">
            <a:off x="2327807" y="3027907"/>
            <a:ext cx="381943" cy="193799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Oval 18"/>
          <p:cNvSpPr/>
          <p:nvPr/>
        </p:nvSpPr>
        <p:spPr>
          <a:xfrm>
            <a:off x="5463366" y="3605477"/>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20" name="Oval 19"/>
          <p:cNvSpPr/>
          <p:nvPr/>
        </p:nvSpPr>
        <p:spPr>
          <a:xfrm>
            <a:off x="6197624" y="2767270"/>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10</a:t>
            </a:r>
          </a:p>
        </p:txBody>
      </p:sp>
      <p:cxnSp>
        <p:nvCxnSpPr>
          <p:cNvPr id="21" name="Straight Connector 20"/>
          <p:cNvCxnSpPr/>
          <p:nvPr/>
        </p:nvCxnSpPr>
        <p:spPr>
          <a:xfrm flipH="1">
            <a:off x="5989750" y="3195259"/>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22" name="Oval 21"/>
          <p:cNvSpPr/>
          <p:nvPr/>
        </p:nvSpPr>
        <p:spPr>
          <a:xfrm>
            <a:off x="6897576" y="3506408"/>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23" name="Straight Connector 22"/>
          <p:cNvCxnSpPr/>
          <p:nvPr/>
        </p:nvCxnSpPr>
        <p:spPr>
          <a:xfrm>
            <a:off x="6829952" y="3175175"/>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4" name="Oval 23"/>
          <p:cNvSpPr/>
          <p:nvPr/>
        </p:nvSpPr>
        <p:spPr>
          <a:xfrm>
            <a:off x="4828236" y="4500888"/>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25" name="Straight Connector 24"/>
          <p:cNvCxnSpPr>
            <a:endCxn id="24" idx="0"/>
          </p:cNvCxnSpPr>
          <p:nvPr/>
        </p:nvCxnSpPr>
        <p:spPr>
          <a:xfrm flipH="1">
            <a:off x="5178212" y="4005688"/>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26" name="Oval 25"/>
          <p:cNvSpPr/>
          <p:nvPr/>
        </p:nvSpPr>
        <p:spPr>
          <a:xfrm>
            <a:off x="5804701" y="447785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27" name="Straight Connector 26"/>
          <p:cNvCxnSpPr>
            <a:endCxn id="26" idx="0"/>
          </p:cNvCxnSpPr>
          <p:nvPr/>
        </p:nvCxnSpPr>
        <p:spPr>
          <a:xfrm>
            <a:off x="5989750" y="4098061"/>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28" name="Oval 27"/>
          <p:cNvSpPr/>
          <p:nvPr/>
        </p:nvSpPr>
        <p:spPr>
          <a:xfrm>
            <a:off x="6674744" y="4475096"/>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29" name="Straight Connector 28"/>
          <p:cNvCxnSpPr>
            <a:endCxn id="28" idx="0"/>
          </p:cNvCxnSpPr>
          <p:nvPr/>
        </p:nvCxnSpPr>
        <p:spPr>
          <a:xfrm flipH="1">
            <a:off x="7024720" y="4005688"/>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30" name="Oval 29"/>
          <p:cNvSpPr/>
          <p:nvPr/>
        </p:nvSpPr>
        <p:spPr>
          <a:xfrm>
            <a:off x="7455426" y="4475096"/>
            <a:ext cx="699952" cy="49258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26</a:t>
            </a:r>
          </a:p>
        </p:txBody>
      </p:sp>
      <p:cxnSp>
        <p:nvCxnSpPr>
          <p:cNvPr id="31" name="Straight Connector 30"/>
          <p:cNvCxnSpPr>
            <a:endCxn id="30" idx="0"/>
          </p:cNvCxnSpPr>
          <p:nvPr/>
        </p:nvCxnSpPr>
        <p:spPr>
          <a:xfrm>
            <a:off x="7443071" y="3954428"/>
            <a:ext cx="362331" cy="520668"/>
          </a:xfrm>
          <a:prstGeom prst="line">
            <a:avLst/>
          </a:prstGeom>
          <a:ln w="38100"/>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1081156" y="5731099"/>
            <a:ext cx="1865354" cy="369332"/>
          </a:xfrm>
          <a:prstGeom prst="rect">
            <a:avLst/>
          </a:prstGeom>
          <a:noFill/>
        </p:spPr>
        <p:txBody>
          <a:bodyPr wrap="square" rtlCol="0">
            <a:spAutoFit/>
          </a:bodyPr>
          <a:lstStyle/>
          <a:p>
            <a:r>
              <a:rPr lang="en-IN" dirty="0">
                <a:solidFill>
                  <a:srgbClr val="0070C0"/>
                </a:solidFill>
              </a:rPr>
              <a:t>Step 1</a:t>
            </a:r>
          </a:p>
        </p:txBody>
      </p:sp>
      <p:sp>
        <p:nvSpPr>
          <p:cNvPr id="34" name="TextBox 33"/>
          <p:cNvSpPr txBox="1"/>
          <p:nvPr/>
        </p:nvSpPr>
        <p:spPr>
          <a:xfrm>
            <a:off x="5774729" y="5787102"/>
            <a:ext cx="1865354" cy="369332"/>
          </a:xfrm>
          <a:prstGeom prst="rect">
            <a:avLst/>
          </a:prstGeom>
          <a:noFill/>
        </p:spPr>
        <p:txBody>
          <a:bodyPr wrap="square" rtlCol="0">
            <a:spAutoFit/>
          </a:bodyPr>
          <a:lstStyle/>
          <a:p>
            <a:r>
              <a:rPr lang="en-IN" dirty="0">
                <a:solidFill>
                  <a:srgbClr val="0070C0"/>
                </a:solidFill>
              </a:rPr>
              <a:t>Step 2</a:t>
            </a:r>
          </a:p>
        </p:txBody>
      </p:sp>
      <p:sp>
        <p:nvSpPr>
          <p:cNvPr id="32" name="TextBox 31"/>
          <p:cNvSpPr txBox="1"/>
          <p:nvPr/>
        </p:nvSpPr>
        <p:spPr>
          <a:xfrm>
            <a:off x="836760" y="1836940"/>
            <a:ext cx="2756445" cy="369332"/>
          </a:xfrm>
          <a:prstGeom prst="rect">
            <a:avLst/>
          </a:prstGeom>
          <a:noFill/>
        </p:spPr>
        <p:txBody>
          <a:bodyPr wrap="square" rtlCol="0">
            <a:spAutoFit/>
          </a:bodyPr>
          <a:lstStyle/>
          <a:p>
            <a:r>
              <a:rPr lang="en-IN" dirty="0">
                <a:solidFill>
                  <a:srgbClr val="0070C0"/>
                </a:solidFill>
              </a:rPr>
              <a:t>Element for deletion: 26</a:t>
            </a:r>
          </a:p>
        </p:txBody>
      </p:sp>
    </p:spTree>
    <p:extLst>
      <p:ext uri="{BB962C8B-B14F-4D97-AF65-F5344CB8AC3E}">
        <p14:creationId xmlns:p14="http://schemas.microsoft.com/office/powerpoint/2010/main" val="31544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5D201-13EE-4515-BCA8-C03A66FB0EBC}"/>
              </a:ext>
            </a:extLst>
          </p:cNvPr>
          <p:cNvSpPr>
            <a:spLocks noGrp="1"/>
          </p:cNvSpPr>
          <p:nvPr>
            <p:ph idx="1"/>
          </p:nvPr>
        </p:nvSpPr>
        <p:spPr/>
        <p:txBody>
          <a:bodyPr/>
          <a:lstStyle/>
          <a:p>
            <a:pPr marL="914400" lvl="1" indent="-457200"/>
            <a:r>
              <a:rPr lang="en-IN" dirty="0"/>
              <a:t>Understand Heap Data Structure</a:t>
            </a:r>
          </a:p>
        </p:txBody>
      </p:sp>
      <p:sp>
        <p:nvSpPr>
          <p:cNvPr id="3" name="Title 2">
            <a:extLst>
              <a:ext uri="{FF2B5EF4-FFF2-40B4-BE49-F238E27FC236}">
                <a16:creationId xmlns:a16="http://schemas.microsoft.com/office/drawing/2014/main" id="{E287DFED-79C6-45F1-801E-613D1FB56043}"/>
              </a:ext>
            </a:extLst>
          </p:cNvPr>
          <p:cNvSpPr>
            <a:spLocks noGrp="1"/>
          </p:cNvSpPr>
          <p:nvPr>
            <p:ph type="title"/>
          </p:nvPr>
        </p:nvSpPr>
        <p:spPr/>
        <p:txBody>
          <a:bodyPr/>
          <a:lstStyle/>
          <a:p>
            <a:r>
              <a:rPr lang="en-US" dirty="0"/>
              <a:t>Learning</a:t>
            </a:r>
            <a:br>
              <a:rPr lang="en-US" dirty="0"/>
            </a:br>
            <a:r>
              <a:rPr lang="en-US" dirty="0"/>
              <a:t>Outcomes</a:t>
            </a:r>
          </a:p>
        </p:txBody>
      </p:sp>
    </p:spTree>
    <p:extLst>
      <p:ext uri="{BB962C8B-B14F-4D97-AF65-F5344CB8AC3E}">
        <p14:creationId xmlns:p14="http://schemas.microsoft.com/office/powerpoint/2010/main" val="3896377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Deletion: Heap Tree</a:t>
            </a:r>
          </a:p>
        </p:txBody>
      </p:sp>
      <p:sp>
        <p:nvSpPr>
          <p:cNvPr id="18" name="Oval 17"/>
          <p:cNvSpPr/>
          <p:nvPr/>
        </p:nvSpPr>
        <p:spPr>
          <a:xfrm>
            <a:off x="1035180" y="3631235"/>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35</a:t>
            </a:r>
          </a:p>
        </p:txBody>
      </p:sp>
      <p:sp>
        <p:nvSpPr>
          <p:cNvPr id="19" name="Oval 18"/>
          <p:cNvSpPr/>
          <p:nvPr/>
        </p:nvSpPr>
        <p:spPr>
          <a:xfrm>
            <a:off x="1769438" y="2793028"/>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10</a:t>
            </a:r>
          </a:p>
        </p:txBody>
      </p:sp>
      <p:cxnSp>
        <p:nvCxnSpPr>
          <p:cNvPr id="20" name="Straight Connector 19"/>
          <p:cNvCxnSpPr/>
          <p:nvPr/>
        </p:nvCxnSpPr>
        <p:spPr>
          <a:xfrm flipH="1">
            <a:off x="1561564" y="3221017"/>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21" name="Oval 20"/>
          <p:cNvSpPr/>
          <p:nvPr/>
        </p:nvSpPr>
        <p:spPr>
          <a:xfrm>
            <a:off x="2469390" y="3532166"/>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22" name="Straight Connector 21"/>
          <p:cNvCxnSpPr/>
          <p:nvPr/>
        </p:nvCxnSpPr>
        <p:spPr>
          <a:xfrm>
            <a:off x="2401766" y="3200933"/>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23" name="Oval 22"/>
          <p:cNvSpPr/>
          <p:nvPr/>
        </p:nvSpPr>
        <p:spPr>
          <a:xfrm>
            <a:off x="400050" y="4526646"/>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30</a:t>
            </a:r>
          </a:p>
        </p:txBody>
      </p:sp>
      <p:cxnSp>
        <p:nvCxnSpPr>
          <p:cNvPr id="24" name="Straight Connector 23"/>
          <p:cNvCxnSpPr>
            <a:endCxn id="23" idx="0"/>
          </p:cNvCxnSpPr>
          <p:nvPr/>
        </p:nvCxnSpPr>
        <p:spPr>
          <a:xfrm flipH="1">
            <a:off x="750026" y="4031446"/>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25" name="Oval 24"/>
          <p:cNvSpPr/>
          <p:nvPr/>
        </p:nvSpPr>
        <p:spPr>
          <a:xfrm>
            <a:off x="1376515" y="4503612"/>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26" name="Straight Connector 25"/>
          <p:cNvCxnSpPr>
            <a:endCxn id="25" idx="0"/>
          </p:cNvCxnSpPr>
          <p:nvPr/>
        </p:nvCxnSpPr>
        <p:spPr>
          <a:xfrm>
            <a:off x="1561564" y="4123819"/>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27" name="Oval 26"/>
          <p:cNvSpPr/>
          <p:nvPr/>
        </p:nvSpPr>
        <p:spPr>
          <a:xfrm>
            <a:off x="2246558" y="4500854"/>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28" name="Straight Connector 27"/>
          <p:cNvCxnSpPr>
            <a:endCxn id="27" idx="0"/>
          </p:cNvCxnSpPr>
          <p:nvPr/>
        </p:nvCxnSpPr>
        <p:spPr>
          <a:xfrm flipH="1">
            <a:off x="2596534" y="4031446"/>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31" name="Oval 30"/>
          <p:cNvSpPr/>
          <p:nvPr/>
        </p:nvSpPr>
        <p:spPr>
          <a:xfrm>
            <a:off x="4858059" y="3812932"/>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30</a:t>
            </a:r>
          </a:p>
        </p:txBody>
      </p:sp>
      <p:sp>
        <p:nvSpPr>
          <p:cNvPr id="32" name="Oval 31"/>
          <p:cNvSpPr/>
          <p:nvPr/>
        </p:nvSpPr>
        <p:spPr>
          <a:xfrm>
            <a:off x="5592317" y="2974725"/>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10</a:t>
            </a:r>
          </a:p>
        </p:txBody>
      </p:sp>
      <p:cxnSp>
        <p:nvCxnSpPr>
          <p:cNvPr id="33" name="Straight Connector 32"/>
          <p:cNvCxnSpPr/>
          <p:nvPr/>
        </p:nvCxnSpPr>
        <p:spPr>
          <a:xfrm flipH="1">
            <a:off x="5384443" y="3402714"/>
            <a:ext cx="324152" cy="399442"/>
          </a:xfrm>
          <a:prstGeom prst="line">
            <a:avLst/>
          </a:prstGeom>
          <a:ln w="38100"/>
        </p:spPr>
        <p:style>
          <a:lnRef idx="2">
            <a:schemeClr val="dk1"/>
          </a:lnRef>
          <a:fillRef idx="0">
            <a:schemeClr val="dk1"/>
          </a:fillRef>
          <a:effectRef idx="1">
            <a:schemeClr val="dk1"/>
          </a:effectRef>
          <a:fontRef idx="minor">
            <a:schemeClr val="tx1"/>
          </a:fontRef>
        </p:style>
      </p:cxnSp>
      <p:sp>
        <p:nvSpPr>
          <p:cNvPr id="34" name="Oval 33"/>
          <p:cNvSpPr/>
          <p:nvPr/>
        </p:nvSpPr>
        <p:spPr>
          <a:xfrm>
            <a:off x="6292269" y="371386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18</a:t>
            </a:r>
          </a:p>
        </p:txBody>
      </p:sp>
      <p:cxnSp>
        <p:nvCxnSpPr>
          <p:cNvPr id="35" name="Straight Connector 34"/>
          <p:cNvCxnSpPr/>
          <p:nvPr/>
        </p:nvCxnSpPr>
        <p:spPr>
          <a:xfrm>
            <a:off x="6224645" y="3382630"/>
            <a:ext cx="251526" cy="341282"/>
          </a:xfrm>
          <a:prstGeom prst="line">
            <a:avLst/>
          </a:prstGeom>
          <a:ln w="38100"/>
        </p:spPr>
        <p:style>
          <a:lnRef idx="2">
            <a:schemeClr val="dk1"/>
          </a:lnRef>
          <a:fillRef idx="0">
            <a:schemeClr val="dk1"/>
          </a:fillRef>
          <a:effectRef idx="1">
            <a:schemeClr val="dk1"/>
          </a:effectRef>
          <a:fontRef idx="minor">
            <a:schemeClr val="tx1"/>
          </a:fontRef>
        </p:style>
      </p:cxnSp>
      <p:sp>
        <p:nvSpPr>
          <p:cNvPr id="36" name="Oval 35"/>
          <p:cNvSpPr/>
          <p:nvPr/>
        </p:nvSpPr>
        <p:spPr>
          <a:xfrm>
            <a:off x="4222929" y="4708343"/>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35</a:t>
            </a:r>
          </a:p>
        </p:txBody>
      </p:sp>
      <p:cxnSp>
        <p:nvCxnSpPr>
          <p:cNvPr id="37" name="Straight Connector 36"/>
          <p:cNvCxnSpPr>
            <a:endCxn id="36" idx="0"/>
          </p:cNvCxnSpPr>
          <p:nvPr/>
        </p:nvCxnSpPr>
        <p:spPr>
          <a:xfrm flipH="1">
            <a:off x="4572905" y="4213143"/>
            <a:ext cx="331130" cy="495200"/>
          </a:xfrm>
          <a:prstGeom prst="line">
            <a:avLst/>
          </a:prstGeom>
          <a:ln w="38100"/>
        </p:spPr>
        <p:style>
          <a:lnRef idx="2">
            <a:schemeClr val="dk1"/>
          </a:lnRef>
          <a:fillRef idx="0">
            <a:schemeClr val="dk1"/>
          </a:fillRef>
          <a:effectRef idx="1">
            <a:schemeClr val="dk1"/>
          </a:effectRef>
          <a:fontRef idx="minor">
            <a:schemeClr val="tx1"/>
          </a:fontRef>
        </p:style>
      </p:cxnSp>
      <p:sp>
        <p:nvSpPr>
          <p:cNvPr id="38" name="Oval 37"/>
          <p:cNvSpPr/>
          <p:nvPr/>
        </p:nvSpPr>
        <p:spPr>
          <a:xfrm>
            <a:off x="5199394" y="4685309"/>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40</a:t>
            </a:r>
          </a:p>
        </p:txBody>
      </p:sp>
      <p:cxnSp>
        <p:nvCxnSpPr>
          <p:cNvPr id="39" name="Straight Connector 38"/>
          <p:cNvCxnSpPr>
            <a:endCxn id="38" idx="0"/>
          </p:cNvCxnSpPr>
          <p:nvPr/>
        </p:nvCxnSpPr>
        <p:spPr>
          <a:xfrm>
            <a:off x="5384443" y="4305516"/>
            <a:ext cx="164927" cy="379793"/>
          </a:xfrm>
          <a:prstGeom prst="line">
            <a:avLst/>
          </a:prstGeom>
          <a:ln w="38100"/>
        </p:spPr>
        <p:style>
          <a:lnRef idx="2">
            <a:schemeClr val="dk1"/>
          </a:lnRef>
          <a:fillRef idx="0">
            <a:schemeClr val="dk1"/>
          </a:fillRef>
          <a:effectRef idx="1">
            <a:schemeClr val="dk1"/>
          </a:effectRef>
          <a:fontRef idx="minor">
            <a:schemeClr val="tx1"/>
          </a:fontRef>
        </p:style>
      </p:cxnSp>
      <p:sp>
        <p:nvSpPr>
          <p:cNvPr id="40" name="Oval 39"/>
          <p:cNvSpPr/>
          <p:nvPr/>
        </p:nvSpPr>
        <p:spPr>
          <a:xfrm>
            <a:off x="6069437" y="4682551"/>
            <a:ext cx="699952" cy="49258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28</a:t>
            </a:r>
          </a:p>
        </p:txBody>
      </p:sp>
      <p:cxnSp>
        <p:nvCxnSpPr>
          <p:cNvPr id="41" name="Straight Connector 40"/>
          <p:cNvCxnSpPr>
            <a:endCxn id="40" idx="0"/>
          </p:cNvCxnSpPr>
          <p:nvPr/>
        </p:nvCxnSpPr>
        <p:spPr>
          <a:xfrm flipH="1">
            <a:off x="6419413" y="4213143"/>
            <a:ext cx="128866" cy="469408"/>
          </a:xfrm>
          <a:prstGeom prst="line">
            <a:avLst/>
          </a:prstGeom>
          <a:ln w="38100"/>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1112021" y="5914318"/>
            <a:ext cx="2088186" cy="369332"/>
          </a:xfrm>
          <a:prstGeom prst="rect">
            <a:avLst/>
          </a:prstGeom>
          <a:noFill/>
        </p:spPr>
        <p:txBody>
          <a:bodyPr wrap="square" rtlCol="0">
            <a:spAutoFit/>
          </a:bodyPr>
          <a:lstStyle/>
          <a:p>
            <a:r>
              <a:rPr lang="en-IN" dirty="0">
                <a:solidFill>
                  <a:srgbClr val="0070C0"/>
                </a:solidFill>
              </a:rPr>
              <a:t>Swap the element</a:t>
            </a:r>
          </a:p>
        </p:txBody>
      </p:sp>
      <p:sp>
        <p:nvSpPr>
          <p:cNvPr id="43" name="Curved Left Arrow 42"/>
          <p:cNvSpPr/>
          <p:nvPr/>
        </p:nvSpPr>
        <p:spPr>
          <a:xfrm rot="13104429">
            <a:off x="406210" y="3485180"/>
            <a:ext cx="349808" cy="10925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TextBox 43"/>
          <p:cNvSpPr txBox="1"/>
          <p:nvPr/>
        </p:nvSpPr>
        <p:spPr>
          <a:xfrm>
            <a:off x="4858059" y="5853061"/>
            <a:ext cx="1865354" cy="369332"/>
          </a:xfrm>
          <a:prstGeom prst="rect">
            <a:avLst/>
          </a:prstGeom>
          <a:noFill/>
        </p:spPr>
        <p:txBody>
          <a:bodyPr wrap="square" rtlCol="0">
            <a:spAutoFit/>
          </a:bodyPr>
          <a:lstStyle/>
          <a:p>
            <a:r>
              <a:rPr lang="en-IN" dirty="0" err="1">
                <a:solidFill>
                  <a:srgbClr val="0070C0"/>
                </a:solidFill>
              </a:rPr>
              <a:t>Heapify</a:t>
            </a:r>
            <a:r>
              <a:rPr lang="en-IN" dirty="0">
                <a:solidFill>
                  <a:srgbClr val="0070C0"/>
                </a:solidFill>
              </a:rPr>
              <a:t> the tree</a:t>
            </a:r>
          </a:p>
        </p:txBody>
      </p:sp>
    </p:spTree>
    <p:extLst>
      <p:ext uri="{BB962C8B-B14F-4D97-AF65-F5344CB8AC3E}">
        <p14:creationId xmlns:p14="http://schemas.microsoft.com/office/powerpoint/2010/main" val="340667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3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Heap data structure is a complete binary tree that satisfies the heap property.</a:t>
            </a:r>
          </a:p>
          <a:p>
            <a:r>
              <a:rPr lang="en-IN" dirty="0"/>
              <a:t>Structural property</a:t>
            </a:r>
          </a:p>
          <a:p>
            <a:r>
              <a:rPr lang="en-IN" dirty="0"/>
              <a:t>Ordering property</a:t>
            </a:r>
          </a:p>
          <a:p>
            <a:r>
              <a:rPr lang="en-IN" dirty="0"/>
              <a:t>In a complete binary tree, all levels are full except the last level, i.e., nodes in all levels except the last level will have two children and all the nodes should be left-justified.</a:t>
            </a:r>
          </a:p>
        </p:txBody>
      </p:sp>
      <p:sp>
        <p:nvSpPr>
          <p:cNvPr id="3" name="Title 2"/>
          <p:cNvSpPr>
            <a:spLocks noGrp="1"/>
          </p:cNvSpPr>
          <p:nvPr>
            <p:ph type="title"/>
          </p:nvPr>
        </p:nvSpPr>
        <p:spPr/>
        <p:txBody>
          <a:bodyPr/>
          <a:lstStyle/>
          <a:p>
            <a:r>
              <a:rPr lang="en-IN" dirty="0"/>
              <a:t>Heap</a:t>
            </a:r>
          </a:p>
        </p:txBody>
      </p:sp>
    </p:spTree>
    <p:extLst>
      <p:ext uri="{BB962C8B-B14F-4D97-AF65-F5344CB8AC3E}">
        <p14:creationId xmlns:p14="http://schemas.microsoft.com/office/powerpoint/2010/main" val="194100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Max-Heap</a:t>
            </a:r>
          </a:p>
          <a:p>
            <a:r>
              <a:rPr lang="en-IN" dirty="0"/>
              <a:t>Min-Heap</a:t>
            </a:r>
          </a:p>
          <a:p>
            <a:endParaRPr lang="en-IN" dirty="0"/>
          </a:p>
        </p:txBody>
      </p:sp>
      <p:sp>
        <p:nvSpPr>
          <p:cNvPr id="3" name="Title 2"/>
          <p:cNvSpPr>
            <a:spLocks noGrp="1"/>
          </p:cNvSpPr>
          <p:nvPr>
            <p:ph type="title"/>
          </p:nvPr>
        </p:nvSpPr>
        <p:spPr/>
        <p:txBody>
          <a:bodyPr/>
          <a:lstStyle/>
          <a:p>
            <a:r>
              <a:rPr lang="en-IN" dirty="0"/>
              <a:t>Types of Heap</a:t>
            </a:r>
          </a:p>
        </p:txBody>
      </p:sp>
    </p:spTree>
    <p:extLst>
      <p:ext uri="{BB962C8B-B14F-4D97-AF65-F5344CB8AC3E}">
        <p14:creationId xmlns:p14="http://schemas.microsoft.com/office/powerpoint/2010/main" val="270341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key present at the root node must be greatest or equal to the keys present at all of it’s children.</a:t>
            </a:r>
          </a:p>
          <a:p>
            <a:r>
              <a:rPr lang="en-IN" dirty="0"/>
              <a:t>The same property must be true for all sub-trees in that Binary Tree.</a:t>
            </a:r>
          </a:p>
        </p:txBody>
      </p:sp>
      <p:sp>
        <p:nvSpPr>
          <p:cNvPr id="3" name="Title 2"/>
          <p:cNvSpPr>
            <a:spLocks noGrp="1"/>
          </p:cNvSpPr>
          <p:nvPr>
            <p:ph type="title"/>
          </p:nvPr>
        </p:nvSpPr>
        <p:spPr/>
        <p:txBody>
          <a:bodyPr/>
          <a:lstStyle/>
          <a:p>
            <a:r>
              <a:rPr lang="en-IN" dirty="0"/>
              <a:t>Max Heap</a:t>
            </a:r>
          </a:p>
        </p:txBody>
      </p:sp>
    </p:spTree>
    <p:extLst>
      <p:ext uri="{BB962C8B-B14F-4D97-AF65-F5344CB8AC3E}">
        <p14:creationId xmlns:p14="http://schemas.microsoft.com/office/powerpoint/2010/main" val="23546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Max-Heap</a:t>
            </a:r>
          </a:p>
        </p:txBody>
      </p:sp>
      <p:sp>
        <p:nvSpPr>
          <p:cNvPr id="5" name="Oval 4"/>
          <p:cNvSpPr/>
          <p:nvPr/>
        </p:nvSpPr>
        <p:spPr>
          <a:xfrm>
            <a:off x="4302442" y="2993467"/>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40</a:t>
            </a:r>
          </a:p>
        </p:txBody>
      </p:sp>
      <p:sp>
        <p:nvSpPr>
          <p:cNvPr id="6" name="Oval 5"/>
          <p:cNvSpPr/>
          <p:nvPr/>
        </p:nvSpPr>
        <p:spPr>
          <a:xfrm>
            <a:off x="4017973" y="3848008"/>
            <a:ext cx="699952" cy="49258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35</a:t>
            </a:r>
          </a:p>
        </p:txBody>
      </p:sp>
      <p:sp>
        <p:nvSpPr>
          <p:cNvPr id="7" name="Oval 6"/>
          <p:cNvSpPr/>
          <p:nvPr/>
        </p:nvSpPr>
        <p:spPr>
          <a:xfrm>
            <a:off x="2874808" y="2981078"/>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50</a:t>
            </a:r>
          </a:p>
        </p:txBody>
      </p:sp>
      <p:sp>
        <p:nvSpPr>
          <p:cNvPr id="8" name="Oval 7"/>
          <p:cNvSpPr/>
          <p:nvPr/>
        </p:nvSpPr>
        <p:spPr>
          <a:xfrm>
            <a:off x="4863489" y="3821225"/>
            <a:ext cx="699952" cy="492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30</a:t>
            </a:r>
          </a:p>
        </p:txBody>
      </p:sp>
      <p:sp>
        <p:nvSpPr>
          <p:cNvPr id="9" name="Oval 8"/>
          <p:cNvSpPr/>
          <p:nvPr/>
        </p:nvSpPr>
        <p:spPr>
          <a:xfrm>
            <a:off x="3536434" y="2102604"/>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60</a:t>
            </a:r>
          </a:p>
        </p:txBody>
      </p:sp>
      <p:cxnSp>
        <p:nvCxnSpPr>
          <p:cNvPr id="10" name="Straight Connector 9"/>
          <p:cNvCxnSpPr/>
          <p:nvPr/>
        </p:nvCxnSpPr>
        <p:spPr>
          <a:xfrm flipH="1">
            <a:off x="4367949" y="3473662"/>
            <a:ext cx="237125" cy="408843"/>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4135499" y="2533463"/>
            <a:ext cx="362197" cy="467884"/>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4881137" y="3412806"/>
            <a:ext cx="242513" cy="408419"/>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H="1">
            <a:off x="3394040" y="2526836"/>
            <a:ext cx="241822" cy="466631"/>
          </a:xfrm>
          <a:prstGeom prst="line">
            <a:avLst/>
          </a:prstGeom>
          <a:ln w="38100"/>
        </p:spPr>
        <p:style>
          <a:lnRef idx="2">
            <a:schemeClr val="dk1"/>
          </a:lnRef>
          <a:fillRef idx="0">
            <a:schemeClr val="dk1"/>
          </a:fillRef>
          <a:effectRef idx="1">
            <a:schemeClr val="dk1"/>
          </a:effectRef>
          <a:fontRef idx="minor">
            <a:schemeClr val="tx1"/>
          </a:fontRef>
        </p:style>
      </p:cxnSp>
      <p:sp>
        <p:nvSpPr>
          <p:cNvPr id="14" name="Oval 13"/>
          <p:cNvSpPr/>
          <p:nvPr/>
        </p:nvSpPr>
        <p:spPr>
          <a:xfrm>
            <a:off x="2250114" y="3848008"/>
            <a:ext cx="699952" cy="49258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40</a:t>
            </a:r>
          </a:p>
        </p:txBody>
      </p:sp>
      <p:sp>
        <p:nvSpPr>
          <p:cNvPr id="15" name="Oval 14"/>
          <p:cNvSpPr/>
          <p:nvPr/>
        </p:nvSpPr>
        <p:spPr>
          <a:xfrm>
            <a:off x="3143033" y="3873859"/>
            <a:ext cx="699952" cy="492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38</a:t>
            </a:r>
          </a:p>
        </p:txBody>
      </p:sp>
      <p:cxnSp>
        <p:nvCxnSpPr>
          <p:cNvPr id="16" name="Straight Connector 15"/>
          <p:cNvCxnSpPr/>
          <p:nvPr/>
        </p:nvCxnSpPr>
        <p:spPr>
          <a:xfrm flipH="1">
            <a:off x="2744010" y="3439165"/>
            <a:ext cx="337949" cy="434694"/>
          </a:xfrm>
          <a:prstGeom prst="line">
            <a:avLst/>
          </a:prstGeom>
          <a:ln w="38100"/>
        </p:spPr>
        <p:style>
          <a:lnRef idx="2">
            <a:schemeClr val="dk1"/>
          </a:lnRef>
          <a:fillRef idx="0">
            <a:schemeClr val="dk1"/>
          </a:fillRef>
          <a:effectRef idx="1">
            <a:schemeClr val="dk1"/>
          </a:effectRef>
          <a:fontRef idx="minor">
            <a:schemeClr val="tx1"/>
          </a:fontRef>
        </p:style>
      </p:cxnSp>
      <p:cxnSp>
        <p:nvCxnSpPr>
          <p:cNvPr id="18" name="Straight Connector 17"/>
          <p:cNvCxnSpPr>
            <a:endCxn id="15" idx="0"/>
          </p:cNvCxnSpPr>
          <p:nvPr/>
        </p:nvCxnSpPr>
        <p:spPr>
          <a:xfrm>
            <a:off x="3395977" y="3506729"/>
            <a:ext cx="97032" cy="367130"/>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4090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key present at the root node must be minimum or equal to the keys present at all of it’s children. </a:t>
            </a:r>
          </a:p>
          <a:p>
            <a:r>
              <a:rPr lang="en-IN" dirty="0"/>
              <a:t>The same property must be true for all sub-trees in that Binary Tree.</a:t>
            </a:r>
          </a:p>
        </p:txBody>
      </p:sp>
      <p:sp>
        <p:nvSpPr>
          <p:cNvPr id="3" name="Title 2"/>
          <p:cNvSpPr>
            <a:spLocks noGrp="1"/>
          </p:cNvSpPr>
          <p:nvPr>
            <p:ph type="title"/>
          </p:nvPr>
        </p:nvSpPr>
        <p:spPr/>
        <p:txBody>
          <a:bodyPr/>
          <a:lstStyle/>
          <a:p>
            <a:r>
              <a:rPr lang="en-IN" dirty="0"/>
              <a:t>Min-Heap</a:t>
            </a:r>
          </a:p>
        </p:txBody>
      </p:sp>
    </p:spTree>
    <p:extLst>
      <p:ext uri="{BB962C8B-B14F-4D97-AF65-F5344CB8AC3E}">
        <p14:creationId xmlns:p14="http://schemas.microsoft.com/office/powerpoint/2010/main" val="292962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Min-Heap</a:t>
            </a:r>
          </a:p>
        </p:txBody>
      </p:sp>
      <p:sp>
        <p:nvSpPr>
          <p:cNvPr id="4" name="Oval 3"/>
          <p:cNvSpPr/>
          <p:nvPr/>
        </p:nvSpPr>
        <p:spPr>
          <a:xfrm>
            <a:off x="4302442" y="3263923"/>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40</a:t>
            </a:r>
          </a:p>
        </p:txBody>
      </p:sp>
      <p:sp>
        <p:nvSpPr>
          <p:cNvPr id="5" name="Oval 4"/>
          <p:cNvSpPr/>
          <p:nvPr/>
        </p:nvSpPr>
        <p:spPr>
          <a:xfrm>
            <a:off x="4017973" y="4118464"/>
            <a:ext cx="699952" cy="49258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65</a:t>
            </a:r>
          </a:p>
        </p:txBody>
      </p:sp>
      <p:sp>
        <p:nvSpPr>
          <p:cNvPr id="6" name="Oval 5"/>
          <p:cNvSpPr/>
          <p:nvPr/>
        </p:nvSpPr>
        <p:spPr>
          <a:xfrm>
            <a:off x="2874808" y="3251534"/>
            <a:ext cx="699952" cy="49258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50</a:t>
            </a:r>
          </a:p>
        </p:txBody>
      </p:sp>
      <p:sp>
        <p:nvSpPr>
          <p:cNvPr id="7" name="Oval 6"/>
          <p:cNvSpPr/>
          <p:nvPr/>
        </p:nvSpPr>
        <p:spPr>
          <a:xfrm>
            <a:off x="4863489" y="4091681"/>
            <a:ext cx="699952" cy="492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70</a:t>
            </a:r>
          </a:p>
        </p:txBody>
      </p:sp>
      <p:sp>
        <p:nvSpPr>
          <p:cNvPr id="8" name="Oval 7"/>
          <p:cNvSpPr/>
          <p:nvPr/>
        </p:nvSpPr>
        <p:spPr>
          <a:xfrm>
            <a:off x="3536434" y="2373060"/>
            <a:ext cx="699952" cy="492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30</a:t>
            </a:r>
          </a:p>
        </p:txBody>
      </p:sp>
      <p:cxnSp>
        <p:nvCxnSpPr>
          <p:cNvPr id="9" name="Straight Connector 8"/>
          <p:cNvCxnSpPr/>
          <p:nvPr/>
        </p:nvCxnSpPr>
        <p:spPr>
          <a:xfrm flipH="1">
            <a:off x="4367949" y="3744118"/>
            <a:ext cx="237125" cy="408843"/>
          </a:xfrm>
          <a:prstGeom prst="line">
            <a:avLst/>
          </a:prstGeom>
          <a:ln w="38100"/>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4135499" y="2803919"/>
            <a:ext cx="362197" cy="467884"/>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4881137" y="3683262"/>
            <a:ext cx="242513" cy="408419"/>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H="1">
            <a:off x="3394040" y="2797292"/>
            <a:ext cx="241822" cy="466631"/>
          </a:xfrm>
          <a:prstGeom prst="line">
            <a:avLst/>
          </a:prstGeom>
          <a:ln w="38100"/>
        </p:spPr>
        <p:style>
          <a:lnRef idx="2">
            <a:schemeClr val="dk1"/>
          </a:lnRef>
          <a:fillRef idx="0">
            <a:schemeClr val="dk1"/>
          </a:fillRef>
          <a:effectRef idx="1">
            <a:schemeClr val="dk1"/>
          </a:effectRef>
          <a:fontRef idx="minor">
            <a:schemeClr val="tx1"/>
          </a:fontRef>
        </p:style>
      </p:cxnSp>
      <p:sp>
        <p:nvSpPr>
          <p:cNvPr id="13" name="Oval 12"/>
          <p:cNvSpPr/>
          <p:nvPr/>
        </p:nvSpPr>
        <p:spPr>
          <a:xfrm>
            <a:off x="2250114" y="4118464"/>
            <a:ext cx="699952" cy="49258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55</a:t>
            </a:r>
          </a:p>
        </p:txBody>
      </p:sp>
      <p:sp>
        <p:nvSpPr>
          <p:cNvPr id="14" name="Oval 13"/>
          <p:cNvSpPr/>
          <p:nvPr/>
        </p:nvSpPr>
        <p:spPr>
          <a:xfrm>
            <a:off x="3143033" y="4144315"/>
            <a:ext cx="699952" cy="4925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60</a:t>
            </a:r>
          </a:p>
        </p:txBody>
      </p:sp>
      <p:cxnSp>
        <p:nvCxnSpPr>
          <p:cNvPr id="15" name="Straight Connector 14"/>
          <p:cNvCxnSpPr/>
          <p:nvPr/>
        </p:nvCxnSpPr>
        <p:spPr>
          <a:xfrm flipH="1">
            <a:off x="2744010" y="3709621"/>
            <a:ext cx="337949" cy="434694"/>
          </a:xfrm>
          <a:prstGeom prst="line">
            <a:avLst/>
          </a:prstGeom>
          <a:ln w="38100"/>
        </p:spPr>
        <p:style>
          <a:lnRef idx="2">
            <a:schemeClr val="dk1"/>
          </a:lnRef>
          <a:fillRef idx="0">
            <a:schemeClr val="dk1"/>
          </a:fillRef>
          <a:effectRef idx="1">
            <a:schemeClr val="dk1"/>
          </a:effectRef>
          <a:fontRef idx="minor">
            <a:schemeClr val="tx1"/>
          </a:fontRef>
        </p:style>
      </p:cxnSp>
      <p:cxnSp>
        <p:nvCxnSpPr>
          <p:cNvPr id="16" name="Straight Connector 15"/>
          <p:cNvCxnSpPr>
            <a:endCxn id="14" idx="0"/>
          </p:cNvCxnSpPr>
          <p:nvPr/>
        </p:nvCxnSpPr>
        <p:spPr>
          <a:xfrm>
            <a:off x="3395977" y="3777185"/>
            <a:ext cx="97032" cy="367130"/>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6089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699" y="1493949"/>
            <a:ext cx="8689751" cy="5173551"/>
          </a:xfrm>
        </p:spPr>
        <p:txBody>
          <a:bodyPr>
            <a:normAutofit/>
          </a:bodyPr>
          <a:lstStyle/>
          <a:p>
            <a:pPr marL="0" indent="0">
              <a:buNone/>
            </a:pPr>
            <a:r>
              <a:rPr lang="en-IN" dirty="0"/>
              <a:t>1. Create a new node at the end of heap.</a:t>
            </a:r>
          </a:p>
          <a:p>
            <a:pPr marL="0" indent="0">
              <a:buNone/>
            </a:pPr>
            <a:r>
              <a:rPr lang="en-IN" dirty="0"/>
              <a:t>2. Assign new value to the node.</a:t>
            </a:r>
          </a:p>
          <a:p>
            <a:pPr marL="0" indent="0">
              <a:buNone/>
            </a:pPr>
            <a:r>
              <a:rPr lang="en-IN" dirty="0"/>
              <a:t>3. Compare the value of this child node with its parent.</a:t>
            </a:r>
          </a:p>
          <a:p>
            <a:pPr marL="0" indent="0">
              <a:buNone/>
            </a:pPr>
            <a:r>
              <a:rPr lang="en-IN" dirty="0"/>
              <a:t>4.If value of parent is less than child, then swap them.</a:t>
            </a:r>
          </a:p>
          <a:p>
            <a:pPr marL="0" indent="0">
              <a:buNone/>
            </a:pPr>
            <a:r>
              <a:rPr lang="en-IN" dirty="0"/>
              <a:t>5. Repeat step 3 &amp; 4 until Heap property holds.</a:t>
            </a:r>
          </a:p>
        </p:txBody>
      </p:sp>
      <p:sp>
        <p:nvSpPr>
          <p:cNvPr id="3" name="Title 2"/>
          <p:cNvSpPr>
            <a:spLocks noGrp="1"/>
          </p:cNvSpPr>
          <p:nvPr>
            <p:ph type="title"/>
          </p:nvPr>
        </p:nvSpPr>
        <p:spPr/>
        <p:txBody>
          <a:bodyPr/>
          <a:lstStyle/>
          <a:p>
            <a:r>
              <a:rPr lang="en-IN" dirty="0"/>
              <a:t>Heap Tree construction</a:t>
            </a:r>
          </a:p>
        </p:txBody>
      </p:sp>
    </p:spTree>
    <p:extLst>
      <p:ext uri="{BB962C8B-B14F-4D97-AF65-F5344CB8AC3E}">
        <p14:creationId xmlns:p14="http://schemas.microsoft.com/office/powerpoint/2010/main" val="455706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9118</TotalTime>
  <Words>578</Words>
  <Application>Microsoft Office PowerPoint</Application>
  <PresentationFormat>On-screen Show (4:3)</PresentationFormat>
  <Paragraphs>191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Bahnschrift</vt:lpstr>
      <vt:lpstr>Bahnschrift SemiBold</vt:lpstr>
      <vt:lpstr>Office Theme</vt:lpstr>
      <vt:lpstr>PowerPoint Presentation</vt:lpstr>
      <vt:lpstr>Learning Outcomes</vt:lpstr>
      <vt:lpstr>Heap</vt:lpstr>
      <vt:lpstr>Types of Heap</vt:lpstr>
      <vt:lpstr>Max Heap</vt:lpstr>
      <vt:lpstr>Max-Heap</vt:lpstr>
      <vt:lpstr>Min-Heap</vt:lpstr>
      <vt:lpstr>Min-Heap</vt:lpstr>
      <vt:lpstr>Heap Tree construction</vt:lpstr>
      <vt:lpstr>Heap Tree construction (Max Heap)</vt:lpstr>
      <vt:lpstr>Heap Tree construction</vt:lpstr>
      <vt:lpstr>Heap Tree construction</vt:lpstr>
      <vt:lpstr>Heap Tree construction</vt:lpstr>
      <vt:lpstr>Heapify Method (Min Heap) </vt:lpstr>
      <vt:lpstr>Heapify Method (Min Heap) </vt:lpstr>
      <vt:lpstr>Heapify Method (Min Heap) </vt:lpstr>
      <vt:lpstr>Deletion: Heap Tree  (01)</vt:lpstr>
      <vt:lpstr>Deletion: Heap Tree  (02)</vt:lpstr>
      <vt:lpstr>Deletion: Heap Tree</vt:lpstr>
      <vt:lpstr>Deletion: Heap Tree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HP</cp:lastModifiedBy>
  <cp:revision>509</cp:revision>
  <dcterms:created xsi:type="dcterms:W3CDTF">2020-12-02T15:29:53Z</dcterms:created>
  <dcterms:modified xsi:type="dcterms:W3CDTF">2022-10-21T06:14:00Z</dcterms:modified>
</cp:coreProperties>
</file>