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26" r:id="rId4"/>
    <p:sldId id="329" r:id="rId5"/>
    <p:sldId id="330" r:id="rId6"/>
    <p:sldId id="331" r:id="rId7"/>
    <p:sldId id="332" r:id="rId8"/>
    <p:sldId id="342" r:id="rId9"/>
    <p:sldId id="343" r:id="rId10"/>
    <p:sldId id="333" r:id="rId11"/>
    <p:sldId id="334" r:id="rId12"/>
    <p:sldId id="335" r:id="rId13"/>
    <p:sldId id="336" r:id="rId14"/>
    <p:sldId id="337" r:id="rId15"/>
    <p:sldId id="338" r:id="rId16"/>
    <p:sldId id="340" r:id="rId17"/>
    <p:sldId id="341" r:id="rId18"/>
    <p:sldId id="339" r:id="rId19"/>
    <p:sldId id="25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F1F"/>
    <a:srgbClr val="7CAAF1"/>
    <a:srgbClr val="2C2C2C"/>
    <a:srgbClr val="191919"/>
    <a:srgbClr val="636973"/>
    <a:srgbClr val="999999"/>
    <a:srgbClr val="C2C2C2"/>
    <a:srgbClr val="00203F"/>
    <a:srgbClr val="ADF0D1"/>
    <a:srgbClr val="DD5C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79" d="100"/>
          <a:sy n="79" d="100"/>
        </p:scale>
        <p:origin x="15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FDCE79-4E29-402C-B477-B11C4D011CD0}"/>
              </a:ext>
            </a:extLst>
          </p:cNvPr>
          <p:cNvPicPr>
            <a:picLocks noChangeAspect="1"/>
          </p:cNvPicPr>
          <p:nvPr userDrawn="1"/>
        </p:nvPicPr>
        <p:blipFill>
          <a:blip r:embed="rId2">
            <a:grayscl/>
            <a:alphaModFix amt="90000"/>
          </a:blip>
          <a:stretch>
            <a:fillRect/>
          </a:stretch>
        </p:blipFill>
        <p:spPr>
          <a:xfrm>
            <a:off x="0" y="-1"/>
            <a:ext cx="9144000" cy="6858000"/>
          </a:xfrm>
          <a:prstGeom prst="rect">
            <a:avLst/>
          </a:prstGeom>
        </p:spPr>
      </p:pic>
      <p:sp>
        <p:nvSpPr>
          <p:cNvPr id="5" name="Rectangle 4">
            <a:extLst>
              <a:ext uri="{FF2B5EF4-FFF2-40B4-BE49-F238E27FC236}">
                <a16:creationId xmlns:a16="http://schemas.microsoft.com/office/drawing/2014/main" id="{5992F9EE-5066-4DC7-9A8B-A0704FB56E63}"/>
              </a:ext>
            </a:extLst>
          </p:cNvPr>
          <p:cNvSpPr/>
          <p:nvPr userDrawn="1"/>
        </p:nvSpPr>
        <p:spPr>
          <a:xfrm>
            <a:off x="0" y="1440872"/>
            <a:ext cx="9144000" cy="3976255"/>
          </a:xfrm>
          <a:prstGeom prst="rect">
            <a:avLst/>
          </a:prstGeom>
          <a:solidFill>
            <a:srgbClr val="2C2C2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9451063-0A73-407E-9285-9A6C27FF3658}"/>
              </a:ext>
            </a:extLst>
          </p:cNvPr>
          <p:cNvSpPr txBox="1"/>
          <p:nvPr userDrawn="1"/>
        </p:nvSpPr>
        <p:spPr>
          <a:xfrm>
            <a:off x="318655" y="1551705"/>
            <a:ext cx="5250873" cy="1569660"/>
          </a:xfrm>
          <a:prstGeom prst="rect">
            <a:avLst/>
          </a:prstGeom>
          <a:noFill/>
        </p:spPr>
        <p:txBody>
          <a:bodyPr wrap="square" rtlCol="0">
            <a:spAutoFit/>
          </a:bodyPr>
          <a:lstStyle/>
          <a:p>
            <a:r>
              <a:rPr lang="en-IN" sz="9600" dirty="0">
                <a:solidFill>
                  <a:srgbClr val="FFFF00"/>
                </a:solidFill>
                <a:effectLst>
                  <a:outerShdw blurRad="38100" dist="38100" dir="2700000" algn="tl">
                    <a:srgbClr val="000000">
                      <a:alpha val="43137"/>
                    </a:srgbClr>
                  </a:outerShdw>
                </a:effectLst>
                <a:latin typeface="+mj-lt"/>
              </a:rPr>
              <a:t>ECAP770</a:t>
            </a:r>
          </a:p>
        </p:txBody>
      </p:sp>
      <p:sp>
        <p:nvSpPr>
          <p:cNvPr id="12" name="TextBox 11">
            <a:extLst>
              <a:ext uri="{FF2B5EF4-FFF2-40B4-BE49-F238E27FC236}">
                <a16:creationId xmlns:a16="http://schemas.microsoft.com/office/drawing/2014/main" id="{A1D37EDC-9BA2-4106-A0D1-49964EF39471}"/>
              </a:ext>
            </a:extLst>
          </p:cNvPr>
          <p:cNvSpPr txBox="1"/>
          <p:nvPr userDrawn="1"/>
        </p:nvSpPr>
        <p:spPr>
          <a:xfrm>
            <a:off x="263235" y="2970116"/>
            <a:ext cx="5347855" cy="646331"/>
          </a:xfrm>
          <a:prstGeom prst="rect">
            <a:avLst/>
          </a:prstGeom>
          <a:noFill/>
        </p:spPr>
        <p:txBody>
          <a:bodyPr wrap="square">
            <a:spAutoFit/>
          </a:bodyPr>
          <a:lstStyle/>
          <a:p>
            <a:pPr algn="ctr"/>
            <a:r>
              <a:rPr lang="en-IN" sz="3600" cap="small" baseline="0" dirty="0">
                <a:solidFill>
                  <a:schemeClr val="bg1"/>
                </a:solidFill>
              </a:rPr>
              <a:t>Advance Data Structures</a:t>
            </a:r>
          </a:p>
        </p:txBody>
      </p:sp>
      <p:cxnSp>
        <p:nvCxnSpPr>
          <p:cNvPr id="10" name="Straight Connector 9">
            <a:extLst>
              <a:ext uri="{FF2B5EF4-FFF2-40B4-BE49-F238E27FC236}">
                <a16:creationId xmlns:a16="http://schemas.microsoft.com/office/drawing/2014/main" id="{A6C59E63-B3F3-40A8-A422-69AB2D35C404}"/>
              </a:ext>
            </a:extLst>
          </p:cNvPr>
          <p:cNvCxnSpPr>
            <a:cxnSpLocks/>
          </p:cNvCxnSpPr>
          <p:nvPr userDrawn="1"/>
        </p:nvCxnSpPr>
        <p:spPr>
          <a:xfrm>
            <a:off x="318655" y="3782289"/>
            <a:ext cx="5347855" cy="0"/>
          </a:xfrm>
          <a:prstGeom prst="line">
            <a:avLst/>
          </a:prstGeom>
          <a:ln w="317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03F2AB1-044B-42E4-8A81-97A7A2FE5418}"/>
              </a:ext>
            </a:extLst>
          </p:cNvPr>
          <p:cNvSpPr txBox="1"/>
          <p:nvPr userDrawn="1"/>
        </p:nvSpPr>
        <p:spPr>
          <a:xfrm>
            <a:off x="5999019" y="4563687"/>
            <a:ext cx="2826328" cy="523220"/>
          </a:xfrm>
          <a:prstGeom prst="rect">
            <a:avLst/>
          </a:prstGeom>
          <a:noFill/>
        </p:spPr>
        <p:txBody>
          <a:bodyPr wrap="square" rtlCol="0">
            <a:spAutoFit/>
          </a:bodyPr>
          <a:lstStyle/>
          <a:p>
            <a:pPr algn="r"/>
            <a:r>
              <a:rPr lang="en-IN" sz="2800" dirty="0">
                <a:solidFill>
                  <a:srgbClr val="FFFF00"/>
                </a:solidFill>
                <a:effectLst>
                  <a:outerShdw blurRad="38100" dist="38100" dir="2700000" algn="tl">
                    <a:srgbClr val="000000">
                      <a:alpha val="43137"/>
                    </a:srgbClr>
                  </a:outerShdw>
                </a:effectLst>
              </a:rPr>
              <a:t>Ashwani Kumar</a:t>
            </a:r>
          </a:p>
        </p:txBody>
      </p:sp>
      <p:sp>
        <p:nvSpPr>
          <p:cNvPr id="18" name="TextBox 17">
            <a:extLst>
              <a:ext uri="{FF2B5EF4-FFF2-40B4-BE49-F238E27FC236}">
                <a16:creationId xmlns:a16="http://schemas.microsoft.com/office/drawing/2014/main" id="{34979311-FF32-46BF-9637-46454C71F372}"/>
              </a:ext>
            </a:extLst>
          </p:cNvPr>
          <p:cNvSpPr txBox="1"/>
          <p:nvPr userDrawn="1"/>
        </p:nvSpPr>
        <p:spPr>
          <a:xfrm>
            <a:off x="6044739" y="5039622"/>
            <a:ext cx="2826328" cy="400110"/>
          </a:xfrm>
          <a:prstGeom prst="rect">
            <a:avLst/>
          </a:prstGeom>
          <a:noFill/>
        </p:spPr>
        <p:txBody>
          <a:bodyPr wrap="square" rtlCol="0">
            <a:spAutoFit/>
          </a:bodyPr>
          <a:lstStyle/>
          <a:p>
            <a:pPr algn="ctr"/>
            <a:r>
              <a:rPr lang="en-IN" sz="2000" dirty="0">
                <a:solidFill>
                  <a:schemeClr val="bg1"/>
                </a:solidFill>
                <a:effectLst>
                  <a:outerShdw blurRad="38100" dist="38100" dir="2700000" algn="tl">
                    <a:srgbClr val="000000">
                      <a:alpha val="43137"/>
                    </a:srgbClr>
                  </a:outerShdw>
                </a:effectLst>
              </a:rPr>
              <a:t>Assistant Professor</a:t>
            </a:r>
          </a:p>
        </p:txBody>
      </p:sp>
    </p:spTree>
    <p:extLst>
      <p:ext uri="{BB962C8B-B14F-4D97-AF65-F5344CB8AC3E}">
        <p14:creationId xmlns:p14="http://schemas.microsoft.com/office/powerpoint/2010/main" val="210813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hank you">
    <p:bg>
      <p:bgPr>
        <a:blipFill dpi="0" rotWithShape="1">
          <a:blip r:embed="rId2">
            <a:alphaModFix amt="24000"/>
            <a:lum/>
          </a:blip>
          <a:srcRect/>
          <a:tile tx="0" ty="0" sx="100000" sy="100000" flip="none" algn="tl"/>
        </a:blip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10D8FB24-47A5-44BC-AECD-0BC32C75DA0B}"/>
              </a:ext>
            </a:extLst>
          </p:cNvPr>
          <p:cNvSpPr/>
          <p:nvPr userDrawn="1"/>
        </p:nvSpPr>
        <p:spPr>
          <a:xfrm>
            <a:off x="548640" y="548640"/>
            <a:ext cx="8046720" cy="5760720"/>
          </a:xfrm>
          <a:prstGeom prst="roundRect">
            <a:avLst>
              <a:gd name="adj" fmla="val 6085"/>
            </a:avLst>
          </a:prstGeom>
          <a:solidFill>
            <a:srgbClr val="191919"/>
          </a:solidFill>
          <a:ln w="28575">
            <a:solidFill>
              <a:srgbClr val="ADF0D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ADF0D1"/>
                </a:solidFill>
              </a:rPr>
              <a:t>That’s all for now…</a:t>
            </a:r>
          </a:p>
        </p:txBody>
      </p:sp>
      <p:pic>
        <p:nvPicPr>
          <p:cNvPr id="10" name="Picture 9" descr="Icon&#10;&#10;Description automatically generated">
            <a:extLst>
              <a:ext uri="{FF2B5EF4-FFF2-40B4-BE49-F238E27FC236}">
                <a16:creationId xmlns:a16="http://schemas.microsoft.com/office/drawing/2014/main" id="{952D653F-880E-4704-B157-47A700D64B0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790332" y="790379"/>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1" name="Picture 10" descr="Icon&#10;&#10;Description automatically generated">
            <a:extLst>
              <a:ext uri="{FF2B5EF4-FFF2-40B4-BE49-F238E27FC236}">
                <a16:creationId xmlns:a16="http://schemas.microsoft.com/office/drawing/2014/main" id="{0F10F3FB-B2E5-4042-8A74-C8150CE8F5F0}"/>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8125068" y="790379"/>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2" name="Picture 11" descr="Icon&#10;&#10;Description automatically generated">
            <a:extLst>
              <a:ext uri="{FF2B5EF4-FFF2-40B4-BE49-F238E27FC236}">
                <a16:creationId xmlns:a16="http://schemas.microsoft.com/office/drawing/2014/main" id="{1C516898-262F-4C12-85F9-35D321590CE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790332" y="5839460"/>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3" name="Picture 12" descr="Icon&#10;&#10;Description automatically generated">
            <a:extLst>
              <a:ext uri="{FF2B5EF4-FFF2-40B4-BE49-F238E27FC236}">
                <a16:creationId xmlns:a16="http://schemas.microsoft.com/office/drawing/2014/main" id="{394B66A9-76CC-4130-959F-4495CE8CFE2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8125068" y="5839460"/>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2859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EE634-6B37-4575-989D-67DDA194FFF3}"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064834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err="1"/>
              <a:t>ClicX</a:t>
            </a:r>
            <a:r>
              <a:rPr lang="en-US" dirty="0"/>
              <a:t>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EE634-6B37-4575-989D-67DDA194FFF3}"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580453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EE634-6B37-4575-989D-67DDA194FFF3}"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1453785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EE634-6B37-4575-989D-67DDA194FFF3}"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33833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earning Outcome">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0050" y="2840182"/>
            <a:ext cx="8534400" cy="3827317"/>
          </a:xfrm>
        </p:spPr>
        <p:txBody>
          <a:bodyPr/>
          <a:lstStyle>
            <a:lvl1pPr>
              <a:lnSpc>
                <a:spcPct val="150000"/>
              </a:lnSpc>
              <a:buClr>
                <a:srgbClr val="FF0066"/>
              </a:buClr>
              <a:buFont typeface="Arial" panose="020B0604020202020204" pitchFamily="34" charset="0"/>
              <a:buNone/>
              <a:defRPr>
                <a:solidFill>
                  <a:srgbClr val="00203F"/>
                </a:solidFill>
              </a:defRPr>
            </a:lvl1pPr>
            <a:lvl2pPr>
              <a:lnSpc>
                <a:spcPct val="150000"/>
              </a:lnSpc>
              <a:buClr>
                <a:srgbClr val="FF0066"/>
              </a:buClr>
              <a:defRPr sz="2800"/>
            </a:lvl2pPr>
            <a:lvl3pPr>
              <a:buClr>
                <a:srgbClr val="FF0066"/>
              </a:buClr>
              <a:defRPr/>
            </a:lvl3pPr>
            <a:lvl4pPr>
              <a:buClr>
                <a:srgbClr val="FF0066"/>
              </a:buClr>
              <a:defRPr/>
            </a:lvl4pPr>
            <a:lvl5pPr>
              <a:buClr>
                <a:srgbClr val="FF0066"/>
              </a:buClr>
              <a:defRPr/>
            </a:lvl5pPr>
          </a:lstStyle>
          <a:p>
            <a:pPr lvl="1"/>
            <a:r>
              <a:rPr lang="en-US" dirty="0"/>
              <a:t>outcome 1</a:t>
            </a:r>
          </a:p>
          <a:p>
            <a:pPr lvl="1"/>
            <a:r>
              <a:rPr lang="en-US" dirty="0"/>
              <a:t>outcome 2</a:t>
            </a:r>
          </a:p>
          <a:p>
            <a:pPr lvl="1"/>
            <a:r>
              <a:rPr lang="en-US" dirty="0"/>
              <a:t>outcome 3</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2095499"/>
          </a:xfrm>
          <a:prstGeom prst="rect">
            <a:avLst/>
          </a:prstGeom>
          <a:gradFill flip="none" rotWithShape="1">
            <a:gsLst>
              <a:gs pos="76000">
                <a:srgbClr val="636973"/>
              </a:gs>
              <a:gs pos="25000">
                <a:srgbClr val="2C2C2C"/>
              </a:gs>
              <a:gs pos="100000">
                <a:srgbClr val="9999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00050" y="0"/>
            <a:ext cx="8743950" cy="2095499"/>
          </a:xfrm>
        </p:spPr>
        <p:txBody>
          <a:bodyPr>
            <a:normAutofit/>
          </a:bodyPr>
          <a:lstStyle>
            <a:lvl1pPr>
              <a:defRPr sz="4400">
                <a:solidFill>
                  <a:srgbClr val="ADF0D1"/>
                </a:solidFill>
                <a:effectLst>
                  <a:outerShdw blurRad="38100" dist="38100" dir="2700000" algn="tl">
                    <a:srgbClr val="000000">
                      <a:alpha val="43137"/>
                    </a:srgbClr>
                  </a:outerShdw>
                </a:effectLst>
              </a:defRPr>
            </a:lvl1pPr>
          </a:lstStyle>
          <a:p>
            <a:r>
              <a:rPr lang="en-US" dirty="0"/>
              <a:t>Learning</a:t>
            </a:r>
            <a:br>
              <a:rPr lang="en-US" dirty="0"/>
            </a:br>
            <a:r>
              <a:rPr lang="en-US" dirty="0"/>
              <a:t>Outcome</a:t>
            </a:r>
          </a:p>
        </p:txBody>
      </p:sp>
      <p:pic>
        <p:nvPicPr>
          <p:cNvPr id="13" name="Graphic 12" descr="Bullseye with solid fill">
            <a:extLst>
              <a:ext uri="{FF2B5EF4-FFF2-40B4-BE49-F238E27FC236}">
                <a16:creationId xmlns:a16="http://schemas.microsoft.com/office/drawing/2014/main" id="{DA53A35D-A7FC-46DF-8F17-CB2B929D870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42465" y="201756"/>
            <a:ext cx="1691985" cy="1691985"/>
          </a:xfrm>
          <a:prstGeom prst="rect">
            <a:avLst/>
          </a:prstGeom>
          <a:effectLst>
            <a:outerShdw blurRad="63500" dist="63500" sx="104000" sy="104000" algn="ctr" rotWithShape="0">
              <a:prstClr val="black">
                <a:alpha val="40000"/>
              </a:prstClr>
            </a:outerShdw>
          </a:effectLst>
        </p:spPr>
      </p:pic>
      <p:sp>
        <p:nvSpPr>
          <p:cNvPr id="7" name="TextBox 6">
            <a:extLst>
              <a:ext uri="{FF2B5EF4-FFF2-40B4-BE49-F238E27FC236}">
                <a16:creationId xmlns:a16="http://schemas.microsoft.com/office/drawing/2014/main" id="{228C5984-85FD-4A7B-BC9D-CFD0ADC314BC}"/>
              </a:ext>
            </a:extLst>
          </p:cNvPr>
          <p:cNvSpPr txBox="1"/>
          <p:nvPr userDrawn="1"/>
        </p:nvSpPr>
        <p:spPr>
          <a:xfrm>
            <a:off x="400050" y="2297255"/>
            <a:ext cx="8092786" cy="523220"/>
          </a:xfrm>
          <a:prstGeom prst="rect">
            <a:avLst/>
          </a:prstGeom>
          <a:noFill/>
        </p:spPr>
        <p:txBody>
          <a:bodyPr wrap="square">
            <a:spAutoFit/>
          </a:bodyPr>
          <a:lstStyle/>
          <a:p>
            <a:pPr lvl="0"/>
            <a:r>
              <a:rPr lang="en-US" sz="2800" dirty="0">
                <a:solidFill>
                  <a:srgbClr val="1F1F1F"/>
                </a:solidFill>
              </a:rPr>
              <a:t>After this lecture, you will be able to</a:t>
            </a:r>
          </a:p>
        </p:txBody>
      </p:sp>
    </p:spTree>
    <p:extLst>
      <p:ext uri="{BB962C8B-B14F-4D97-AF65-F5344CB8AC3E}">
        <p14:creationId xmlns:p14="http://schemas.microsoft.com/office/powerpoint/2010/main" val="404072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Grey)">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1543050"/>
            <a:ext cx="8534400" cy="5124450"/>
          </a:xfrm>
        </p:spPr>
        <p:txBody>
          <a:bodyPr/>
          <a:lstStyle>
            <a:lvl1pPr>
              <a:lnSpc>
                <a:spcPct val="150000"/>
              </a:lnSpc>
              <a:buClr>
                <a:srgbClr val="FF0066"/>
              </a:buClr>
              <a:defRPr/>
            </a:lvl1pPr>
            <a:lvl2pPr>
              <a:lnSpc>
                <a:spcPct val="150000"/>
              </a:lnSpc>
              <a:buClr>
                <a:srgbClr val="FF0066"/>
              </a:buClr>
              <a:defRPr/>
            </a:lvl2pPr>
            <a:lvl3pPr>
              <a:lnSpc>
                <a:spcPct val="150000"/>
              </a:lnSpc>
              <a:buClr>
                <a:srgbClr val="FF0066"/>
              </a:buClr>
              <a:defRPr/>
            </a:lvl3pPr>
            <a:lvl4pPr>
              <a:lnSpc>
                <a:spcPct val="150000"/>
              </a:lnSpc>
              <a:buClr>
                <a:srgbClr val="FF0066"/>
              </a:buClr>
              <a:defRPr/>
            </a:lvl4pPr>
            <a:lvl5pPr>
              <a:lnSpc>
                <a:spcPct val="150000"/>
              </a:lnSpc>
              <a:buClr>
                <a:srgbClr val="FF0066"/>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1325562"/>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00050" y="1"/>
            <a:ext cx="8743950" cy="1314450"/>
          </a:xfrm>
        </p:spPr>
        <p:txBody>
          <a:bodyPr>
            <a:normAutofit/>
          </a:bodyPr>
          <a:lstStyle>
            <a:lvl1pPr>
              <a:defRPr sz="4000">
                <a:solidFill>
                  <a:srgbClr val="ADF0D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279762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White)">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1543050"/>
            <a:ext cx="8534400" cy="5124450"/>
          </a:xfrm>
        </p:spPr>
        <p:txBody>
          <a:bodyPr/>
          <a:lstStyle>
            <a:lvl1pPr>
              <a:lnSpc>
                <a:spcPct val="150000"/>
              </a:lnSpc>
              <a:buClr>
                <a:srgbClr val="FF0066"/>
              </a:buClr>
              <a:defRPr/>
            </a:lvl1pPr>
            <a:lvl2pPr>
              <a:lnSpc>
                <a:spcPct val="150000"/>
              </a:lnSpc>
              <a:buClr>
                <a:srgbClr val="FF0066"/>
              </a:buClr>
              <a:defRPr/>
            </a:lvl2pPr>
            <a:lvl3pPr>
              <a:lnSpc>
                <a:spcPct val="150000"/>
              </a:lnSpc>
              <a:buClr>
                <a:srgbClr val="FF0066"/>
              </a:buClr>
              <a:defRPr/>
            </a:lvl3pPr>
            <a:lvl4pPr>
              <a:lnSpc>
                <a:spcPct val="150000"/>
              </a:lnSpc>
              <a:buClr>
                <a:srgbClr val="FF0066"/>
              </a:buClr>
              <a:defRPr/>
            </a:lvl4pPr>
            <a:lvl5pPr>
              <a:lnSpc>
                <a:spcPct val="150000"/>
              </a:lnSpc>
              <a:buClr>
                <a:srgbClr val="FF0066"/>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1325562"/>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00050" y="0"/>
            <a:ext cx="8743950" cy="1325563"/>
          </a:xfrm>
        </p:spPr>
        <p:txBody>
          <a:bodyPr>
            <a:normAutofit/>
          </a:bodyPr>
          <a:lstStyle>
            <a:lvl1pPr>
              <a:defRPr sz="4000">
                <a:solidFill>
                  <a:srgbClr val="ADF0D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4212039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1EE634-6B37-4575-989D-67DDA194FFF3}"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197723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1EE634-6B37-4575-989D-67DDA194FFF3}"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412370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1EE634-6B37-4575-989D-67DDA194FFF3}" type="datetimeFigureOut">
              <a:rPr lang="en-US" smtClean="0"/>
              <a:t>10/21/2021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3843933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1EE634-6B37-4575-989D-67DDA194FFF3}" type="datetimeFigureOut">
              <a:rPr lang="en-US" smtClean="0"/>
              <a:t>10/21/2021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50768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EE634-6B37-4575-989D-67DDA194FFF3}" type="datetimeFigureOut">
              <a:rPr lang="en-US" smtClean="0"/>
              <a:t>10/21/2021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1377276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EE634-6B37-4575-989D-67DDA194FFF3}" type="datetimeFigureOut">
              <a:rPr lang="en-US" smtClean="0"/>
              <a:t>10/21/2021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EAAA1-D3CF-4C53-8B5F-CDA826E8787C}" type="slidenum">
              <a:rPr lang="en-US" smtClean="0"/>
              <a:t>‹#›</a:t>
            </a:fld>
            <a:endParaRPr lang="en-US"/>
          </a:p>
        </p:txBody>
      </p:sp>
    </p:spTree>
    <p:extLst>
      <p:ext uri="{BB962C8B-B14F-4D97-AF65-F5344CB8AC3E}">
        <p14:creationId xmlns:p14="http://schemas.microsoft.com/office/powerpoint/2010/main" val="3072163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4" r:id="rId4"/>
    <p:sldLayoutId id="2147483663" r:id="rId5"/>
    <p:sldLayoutId id="2147483664" r:id="rId6"/>
    <p:sldLayoutId id="2147483665" r:id="rId7"/>
    <p:sldLayoutId id="2147483666" r:id="rId8"/>
    <p:sldLayoutId id="2147483667" r:id="rId9"/>
    <p:sldLayoutId id="2147483675"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2829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t>Insert </a:t>
            </a:r>
          </a:p>
          <a:p>
            <a:pPr algn="just"/>
            <a:r>
              <a:rPr lang="en-IN" dirty="0"/>
              <a:t>Delete</a:t>
            </a:r>
          </a:p>
          <a:p>
            <a:pPr algn="just"/>
            <a:r>
              <a:rPr lang="en-IN" dirty="0"/>
              <a:t>Peeking from the Priority Queue (Find max/min)</a:t>
            </a:r>
          </a:p>
          <a:p>
            <a:pPr algn="just"/>
            <a:r>
              <a:rPr lang="en-IN" dirty="0"/>
              <a:t>Extract-Max/Min from the Priority Queue</a:t>
            </a:r>
          </a:p>
        </p:txBody>
      </p:sp>
      <p:sp>
        <p:nvSpPr>
          <p:cNvPr id="3" name="Title 2"/>
          <p:cNvSpPr>
            <a:spLocks noGrp="1"/>
          </p:cNvSpPr>
          <p:nvPr>
            <p:ph type="title"/>
          </p:nvPr>
        </p:nvSpPr>
        <p:spPr/>
        <p:txBody>
          <a:bodyPr/>
          <a:lstStyle/>
          <a:p>
            <a:r>
              <a:rPr lang="en-IN" dirty="0"/>
              <a:t>Priority queue operations</a:t>
            </a:r>
          </a:p>
        </p:txBody>
      </p:sp>
    </p:spTree>
    <p:extLst>
      <p:ext uri="{BB962C8B-B14F-4D97-AF65-F5344CB8AC3E}">
        <p14:creationId xmlns:p14="http://schemas.microsoft.com/office/powerpoint/2010/main" val="960071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dirty="0"/>
              <a:t>If there is no node, </a:t>
            </a:r>
          </a:p>
          <a:p>
            <a:pPr marL="0" indent="0" algn="just">
              <a:buNone/>
            </a:pPr>
            <a:r>
              <a:rPr lang="en-IN" dirty="0"/>
              <a:t>  create a </a:t>
            </a:r>
            <a:r>
              <a:rPr lang="en-IN" dirty="0" err="1"/>
              <a:t>newNode</a:t>
            </a:r>
            <a:r>
              <a:rPr lang="en-IN" dirty="0"/>
              <a:t>.</a:t>
            </a:r>
          </a:p>
          <a:p>
            <a:pPr algn="just"/>
            <a:r>
              <a:rPr lang="en-IN" dirty="0"/>
              <a:t>else (a node is already present)</a:t>
            </a:r>
          </a:p>
          <a:p>
            <a:pPr marL="0" indent="0" algn="just">
              <a:buNone/>
            </a:pPr>
            <a:r>
              <a:rPr lang="en-IN" dirty="0"/>
              <a:t>  insert the </a:t>
            </a:r>
            <a:r>
              <a:rPr lang="en-IN" dirty="0" err="1"/>
              <a:t>newNode</a:t>
            </a:r>
            <a:r>
              <a:rPr lang="en-IN" dirty="0"/>
              <a:t> at the end (last node from left to right.)</a:t>
            </a:r>
          </a:p>
          <a:p>
            <a:pPr algn="just"/>
            <a:r>
              <a:rPr lang="en-IN" dirty="0" err="1"/>
              <a:t>Heapify</a:t>
            </a:r>
            <a:r>
              <a:rPr lang="en-IN" dirty="0"/>
              <a:t> the array</a:t>
            </a:r>
          </a:p>
        </p:txBody>
      </p:sp>
      <p:sp>
        <p:nvSpPr>
          <p:cNvPr id="3" name="Title 2"/>
          <p:cNvSpPr>
            <a:spLocks noGrp="1"/>
          </p:cNvSpPr>
          <p:nvPr>
            <p:ph type="title"/>
          </p:nvPr>
        </p:nvSpPr>
        <p:spPr/>
        <p:txBody>
          <a:bodyPr/>
          <a:lstStyle/>
          <a:p>
            <a:r>
              <a:rPr lang="en-IN" dirty="0"/>
              <a:t>Inserting operation: algorithm</a:t>
            </a:r>
          </a:p>
        </p:txBody>
      </p:sp>
    </p:spTree>
    <p:extLst>
      <p:ext uri="{BB962C8B-B14F-4D97-AF65-F5344CB8AC3E}">
        <p14:creationId xmlns:p14="http://schemas.microsoft.com/office/powerpoint/2010/main" val="1542950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18"/>
          <p:cNvSpPr/>
          <p:nvPr/>
        </p:nvSpPr>
        <p:spPr>
          <a:xfrm>
            <a:off x="3436640" y="3602116"/>
            <a:ext cx="1210614" cy="149617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itle 2"/>
          <p:cNvSpPr>
            <a:spLocks noGrp="1"/>
          </p:cNvSpPr>
          <p:nvPr>
            <p:ph type="title"/>
          </p:nvPr>
        </p:nvSpPr>
        <p:spPr/>
        <p:txBody>
          <a:bodyPr/>
          <a:lstStyle/>
          <a:p>
            <a:r>
              <a:rPr lang="en-IN" dirty="0"/>
              <a:t>Inserting operation</a:t>
            </a:r>
          </a:p>
        </p:txBody>
      </p:sp>
      <p:sp>
        <p:nvSpPr>
          <p:cNvPr id="4" name="Oval 3"/>
          <p:cNvSpPr/>
          <p:nvPr/>
        </p:nvSpPr>
        <p:spPr>
          <a:xfrm>
            <a:off x="1557809" y="3454792"/>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35</a:t>
            </a:r>
          </a:p>
        </p:txBody>
      </p:sp>
      <p:sp>
        <p:nvSpPr>
          <p:cNvPr id="5" name="Oval 4"/>
          <p:cNvSpPr/>
          <p:nvPr/>
        </p:nvSpPr>
        <p:spPr>
          <a:xfrm>
            <a:off x="2292067" y="2616585"/>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40</a:t>
            </a:r>
          </a:p>
        </p:txBody>
      </p:sp>
      <p:cxnSp>
        <p:nvCxnSpPr>
          <p:cNvPr id="6" name="Straight Connector 5"/>
          <p:cNvCxnSpPr/>
          <p:nvPr/>
        </p:nvCxnSpPr>
        <p:spPr>
          <a:xfrm flipH="1">
            <a:off x="2008741" y="2975783"/>
            <a:ext cx="372420" cy="502403"/>
          </a:xfrm>
          <a:prstGeom prst="line">
            <a:avLst/>
          </a:prstGeom>
          <a:ln w="38100"/>
        </p:spPr>
        <p:style>
          <a:lnRef idx="2">
            <a:schemeClr val="dk1"/>
          </a:lnRef>
          <a:fillRef idx="0">
            <a:schemeClr val="dk1"/>
          </a:fillRef>
          <a:effectRef idx="1">
            <a:schemeClr val="dk1"/>
          </a:effectRef>
          <a:fontRef idx="minor">
            <a:schemeClr val="tx1"/>
          </a:fontRef>
        </p:style>
      </p:cxnSp>
      <p:sp>
        <p:nvSpPr>
          <p:cNvPr id="7" name="Oval 6"/>
          <p:cNvSpPr/>
          <p:nvPr/>
        </p:nvSpPr>
        <p:spPr>
          <a:xfrm>
            <a:off x="2992019" y="3355723"/>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28</a:t>
            </a:r>
          </a:p>
        </p:txBody>
      </p:sp>
      <p:cxnSp>
        <p:nvCxnSpPr>
          <p:cNvPr id="8" name="Straight Connector 7"/>
          <p:cNvCxnSpPr/>
          <p:nvPr/>
        </p:nvCxnSpPr>
        <p:spPr>
          <a:xfrm>
            <a:off x="2924395" y="3024490"/>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9" name="Oval 8"/>
          <p:cNvSpPr/>
          <p:nvPr/>
        </p:nvSpPr>
        <p:spPr>
          <a:xfrm>
            <a:off x="922679" y="4350203"/>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26</a:t>
            </a:r>
          </a:p>
        </p:txBody>
      </p:sp>
      <p:cxnSp>
        <p:nvCxnSpPr>
          <p:cNvPr id="10" name="Straight Connector 9"/>
          <p:cNvCxnSpPr>
            <a:endCxn id="9" idx="0"/>
          </p:cNvCxnSpPr>
          <p:nvPr/>
        </p:nvCxnSpPr>
        <p:spPr>
          <a:xfrm flipH="1">
            <a:off x="1272655" y="3855003"/>
            <a:ext cx="331130" cy="495200"/>
          </a:xfrm>
          <a:prstGeom prst="line">
            <a:avLst/>
          </a:prstGeom>
          <a:ln w="38100"/>
        </p:spPr>
        <p:style>
          <a:lnRef idx="2">
            <a:schemeClr val="dk1"/>
          </a:lnRef>
          <a:fillRef idx="0">
            <a:schemeClr val="dk1"/>
          </a:fillRef>
          <a:effectRef idx="1">
            <a:schemeClr val="dk1"/>
          </a:effectRef>
          <a:fontRef idx="minor">
            <a:schemeClr val="tx1"/>
          </a:fontRef>
        </p:style>
      </p:cxnSp>
      <p:sp>
        <p:nvSpPr>
          <p:cNvPr id="11" name="Oval 10"/>
          <p:cNvSpPr/>
          <p:nvPr/>
        </p:nvSpPr>
        <p:spPr>
          <a:xfrm>
            <a:off x="1899144" y="4327169"/>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30</a:t>
            </a:r>
          </a:p>
        </p:txBody>
      </p:sp>
      <p:cxnSp>
        <p:nvCxnSpPr>
          <p:cNvPr id="12" name="Straight Connector 11"/>
          <p:cNvCxnSpPr>
            <a:endCxn id="11" idx="0"/>
          </p:cNvCxnSpPr>
          <p:nvPr/>
        </p:nvCxnSpPr>
        <p:spPr>
          <a:xfrm>
            <a:off x="2107457" y="3905198"/>
            <a:ext cx="141663" cy="421971"/>
          </a:xfrm>
          <a:prstGeom prst="line">
            <a:avLst/>
          </a:prstGeom>
          <a:ln w="38100"/>
        </p:spPr>
        <p:style>
          <a:lnRef idx="2">
            <a:schemeClr val="dk1"/>
          </a:lnRef>
          <a:fillRef idx="0">
            <a:schemeClr val="dk1"/>
          </a:fillRef>
          <a:effectRef idx="1">
            <a:schemeClr val="dk1"/>
          </a:effectRef>
          <a:fontRef idx="minor">
            <a:schemeClr val="tx1"/>
          </a:fontRef>
        </p:style>
      </p:cxnSp>
      <p:sp>
        <p:nvSpPr>
          <p:cNvPr id="13" name="Oval 12"/>
          <p:cNvSpPr/>
          <p:nvPr/>
        </p:nvSpPr>
        <p:spPr>
          <a:xfrm>
            <a:off x="2769187" y="4324411"/>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18</a:t>
            </a:r>
          </a:p>
        </p:txBody>
      </p:sp>
      <p:cxnSp>
        <p:nvCxnSpPr>
          <p:cNvPr id="14" name="Straight Connector 13"/>
          <p:cNvCxnSpPr>
            <a:endCxn id="13" idx="0"/>
          </p:cNvCxnSpPr>
          <p:nvPr/>
        </p:nvCxnSpPr>
        <p:spPr>
          <a:xfrm flipH="1">
            <a:off x="3119163" y="3855003"/>
            <a:ext cx="128866" cy="469408"/>
          </a:xfrm>
          <a:prstGeom prst="line">
            <a:avLst/>
          </a:prstGeom>
          <a:ln w="38100"/>
        </p:spPr>
        <p:style>
          <a:lnRef idx="2">
            <a:schemeClr val="dk1"/>
          </a:lnRef>
          <a:fillRef idx="0">
            <a:schemeClr val="dk1"/>
          </a:fillRef>
          <a:effectRef idx="1">
            <a:schemeClr val="dk1"/>
          </a:effectRef>
          <a:fontRef idx="minor">
            <a:schemeClr val="tx1"/>
          </a:fontRef>
        </p:style>
      </p:cxnSp>
      <p:sp>
        <p:nvSpPr>
          <p:cNvPr id="16" name="Oval 15"/>
          <p:cNvSpPr/>
          <p:nvPr/>
        </p:nvSpPr>
        <p:spPr>
          <a:xfrm>
            <a:off x="3621353" y="4350203"/>
            <a:ext cx="699952" cy="49258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31</a:t>
            </a:r>
          </a:p>
        </p:txBody>
      </p:sp>
      <p:cxnSp>
        <p:nvCxnSpPr>
          <p:cNvPr id="17" name="Straight Connector 16"/>
          <p:cNvCxnSpPr/>
          <p:nvPr/>
        </p:nvCxnSpPr>
        <p:spPr>
          <a:xfrm>
            <a:off x="3590031" y="3794888"/>
            <a:ext cx="268226" cy="555315"/>
          </a:xfrm>
          <a:prstGeom prst="line">
            <a:avLst/>
          </a:prstGeom>
          <a:ln w="38100">
            <a:prstDash val="sysDash"/>
          </a:ln>
        </p:spPr>
        <p:style>
          <a:lnRef idx="2">
            <a:schemeClr val="dk1"/>
          </a:lnRef>
          <a:fillRef idx="0">
            <a:schemeClr val="dk1"/>
          </a:fillRef>
          <a:effectRef idx="1">
            <a:schemeClr val="dk1"/>
          </a:effectRef>
          <a:fontRef idx="minor">
            <a:schemeClr val="tx1"/>
          </a:fontRef>
        </p:style>
      </p:cxnSp>
      <p:sp>
        <p:nvSpPr>
          <p:cNvPr id="20" name="Oval 19"/>
          <p:cNvSpPr/>
          <p:nvPr/>
        </p:nvSpPr>
        <p:spPr>
          <a:xfrm>
            <a:off x="5903259" y="3429000"/>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35</a:t>
            </a:r>
          </a:p>
        </p:txBody>
      </p:sp>
      <p:sp>
        <p:nvSpPr>
          <p:cNvPr id="21" name="Oval 20"/>
          <p:cNvSpPr/>
          <p:nvPr/>
        </p:nvSpPr>
        <p:spPr>
          <a:xfrm>
            <a:off x="6637517" y="2590793"/>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40</a:t>
            </a:r>
          </a:p>
        </p:txBody>
      </p:sp>
      <p:cxnSp>
        <p:nvCxnSpPr>
          <p:cNvPr id="22" name="Straight Connector 21"/>
          <p:cNvCxnSpPr/>
          <p:nvPr/>
        </p:nvCxnSpPr>
        <p:spPr>
          <a:xfrm flipH="1">
            <a:off x="6354191" y="2949991"/>
            <a:ext cx="372420" cy="502403"/>
          </a:xfrm>
          <a:prstGeom prst="line">
            <a:avLst/>
          </a:prstGeom>
          <a:ln w="38100"/>
        </p:spPr>
        <p:style>
          <a:lnRef idx="2">
            <a:schemeClr val="dk1"/>
          </a:lnRef>
          <a:fillRef idx="0">
            <a:schemeClr val="dk1"/>
          </a:fillRef>
          <a:effectRef idx="1">
            <a:schemeClr val="dk1"/>
          </a:effectRef>
          <a:fontRef idx="minor">
            <a:schemeClr val="tx1"/>
          </a:fontRef>
        </p:style>
      </p:cxnSp>
      <p:sp>
        <p:nvSpPr>
          <p:cNvPr id="23" name="Oval 22"/>
          <p:cNvSpPr/>
          <p:nvPr/>
        </p:nvSpPr>
        <p:spPr>
          <a:xfrm>
            <a:off x="7337469" y="3329931"/>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31</a:t>
            </a:r>
          </a:p>
        </p:txBody>
      </p:sp>
      <p:cxnSp>
        <p:nvCxnSpPr>
          <p:cNvPr id="24" name="Straight Connector 23"/>
          <p:cNvCxnSpPr/>
          <p:nvPr/>
        </p:nvCxnSpPr>
        <p:spPr>
          <a:xfrm>
            <a:off x="7269845" y="2998698"/>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25" name="Oval 24"/>
          <p:cNvSpPr/>
          <p:nvPr/>
        </p:nvSpPr>
        <p:spPr>
          <a:xfrm>
            <a:off x="5268129" y="4324411"/>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26</a:t>
            </a:r>
          </a:p>
        </p:txBody>
      </p:sp>
      <p:cxnSp>
        <p:nvCxnSpPr>
          <p:cNvPr id="26" name="Straight Connector 25"/>
          <p:cNvCxnSpPr>
            <a:endCxn id="25" idx="0"/>
          </p:cNvCxnSpPr>
          <p:nvPr/>
        </p:nvCxnSpPr>
        <p:spPr>
          <a:xfrm flipH="1">
            <a:off x="5618105" y="3829211"/>
            <a:ext cx="331130" cy="495200"/>
          </a:xfrm>
          <a:prstGeom prst="line">
            <a:avLst/>
          </a:prstGeom>
          <a:ln w="38100"/>
        </p:spPr>
        <p:style>
          <a:lnRef idx="2">
            <a:schemeClr val="dk1"/>
          </a:lnRef>
          <a:fillRef idx="0">
            <a:schemeClr val="dk1"/>
          </a:fillRef>
          <a:effectRef idx="1">
            <a:schemeClr val="dk1"/>
          </a:effectRef>
          <a:fontRef idx="minor">
            <a:schemeClr val="tx1"/>
          </a:fontRef>
        </p:style>
      </p:cxnSp>
      <p:sp>
        <p:nvSpPr>
          <p:cNvPr id="27" name="Oval 26"/>
          <p:cNvSpPr/>
          <p:nvPr/>
        </p:nvSpPr>
        <p:spPr>
          <a:xfrm>
            <a:off x="6244594" y="4301377"/>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30</a:t>
            </a:r>
          </a:p>
        </p:txBody>
      </p:sp>
      <p:cxnSp>
        <p:nvCxnSpPr>
          <p:cNvPr id="28" name="Straight Connector 27"/>
          <p:cNvCxnSpPr>
            <a:endCxn id="27" idx="0"/>
          </p:cNvCxnSpPr>
          <p:nvPr/>
        </p:nvCxnSpPr>
        <p:spPr>
          <a:xfrm>
            <a:off x="6452907" y="3879406"/>
            <a:ext cx="141663" cy="421971"/>
          </a:xfrm>
          <a:prstGeom prst="line">
            <a:avLst/>
          </a:prstGeom>
          <a:ln w="38100"/>
        </p:spPr>
        <p:style>
          <a:lnRef idx="2">
            <a:schemeClr val="dk1"/>
          </a:lnRef>
          <a:fillRef idx="0">
            <a:schemeClr val="dk1"/>
          </a:fillRef>
          <a:effectRef idx="1">
            <a:schemeClr val="dk1"/>
          </a:effectRef>
          <a:fontRef idx="minor">
            <a:schemeClr val="tx1"/>
          </a:fontRef>
        </p:style>
      </p:cxnSp>
      <p:sp>
        <p:nvSpPr>
          <p:cNvPr id="29" name="Oval 28"/>
          <p:cNvSpPr/>
          <p:nvPr/>
        </p:nvSpPr>
        <p:spPr>
          <a:xfrm>
            <a:off x="7114637" y="4298619"/>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18</a:t>
            </a:r>
          </a:p>
        </p:txBody>
      </p:sp>
      <p:cxnSp>
        <p:nvCxnSpPr>
          <p:cNvPr id="30" name="Straight Connector 29"/>
          <p:cNvCxnSpPr>
            <a:endCxn id="29" idx="0"/>
          </p:cNvCxnSpPr>
          <p:nvPr/>
        </p:nvCxnSpPr>
        <p:spPr>
          <a:xfrm flipH="1">
            <a:off x="7464613" y="3829211"/>
            <a:ext cx="128866" cy="469408"/>
          </a:xfrm>
          <a:prstGeom prst="line">
            <a:avLst/>
          </a:prstGeom>
          <a:ln w="38100"/>
        </p:spPr>
        <p:style>
          <a:lnRef idx="2">
            <a:schemeClr val="dk1"/>
          </a:lnRef>
          <a:fillRef idx="0">
            <a:schemeClr val="dk1"/>
          </a:fillRef>
          <a:effectRef idx="1">
            <a:schemeClr val="dk1"/>
          </a:effectRef>
          <a:fontRef idx="minor">
            <a:schemeClr val="tx1"/>
          </a:fontRef>
        </p:style>
      </p:cxnSp>
      <p:sp>
        <p:nvSpPr>
          <p:cNvPr id="31" name="Oval 30"/>
          <p:cNvSpPr/>
          <p:nvPr/>
        </p:nvSpPr>
        <p:spPr>
          <a:xfrm>
            <a:off x="7987825" y="4298619"/>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28</a:t>
            </a:r>
          </a:p>
        </p:txBody>
      </p:sp>
      <p:cxnSp>
        <p:nvCxnSpPr>
          <p:cNvPr id="32" name="Straight Connector 31"/>
          <p:cNvCxnSpPr/>
          <p:nvPr/>
        </p:nvCxnSpPr>
        <p:spPr>
          <a:xfrm>
            <a:off x="7895758" y="3743576"/>
            <a:ext cx="268004" cy="580835"/>
          </a:xfrm>
          <a:prstGeom prst="line">
            <a:avLst/>
          </a:prstGeom>
          <a:ln w="3810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14414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t>If </a:t>
            </a:r>
            <a:r>
              <a:rPr lang="en-IN" dirty="0" err="1"/>
              <a:t>nodeToBeDeleted</a:t>
            </a:r>
            <a:r>
              <a:rPr lang="en-IN" dirty="0"/>
              <a:t> is the </a:t>
            </a:r>
            <a:r>
              <a:rPr lang="en-IN" dirty="0" err="1"/>
              <a:t>leafNode</a:t>
            </a:r>
            <a:endParaRPr lang="en-IN" dirty="0"/>
          </a:p>
          <a:p>
            <a:pPr marL="0" indent="0" algn="just">
              <a:buNone/>
            </a:pPr>
            <a:r>
              <a:rPr lang="en-IN" dirty="0"/>
              <a:t>  remove the node</a:t>
            </a:r>
          </a:p>
          <a:p>
            <a:pPr algn="just"/>
            <a:r>
              <a:rPr lang="en-IN" dirty="0"/>
              <a:t>Else swap </a:t>
            </a:r>
            <a:r>
              <a:rPr lang="en-IN" dirty="0" err="1"/>
              <a:t>nodeToBeDeleted</a:t>
            </a:r>
            <a:r>
              <a:rPr lang="en-IN" dirty="0"/>
              <a:t> with the </a:t>
            </a:r>
            <a:r>
              <a:rPr lang="en-IN" dirty="0" err="1"/>
              <a:t>lastLeafNode</a:t>
            </a:r>
            <a:endParaRPr lang="en-IN" dirty="0"/>
          </a:p>
          <a:p>
            <a:pPr marL="0" indent="0" algn="just">
              <a:buNone/>
            </a:pPr>
            <a:r>
              <a:rPr lang="en-IN" dirty="0"/>
              <a:t>  remove </a:t>
            </a:r>
            <a:r>
              <a:rPr lang="en-IN" dirty="0" err="1"/>
              <a:t>noteToBeDeleted</a:t>
            </a:r>
            <a:endParaRPr lang="en-IN" dirty="0"/>
          </a:p>
          <a:p>
            <a:pPr algn="just"/>
            <a:r>
              <a:rPr lang="en-IN" dirty="0"/>
              <a:t>  </a:t>
            </a:r>
            <a:r>
              <a:rPr lang="en-IN" dirty="0" err="1"/>
              <a:t>heapify</a:t>
            </a:r>
            <a:r>
              <a:rPr lang="en-IN" dirty="0"/>
              <a:t> the array</a:t>
            </a:r>
          </a:p>
        </p:txBody>
      </p:sp>
      <p:sp>
        <p:nvSpPr>
          <p:cNvPr id="3" name="Title 2"/>
          <p:cNvSpPr>
            <a:spLocks noGrp="1"/>
          </p:cNvSpPr>
          <p:nvPr>
            <p:ph type="title"/>
          </p:nvPr>
        </p:nvSpPr>
        <p:spPr/>
        <p:txBody>
          <a:bodyPr/>
          <a:lstStyle/>
          <a:p>
            <a:r>
              <a:rPr lang="en-IN" dirty="0"/>
              <a:t>Delete operation: Algorithm</a:t>
            </a:r>
          </a:p>
        </p:txBody>
      </p:sp>
    </p:spTree>
    <p:extLst>
      <p:ext uri="{BB962C8B-B14F-4D97-AF65-F5344CB8AC3E}">
        <p14:creationId xmlns:p14="http://schemas.microsoft.com/office/powerpoint/2010/main" val="4075624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a:off x="1619439" y="4203608"/>
            <a:ext cx="1118027" cy="104111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itle 2"/>
          <p:cNvSpPr>
            <a:spLocks noGrp="1"/>
          </p:cNvSpPr>
          <p:nvPr>
            <p:ph type="title"/>
          </p:nvPr>
        </p:nvSpPr>
        <p:spPr/>
        <p:txBody>
          <a:bodyPr/>
          <a:lstStyle/>
          <a:p>
            <a:r>
              <a:rPr lang="en-IN" dirty="0"/>
              <a:t>Delete operation</a:t>
            </a:r>
          </a:p>
        </p:txBody>
      </p:sp>
      <p:sp>
        <p:nvSpPr>
          <p:cNvPr id="4" name="Oval 3"/>
          <p:cNvSpPr/>
          <p:nvPr/>
        </p:nvSpPr>
        <p:spPr>
          <a:xfrm>
            <a:off x="1526088" y="3559668"/>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35</a:t>
            </a:r>
          </a:p>
        </p:txBody>
      </p:sp>
      <p:sp>
        <p:nvSpPr>
          <p:cNvPr id="5" name="Oval 4"/>
          <p:cNvSpPr/>
          <p:nvPr/>
        </p:nvSpPr>
        <p:spPr>
          <a:xfrm>
            <a:off x="2260346" y="2721461"/>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40</a:t>
            </a:r>
          </a:p>
        </p:txBody>
      </p:sp>
      <p:cxnSp>
        <p:nvCxnSpPr>
          <p:cNvPr id="6" name="Straight Connector 5"/>
          <p:cNvCxnSpPr/>
          <p:nvPr/>
        </p:nvCxnSpPr>
        <p:spPr>
          <a:xfrm flipH="1">
            <a:off x="1977020" y="3080659"/>
            <a:ext cx="372420" cy="502403"/>
          </a:xfrm>
          <a:prstGeom prst="line">
            <a:avLst/>
          </a:prstGeom>
          <a:ln w="38100"/>
        </p:spPr>
        <p:style>
          <a:lnRef idx="2">
            <a:schemeClr val="dk1"/>
          </a:lnRef>
          <a:fillRef idx="0">
            <a:schemeClr val="dk1"/>
          </a:fillRef>
          <a:effectRef idx="1">
            <a:schemeClr val="dk1"/>
          </a:effectRef>
          <a:fontRef idx="minor">
            <a:schemeClr val="tx1"/>
          </a:fontRef>
        </p:style>
      </p:cxnSp>
      <p:sp>
        <p:nvSpPr>
          <p:cNvPr id="7" name="Oval 6"/>
          <p:cNvSpPr/>
          <p:nvPr/>
        </p:nvSpPr>
        <p:spPr>
          <a:xfrm>
            <a:off x="2960298" y="3460599"/>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28</a:t>
            </a:r>
          </a:p>
        </p:txBody>
      </p:sp>
      <p:cxnSp>
        <p:nvCxnSpPr>
          <p:cNvPr id="8" name="Straight Connector 7"/>
          <p:cNvCxnSpPr/>
          <p:nvPr/>
        </p:nvCxnSpPr>
        <p:spPr>
          <a:xfrm>
            <a:off x="2892674" y="3129366"/>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9" name="Oval 8"/>
          <p:cNvSpPr/>
          <p:nvPr/>
        </p:nvSpPr>
        <p:spPr>
          <a:xfrm>
            <a:off x="890958" y="4455079"/>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26</a:t>
            </a:r>
          </a:p>
        </p:txBody>
      </p:sp>
      <p:cxnSp>
        <p:nvCxnSpPr>
          <p:cNvPr id="10" name="Straight Connector 9"/>
          <p:cNvCxnSpPr>
            <a:endCxn id="9" idx="0"/>
          </p:cNvCxnSpPr>
          <p:nvPr/>
        </p:nvCxnSpPr>
        <p:spPr>
          <a:xfrm flipH="1">
            <a:off x="1240934" y="3959879"/>
            <a:ext cx="331130" cy="495200"/>
          </a:xfrm>
          <a:prstGeom prst="line">
            <a:avLst/>
          </a:prstGeom>
          <a:ln w="38100"/>
        </p:spPr>
        <p:style>
          <a:lnRef idx="2">
            <a:schemeClr val="dk1"/>
          </a:lnRef>
          <a:fillRef idx="0">
            <a:schemeClr val="dk1"/>
          </a:fillRef>
          <a:effectRef idx="1">
            <a:schemeClr val="dk1"/>
          </a:effectRef>
          <a:fontRef idx="minor">
            <a:schemeClr val="tx1"/>
          </a:fontRef>
        </p:style>
      </p:cxnSp>
      <p:sp>
        <p:nvSpPr>
          <p:cNvPr id="11" name="Oval 10"/>
          <p:cNvSpPr/>
          <p:nvPr/>
        </p:nvSpPr>
        <p:spPr>
          <a:xfrm>
            <a:off x="1867423" y="4432045"/>
            <a:ext cx="699952" cy="4925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30</a:t>
            </a:r>
          </a:p>
        </p:txBody>
      </p:sp>
      <p:cxnSp>
        <p:nvCxnSpPr>
          <p:cNvPr id="12" name="Straight Connector 11"/>
          <p:cNvCxnSpPr>
            <a:endCxn id="11" idx="0"/>
          </p:cNvCxnSpPr>
          <p:nvPr/>
        </p:nvCxnSpPr>
        <p:spPr>
          <a:xfrm>
            <a:off x="2075736" y="4010074"/>
            <a:ext cx="141663" cy="421971"/>
          </a:xfrm>
          <a:prstGeom prst="line">
            <a:avLst/>
          </a:prstGeom>
          <a:ln w="38100">
            <a:prstDash val="sysDash"/>
          </a:ln>
        </p:spPr>
        <p:style>
          <a:lnRef idx="2">
            <a:schemeClr val="dk1"/>
          </a:lnRef>
          <a:fillRef idx="0">
            <a:schemeClr val="dk1"/>
          </a:fillRef>
          <a:effectRef idx="1">
            <a:schemeClr val="dk1"/>
          </a:effectRef>
          <a:fontRef idx="minor">
            <a:schemeClr val="tx1"/>
          </a:fontRef>
        </p:style>
      </p:cxnSp>
      <p:sp>
        <p:nvSpPr>
          <p:cNvPr id="13" name="Oval 12"/>
          <p:cNvSpPr/>
          <p:nvPr/>
        </p:nvSpPr>
        <p:spPr>
          <a:xfrm>
            <a:off x="2737466" y="4429287"/>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18</a:t>
            </a:r>
          </a:p>
        </p:txBody>
      </p:sp>
      <p:cxnSp>
        <p:nvCxnSpPr>
          <p:cNvPr id="14" name="Straight Connector 13"/>
          <p:cNvCxnSpPr>
            <a:endCxn id="13" idx="0"/>
          </p:cNvCxnSpPr>
          <p:nvPr/>
        </p:nvCxnSpPr>
        <p:spPr>
          <a:xfrm flipH="1">
            <a:off x="3087442" y="3959879"/>
            <a:ext cx="128866" cy="469408"/>
          </a:xfrm>
          <a:prstGeom prst="line">
            <a:avLst/>
          </a:prstGeom>
          <a:ln w="38100"/>
        </p:spPr>
        <p:style>
          <a:lnRef idx="2">
            <a:schemeClr val="dk1"/>
          </a:lnRef>
          <a:fillRef idx="0">
            <a:schemeClr val="dk1"/>
          </a:fillRef>
          <a:effectRef idx="1">
            <a:schemeClr val="dk1"/>
          </a:effectRef>
          <a:fontRef idx="minor">
            <a:schemeClr val="tx1"/>
          </a:fontRef>
        </p:style>
      </p:cxnSp>
      <p:sp>
        <p:nvSpPr>
          <p:cNvPr id="15" name="Oval 14"/>
          <p:cNvSpPr/>
          <p:nvPr/>
        </p:nvSpPr>
        <p:spPr>
          <a:xfrm>
            <a:off x="3660250" y="4429287"/>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15</a:t>
            </a:r>
          </a:p>
        </p:txBody>
      </p:sp>
      <p:cxnSp>
        <p:nvCxnSpPr>
          <p:cNvPr id="16" name="Straight Connector 15"/>
          <p:cNvCxnSpPr/>
          <p:nvPr/>
        </p:nvCxnSpPr>
        <p:spPr>
          <a:xfrm>
            <a:off x="3518587" y="3937093"/>
            <a:ext cx="292802" cy="517986"/>
          </a:xfrm>
          <a:prstGeom prst="line">
            <a:avLst/>
          </a:prstGeom>
          <a:ln w="38100"/>
        </p:spPr>
        <p:style>
          <a:lnRef idx="2">
            <a:schemeClr val="dk1"/>
          </a:lnRef>
          <a:fillRef idx="0">
            <a:schemeClr val="dk1"/>
          </a:fillRef>
          <a:effectRef idx="1">
            <a:schemeClr val="dk1"/>
          </a:effectRef>
          <a:fontRef idx="minor">
            <a:schemeClr val="tx1"/>
          </a:fontRef>
        </p:style>
      </p:cxnSp>
      <p:sp>
        <p:nvSpPr>
          <p:cNvPr id="19" name="Curved Up Arrow 18"/>
          <p:cNvSpPr/>
          <p:nvPr/>
        </p:nvSpPr>
        <p:spPr>
          <a:xfrm>
            <a:off x="2242885" y="4991350"/>
            <a:ext cx="1817979" cy="441446"/>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solidFill>
                <a:schemeClr val="tx1"/>
              </a:solidFill>
            </a:endParaRPr>
          </a:p>
        </p:txBody>
      </p:sp>
      <p:sp>
        <p:nvSpPr>
          <p:cNvPr id="20" name="Oval 19"/>
          <p:cNvSpPr/>
          <p:nvPr/>
        </p:nvSpPr>
        <p:spPr>
          <a:xfrm>
            <a:off x="5617767" y="3559668"/>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35</a:t>
            </a:r>
          </a:p>
        </p:txBody>
      </p:sp>
      <p:sp>
        <p:nvSpPr>
          <p:cNvPr id="21" name="Oval 20"/>
          <p:cNvSpPr/>
          <p:nvPr/>
        </p:nvSpPr>
        <p:spPr>
          <a:xfrm>
            <a:off x="6352025" y="2721461"/>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40</a:t>
            </a:r>
          </a:p>
        </p:txBody>
      </p:sp>
      <p:cxnSp>
        <p:nvCxnSpPr>
          <p:cNvPr id="22" name="Straight Connector 21"/>
          <p:cNvCxnSpPr/>
          <p:nvPr/>
        </p:nvCxnSpPr>
        <p:spPr>
          <a:xfrm flipH="1">
            <a:off x="6068699" y="3080659"/>
            <a:ext cx="372420" cy="502403"/>
          </a:xfrm>
          <a:prstGeom prst="line">
            <a:avLst/>
          </a:prstGeom>
          <a:ln w="38100"/>
        </p:spPr>
        <p:style>
          <a:lnRef idx="2">
            <a:schemeClr val="dk1"/>
          </a:lnRef>
          <a:fillRef idx="0">
            <a:schemeClr val="dk1"/>
          </a:fillRef>
          <a:effectRef idx="1">
            <a:schemeClr val="dk1"/>
          </a:effectRef>
          <a:fontRef idx="minor">
            <a:schemeClr val="tx1"/>
          </a:fontRef>
        </p:style>
      </p:cxnSp>
      <p:sp>
        <p:nvSpPr>
          <p:cNvPr id="23" name="Oval 22"/>
          <p:cNvSpPr/>
          <p:nvPr/>
        </p:nvSpPr>
        <p:spPr>
          <a:xfrm>
            <a:off x="7051977" y="3460599"/>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28</a:t>
            </a:r>
          </a:p>
        </p:txBody>
      </p:sp>
      <p:cxnSp>
        <p:nvCxnSpPr>
          <p:cNvPr id="24" name="Straight Connector 23"/>
          <p:cNvCxnSpPr/>
          <p:nvPr/>
        </p:nvCxnSpPr>
        <p:spPr>
          <a:xfrm>
            <a:off x="6984353" y="3129366"/>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25" name="Oval 24"/>
          <p:cNvSpPr/>
          <p:nvPr/>
        </p:nvSpPr>
        <p:spPr>
          <a:xfrm>
            <a:off x="4982637" y="4455079"/>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26</a:t>
            </a:r>
          </a:p>
        </p:txBody>
      </p:sp>
      <p:cxnSp>
        <p:nvCxnSpPr>
          <p:cNvPr id="26" name="Straight Connector 25"/>
          <p:cNvCxnSpPr>
            <a:endCxn id="25" idx="0"/>
          </p:cNvCxnSpPr>
          <p:nvPr/>
        </p:nvCxnSpPr>
        <p:spPr>
          <a:xfrm flipH="1">
            <a:off x="5332613" y="3959879"/>
            <a:ext cx="331130" cy="495200"/>
          </a:xfrm>
          <a:prstGeom prst="line">
            <a:avLst/>
          </a:prstGeom>
          <a:ln w="38100"/>
        </p:spPr>
        <p:style>
          <a:lnRef idx="2">
            <a:schemeClr val="dk1"/>
          </a:lnRef>
          <a:fillRef idx="0">
            <a:schemeClr val="dk1"/>
          </a:fillRef>
          <a:effectRef idx="1">
            <a:schemeClr val="dk1"/>
          </a:effectRef>
          <a:fontRef idx="minor">
            <a:schemeClr val="tx1"/>
          </a:fontRef>
        </p:style>
      </p:cxnSp>
      <p:sp>
        <p:nvSpPr>
          <p:cNvPr id="27" name="Oval 26"/>
          <p:cNvSpPr/>
          <p:nvPr/>
        </p:nvSpPr>
        <p:spPr>
          <a:xfrm>
            <a:off x="5959102" y="4432045"/>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15</a:t>
            </a:r>
          </a:p>
        </p:txBody>
      </p:sp>
      <p:cxnSp>
        <p:nvCxnSpPr>
          <p:cNvPr id="28" name="Straight Connector 27"/>
          <p:cNvCxnSpPr>
            <a:endCxn id="27" idx="0"/>
          </p:cNvCxnSpPr>
          <p:nvPr/>
        </p:nvCxnSpPr>
        <p:spPr>
          <a:xfrm>
            <a:off x="6167415" y="4010074"/>
            <a:ext cx="141663" cy="421971"/>
          </a:xfrm>
          <a:prstGeom prst="line">
            <a:avLst/>
          </a:prstGeom>
          <a:ln w="38100">
            <a:prstDash val="solid"/>
          </a:ln>
        </p:spPr>
        <p:style>
          <a:lnRef idx="2">
            <a:schemeClr val="dk1"/>
          </a:lnRef>
          <a:fillRef idx="0">
            <a:schemeClr val="dk1"/>
          </a:fillRef>
          <a:effectRef idx="1">
            <a:schemeClr val="dk1"/>
          </a:effectRef>
          <a:fontRef idx="minor">
            <a:schemeClr val="tx1"/>
          </a:fontRef>
        </p:style>
      </p:cxnSp>
      <p:sp>
        <p:nvSpPr>
          <p:cNvPr id="29" name="Oval 28"/>
          <p:cNvSpPr/>
          <p:nvPr/>
        </p:nvSpPr>
        <p:spPr>
          <a:xfrm>
            <a:off x="6829145" y="4429287"/>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18</a:t>
            </a:r>
          </a:p>
        </p:txBody>
      </p:sp>
      <p:cxnSp>
        <p:nvCxnSpPr>
          <p:cNvPr id="30" name="Straight Connector 29"/>
          <p:cNvCxnSpPr>
            <a:endCxn id="29" idx="0"/>
          </p:cNvCxnSpPr>
          <p:nvPr/>
        </p:nvCxnSpPr>
        <p:spPr>
          <a:xfrm flipH="1">
            <a:off x="7179121" y="3959879"/>
            <a:ext cx="128866" cy="469408"/>
          </a:xfrm>
          <a:prstGeom prst="line">
            <a:avLst/>
          </a:prstGeom>
          <a:ln w="38100"/>
        </p:spPr>
        <p:style>
          <a:lnRef idx="2">
            <a:schemeClr val="dk1"/>
          </a:lnRef>
          <a:fillRef idx="0">
            <a:schemeClr val="dk1"/>
          </a:fillRef>
          <a:effectRef idx="1">
            <a:schemeClr val="dk1"/>
          </a:effectRef>
          <a:fontRef idx="minor">
            <a:schemeClr val="tx1"/>
          </a:fontRef>
        </p:style>
      </p:cxnSp>
      <p:sp>
        <p:nvSpPr>
          <p:cNvPr id="31" name="Oval 30"/>
          <p:cNvSpPr/>
          <p:nvPr/>
        </p:nvSpPr>
        <p:spPr>
          <a:xfrm>
            <a:off x="7751929" y="4429287"/>
            <a:ext cx="699952" cy="4925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30</a:t>
            </a:r>
          </a:p>
        </p:txBody>
      </p:sp>
      <p:cxnSp>
        <p:nvCxnSpPr>
          <p:cNvPr id="32" name="Straight Connector 31"/>
          <p:cNvCxnSpPr/>
          <p:nvPr/>
        </p:nvCxnSpPr>
        <p:spPr>
          <a:xfrm>
            <a:off x="7610266" y="3937093"/>
            <a:ext cx="292802" cy="517986"/>
          </a:xfrm>
          <a:prstGeom prst="line">
            <a:avLst/>
          </a:prstGeom>
          <a:ln w="3810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30531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Delete operation</a:t>
            </a:r>
          </a:p>
        </p:txBody>
      </p:sp>
      <p:sp>
        <p:nvSpPr>
          <p:cNvPr id="4" name="Oval 3"/>
          <p:cNvSpPr/>
          <p:nvPr/>
        </p:nvSpPr>
        <p:spPr>
          <a:xfrm>
            <a:off x="3938452" y="3601729"/>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35</a:t>
            </a:r>
          </a:p>
        </p:txBody>
      </p:sp>
      <p:sp>
        <p:nvSpPr>
          <p:cNvPr id="5" name="Oval 4"/>
          <p:cNvSpPr/>
          <p:nvPr/>
        </p:nvSpPr>
        <p:spPr>
          <a:xfrm>
            <a:off x="4672710" y="2763522"/>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40</a:t>
            </a:r>
          </a:p>
        </p:txBody>
      </p:sp>
      <p:cxnSp>
        <p:nvCxnSpPr>
          <p:cNvPr id="6" name="Straight Connector 5"/>
          <p:cNvCxnSpPr/>
          <p:nvPr/>
        </p:nvCxnSpPr>
        <p:spPr>
          <a:xfrm flipH="1">
            <a:off x="4389384" y="3122720"/>
            <a:ext cx="372420" cy="502403"/>
          </a:xfrm>
          <a:prstGeom prst="line">
            <a:avLst/>
          </a:prstGeom>
          <a:ln w="38100"/>
        </p:spPr>
        <p:style>
          <a:lnRef idx="2">
            <a:schemeClr val="dk1"/>
          </a:lnRef>
          <a:fillRef idx="0">
            <a:schemeClr val="dk1"/>
          </a:fillRef>
          <a:effectRef idx="1">
            <a:schemeClr val="dk1"/>
          </a:effectRef>
          <a:fontRef idx="minor">
            <a:schemeClr val="tx1"/>
          </a:fontRef>
        </p:style>
      </p:cxnSp>
      <p:sp>
        <p:nvSpPr>
          <p:cNvPr id="7" name="Oval 6"/>
          <p:cNvSpPr/>
          <p:nvPr/>
        </p:nvSpPr>
        <p:spPr>
          <a:xfrm>
            <a:off x="5372662" y="3502660"/>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28</a:t>
            </a:r>
          </a:p>
        </p:txBody>
      </p:sp>
      <p:cxnSp>
        <p:nvCxnSpPr>
          <p:cNvPr id="8" name="Straight Connector 7"/>
          <p:cNvCxnSpPr/>
          <p:nvPr/>
        </p:nvCxnSpPr>
        <p:spPr>
          <a:xfrm>
            <a:off x="5305038" y="3171427"/>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9" name="Oval 8"/>
          <p:cNvSpPr/>
          <p:nvPr/>
        </p:nvSpPr>
        <p:spPr>
          <a:xfrm>
            <a:off x="3303322" y="4497140"/>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26</a:t>
            </a:r>
          </a:p>
        </p:txBody>
      </p:sp>
      <p:cxnSp>
        <p:nvCxnSpPr>
          <p:cNvPr id="10" name="Straight Connector 9"/>
          <p:cNvCxnSpPr>
            <a:endCxn id="9" idx="0"/>
          </p:cNvCxnSpPr>
          <p:nvPr/>
        </p:nvCxnSpPr>
        <p:spPr>
          <a:xfrm flipH="1">
            <a:off x="3653298" y="4001940"/>
            <a:ext cx="331130" cy="495200"/>
          </a:xfrm>
          <a:prstGeom prst="line">
            <a:avLst/>
          </a:prstGeom>
          <a:ln w="38100"/>
        </p:spPr>
        <p:style>
          <a:lnRef idx="2">
            <a:schemeClr val="dk1"/>
          </a:lnRef>
          <a:fillRef idx="0">
            <a:schemeClr val="dk1"/>
          </a:fillRef>
          <a:effectRef idx="1">
            <a:schemeClr val="dk1"/>
          </a:effectRef>
          <a:fontRef idx="minor">
            <a:schemeClr val="tx1"/>
          </a:fontRef>
        </p:style>
      </p:cxnSp>
      <p:sp>
        <p:nvSpPr>
          <p:cNvPr id="11" name="Oval 10"/>
          <p:cNvSpPr/>
          <p:nvPr/>
        </p:nvSpPr>
        <p:spPr>
          <a:xfrm>
            <a:off x="4279787" y="4474106"/>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15</a:t>
            </a:r>
          </a:p>
        </p:txBody>
      </p:sp>
      <p:cxnSp>
        <p:nvCxnSpPr>
          <p:cNvPr id="12" name="Straight Connector 11"/>
          <p:cNvCxnSpPr>
            <a:endCxn id="11" idx="0"/>
          </p:cNvCxnSpPr>
          <p:nvPr/>
        </p:nvCxnSpPr>
        <p:spPr>
          <a:xfrm>
            <a:off x="4488100" y="4052135"/>
            <a:ext cx="141663" cy="421971"/>
          </a:xfrm>
          <a:prstGeom prst="line">
            <a:avLst/>
          </a:prstGeom>
          <a:ln w="38100">
            <a:prstDash val="solid"/>
          </a:ln>
        </p:spPr>
        <p:style>
          <a:lnRef idx="2">
            <a:schemeClr val="dk1"/>
          </a:lnRef>
          <a:fillRef idx="0">
            <a:schemeClr val="dk1"/>
          </a:fillRef>
          <a:effectRef idx="1">
            <a:schemeClr val="dk1"/>
          </a:effectRef>
          <a:fontRef idx="minor">
            <a:schemeClr val="tx1"/>
          </a:fontRef>
        </p:style>
      </p:cxnSp>
      <p:sp>
        <p:nvSpPr>
          <p:cNvPr id="13" name="Oval 12"/>
          <p:cNvSpPr/>
          <p:nvPr/>
        </p:nvSpPr>
        <p:spPr>
          <a:xfrm>
            <a:off x="5149830" y="4471348"/>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18</a:t>
            </a:r>
          </a:p>
        </p:txBody>
      </p:sp>
      <p:cxnSp>
        <p:nvCxnSpPr>
          <p:cNvPr id="14" name="Straight Connector 13"/>
          <p:cNvCxnSpPr>
            <a:endCxn id="13" idx="0"/>
          </p:cNvCxnSpPr>
          <p:nvPr/>
        </p:nvCxnSpPr>
        <p:spPr>
          <a:xfrm flipH="1">
            <a:off x="5499806" y="4001940"/>
            <a:ext cx="128866" cy="469408"/>
          </a:xfrm>
          <a:prstGeom prst="line">
            <a:avLst/>
          </a:prstGeom>
          <a:ln w="3810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0245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1754833" y="2860761"/>
            <a:ext cx="1261562" cy="9389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itle 2"/>
          <p:cNvSpPr>
            <a:spLocks noGrp="1"/>
          </p:cNvSpPr>
          <p:nvPr>
            <p:ph type="title"/>
          </p:nvPr>
        </p:nvSpPr>
        <p:spPr/>
        <p:txBody>
          <a:bodyPr/>
          <a:lstStyle/>
          <a:p>
            <a:r>
              <a:rPr lang="en-IN" dirty="0"/>
              <a:t>Extract Maximum (Max heap)</a:t>
            </a:r>
          </a:p>
        </p:txBody>
      </p:sp>
      <p:sp>
        <p:nvSpPr>
          <p:cNvPr id="4" name="Oval 3"/>
          <p:cNvSpPr/>
          <p:nvPr/>
        </p:nvSpPr>
        <p:spPr>
          <a:xfrm>
            <a:off x="1303901" y="3888731"/>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35</a:t>
            </a:r>
          </a:p>
        </p:txBody>
      </p:sp>
      <p:sp>
        <p:nvSpPr>
          <p:cNvPr id="5" name="Oval 4"/>
          <p:cNvSpPr/>
          <p:nvPr/>
        </p:nvSpPr>
        <p:spPr>
          <a:xfrm>
            <a:off x="2038159" y="3050524"/>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40</a:t>
            </a:r>
          </a:p>
        </p:txBody>
      </p:sp>
      <p:cxnSp>
        <p:nvCxnSpPr>
          <p:cNvPr id="6" name="Straight Connector 5"/>
          <p:cNvCxnSpPr/>
          <p:nvPr/>
        </p:nvCxnSpPr>
        <p:spPr>
          <a:xfrm flipH="1">
            <a:off x="1754833" y="3409722"/>
            <a:ext cx="372420" cy="502403"/>
          </a:xfrm>
          <a:prstGeom prst="line">
            <a:avLst/>
          </a:prstGeom>
          <a:ln w="38100"/>
        </p:spPr>
        <p:style>
          <a:lnRef idx="2">
            <a:schemeClr val="dk1"/>
          </a:lnRef>
          <a:fillRef idx="0">
            <a:schemeClr val="dk1"/>
          </a:fillRef>
          <a:effectRef idx="1">
            <a:schemeClr val="dk1"/>
          </a:effectRef>
          <a:fontRef idx="minor">
            <a:schemeClr val="tx1"/>
          </a:fontRef>
        </p:style>
      </p:cxnSp>
      <p:sp>
        <p:nvSpPr>
          <p:cNvPr id="7" name="Oval 6"/>
          <p:cNvSpPr/>
          <p:nvPr/>
        </p:nvSpPr>
        <p:spPr>
          <a:xfrm>
            <a:off x="2738111" y="3789662"/>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33</a:t>
            </a:r>
          </a:p>
        </p:txBody>
      </p:sp>
      <p:cxnSp>
        <p:nvCxnSpPr>
          <p:cNvPr id="8" name="Straight Connector 7"/>
          <p:cNvCxnSpPr/>
          <p:nvPr/>
        </p:nvCxnSpPr>
        <p:spPr>
          <a:xfrm>
            <a:off x="2670487" y="3458429"/>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9" name="Oval 8"/>
          <p:cNvSpPr/>
          <p:nvPr/>
        </p:nvSpPr>
        <p:spPr>
          <a:xfrm>
            <a:off x="668771" y="4784142"/>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26</a:t>
            </a:r>
          </a:p>
        </p:txBody>
      </p:sp>
      <p:cxnSp>
        <p:nvCxnSpPr>
          <p:cNvPr id="10" name="Straight Connector 9"/>
          <p:cNvCxnSpPr>
            <a:endCxn id="9" idx="0"/>
          </p:cNvCxnSpPr>
          <p:nvPr/>
        </p:nvCxnSpPr>
        <p:spPr>
          <a:xfrm flipH="1">
            <a:off x="1018747" y="4288942"/>
            <a:ext cx="331130" cy="495200"/>
          </a:xfrm>
          <a:prstGeom prst="line">
            <a:avLst/>
          </a:prstGeom>
          <a:ln w="38100"/>
        </p:spPr>
        <p:style>
          <a:lnRef idx="2">
            <a:schemeClr val="dk1"/>
          </a:lnRef>
          <a:fillRef idx="0">
            <a:schemeClr val="dk1"/>
          </a:fillRef>
          <a:effectRef idx="1">
            <a:schemeClr val="dk1"/>
          </a:effectRef>
          <a:fontRef idx="minor">
            <a:schemeClr val="tx1"/>
          </a:fontRef>
        </p:style>
      </p:cxnSp>
      <p:sp>
        <p:nvSpPr>
          <p:cNvPr id="11" name="Oval 10"/>
          <p:cNvSpPr/>
          <p:nvPr/>
        </p:nvSpPr>
        <p:spPr>
          <a:xfrm>
            <a:off x="1645236" y="4761108"/>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30</a:t>
            </a:r>
          </a:p>
        </p:txBody>
      </p:sp>
      <p:cxnSp>
        <p:nvCxnSpPr>
          <p:cNvPr id="12" name="Straight Connector 11"/>
          <p:cNvCxnSpPr>
            <a:endCxn id="11" idx="0"/>
          </p:cNvCxnSpPr>
          <p:nvPr/>
        </p:nvCxnSpPr>
        <p:spPr>
          <a:xfrm>
            <a:off x="1853549" y="4339137"/>
            <a:ext cx="141663" cy="421971"/>
          </a:xfrm>
          <a:prstGeom prst="line">
            <a:avLst/>
          </a:prstGeom>
          <a:ln w="38100"/>
        </p:spPr>
        <p:style>
          <a:lnRef idx="2">
            <a:schemeClr val="dk1"/>
          </a:lnRef>
          <a:fillRef idx="0">
            <a:schemeClr val="dk1"/>
          </a:fillRef>
          <a:effectRef idx="1">
            <a:schemeClr val="dk1"/>
          </a:effectRef>
          <a:fontRef idx="minor">
            <a:schemeClr val="tx1"/>
          </a:fontRef>
        </p:style>
      </p:cxnSp>
      <p:sp>
        <p:nvSpPr>
          <p:cNvPr id="13" name="Oval 12"/>
          <p:cNvSpPr/>
          <p:nvPr/>
        </p:nvSpPr>
        <p:spPr>
          <a:xfrm>
            <a:off x="2515279" y="4758350"/>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18</a:t>
            </a:r>
          </a:p>
        </p:txBody>
      </p:sp>
      <p:cxnSp>
        <p:nvCxnSpPr>
          <p:cNvPr id="14" name="Straight Connector 13"/>
          <p:cNvCxnSpPr>
            <a:endCxn id="13" idx="0"/>
          </p:cNvCxnSpPr>
          <p:nvPr/>
        </p:nvCxnSpPr>
        <p:spPr>
          <a:xfrm flipH="1">
            <a:off x="2865255" y="4288942"/>
            <a:ext cx="128866" cy="469408"/>
          </a:xfrm>
          <a:prstGeom prst="line">
            <a:avLst/>
          </a:prstGeom>
          <a:ln w="38100"/>
        </p:spPr>
        <p:style>
          <a:lnRef idx="2">
            <a:schemeClr val="dk1"/>
          </a:lnRef>
          <a:fillRef idx="0">
            <a:schemeClr val="dk1"/>
          </a:fillRef>
          <a:effectRef idx="1">
            <a:schemeClr val="dk1"/>
          </a:effectRef>
          <a:fontRef idx="minor">
            <a:schemeClr val="tx1"/>
          </a:fontRef>
        </p:style>
      </p:cxnSp>
      <p:sp>
        <p:nvSpPr>
          <p:cNvPr id="15" name="Oval 14"/>
          <p:cNvSpPr/>
          <p:nvPr/>
        </p:nvSpPr>
        <p:spPr>
          <a:xfrm>
            <a:off x="3388467" y="4758350"/>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31</a:t>
            </a:r>
          </a:p>
        </p:txBody>
      </p:sp>
      <p:cxnSp>
        <p:nvCxnSpPr>
          <p:cNvPr id="16" name="Straight Connector 15"/>
          <p:cNvCxnSpPr/>
          <p:nvPr/>
        </p:nvCxnSpPr>
        <p:spPr>
          <a:xfrm>
            <a:off x="3296400" y="4203307"/>
            <a:ext cx="268004" cy="580835"/>
          </a:xfrm>
          <a:prstGeom prst="line">
            <a:avLst/>
          </a:prstGeom>
          <a:ln w="38100"/>
        </p:spPr>
        <p:style>
          <a:lnRef idx="2">
            <a:schemeClr val="dk1"/>
          </a:lnRef>
          <a:fillRef idx="0">
            <a:schemeClr val="dk1"/>
          </a:fillRef>
          <a:effectRef idx="1">
            <a:schemeClr val="dk1"/>
          </a:effectRef>
          <a:fontRef idx="minor">
            <a:schemeClr val="tx1"/>
          </a:fontRef>
        </p:style>
      </p:cxnSp>
      <p:sp>
        <p:nvSpPr>
          <p:cNvPr id="18" name="Curved Up Arrow 17"/>
          <p:cNvSpPr/>
          <p:nvPr/>
        </p:nvSpPr>
        <p:spPr>
          <a:xfrm rot="13888426">
            <a:off x="2659150" y="3528901"/>
            <a:ext cx="2241875" cy="603576"/>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solidFill>
                <a:schemeClr val="tx1"/>
              </a:solidFill>
            </a:endParaRPr>
          </a:p>
        </p:txBody>
      </p:sp>
      <p:sp>
        <p:nvSpPr>
          <p:cNvPr id="34" name="Oval 33"/>
          <p:cNvSpPr/>
          <p:nvPr/>
        </p:nvSpPr>
        <p:spPr>
          <a:xfrm>
            <a:off x="6239552" y="3904184"/>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35</a:t>
            </a:r>
          </a:p>
        </p:txBody>
      </p:sp>
      <p:sp>
        <p:nvSpPr>
          <p:cNvPr id="35" name="Oval 34"/>
          <p:cNvSpPr/>
          <p:nvPr/>
        </p:nvSpPr>
        <p:spPr>
          <a:xfrm>
            <a:off x="6973810" y="3065977"/>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31</a:t>
            </a:r>
          </a:p>
        </p:txBody>
      </p:sp>
      <p:cxnSp>
        <p:nvCxnSpPr>
          <p:cNvPr id="36" name="Straight Connector 35"/>
          <p:cNvCxnSpPr/>
          <p:nvPr/>
        </p:nvCxnSpPr>
        <p:spPr>
          <a:xfrm flipH="1">
            <a:off x="6690484" y="3425175"/>
            <a:ext cx="372420" cy="502403"/>
          </a:xfrm>
          <a:prstGeom prst="line">
            <a:avLst/>
          </a:prstGeom>
          <a:ln w="38100"/>
        </p:spPr>
        <p:style>
          <a:lnRef idx="2">
            <a:schemeClr val="dk1"/>
          </a:lnRef>
          <a:fillRef idx="0">
            <a:schemeClr val="dk1"/>
          </a:fillRef>
          <a:effectRef idx="1">
            <a:schemeClr val="dk1"/>
          </a:effectRef>
          <a:fontRef idx="minor">
            <a:schemeClr val="tx1"/>
          </a:fontRef>
        </p:style>
      </p:cxnSp>
      <p:sp>
        <p:nvSpPr>
          <p:cNvPr id="37" name="Oval 36"/>
          <p:cNvSpPr/>
          <p:nvPr/>
        </p:nvSpPr>
        <p:spPr>
          <a:xfrm>
            <a:off x="7673762" y="3805115"/>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33</a:t>
            </a:r>
          </a:p>
        </p:txBody>
      </p:sp>
      <p:cxnSp>
        <p:nvCxnSpPr>
          <p:cNvPr id="38" name="Straight Connector 37"/>
          <p:cNvCxnSpPr/>
          <p:nvPr/>
        </p:nvCxnSpPr>
        <p:spPr>
          <a:xfrm>
            <a:off x="7606138" y="3473882"/>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39" name="Oval 38"/>
          <p:cNvSpPr/>
          <p:nvPr/>
        </p:nvSpPr>
        <p:spPr>
          <a:xfrm>
            <a:off x="5604422" y="4799595"/>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26</a:t>
            </a:r>
          </a:p>
        </p:txBody>
      </p:sp>
      <p:cxnSp>
        <p:nvCxnSpPr>
          <p:cNvPr id="40" name="Straight Connector 39"/>
          <p:cNvCxnSpPr>
            <a:endCxn id="39" idx="0"/>
          </p:cNvCxnSpPr>
          <p:nvPr/>
        </p:nvCxnSpPr>
        <p:spPr>
          <a:xfrm flipH="1">
            <a:off x="5954398" y="4304395"/>
            <a:ext cx="331130" cy="495200"/>
          </a:xfrm>
          <a:prstGeom prst="line">
            <a:avLst/>
          </a:prstGeom>
          <a:ln w="38100"/>
        </p:spPr>
        <p:style>
          <a:lnRef idx="2">
            <a:schemeClr val="dk1"/>
          </a:lnRef>
          <a:fillRef idx="0">
            <a:schemeClr val="dk1"/>
          </a:fillRef>
          <a:effectRef idx="1">
            <a:schemeClr val="dk1"/>
          </a:effectRef>
          <a:fontRef idx="minor">
            <a:schemeClr val="tx1"/>
          </a:fontRef>
        </p:style>
      </p:cxnSp>
      <p:sp>
        <p:nvSpPr>
          <p:cNvPr id="41" name="Oval 40"/>
          <p:cNvSpPr/>
          <p:nvPr/>
        </p:nvSpPr>
        <p:spPr>
          <a:xfrm>
            <a:off x="6580887" y="4776561"/>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30</a:t>
            </a:r>
          </a:p>
        </p:txBody>
      </p:sp>
      <p:cxnSp>
        <p:nvCxnSpPr>
          <p:cNvPr id="42" name="Straight Connector 41"/>
          <p:cNvCxnSpPr>
            <a:endCxn id="41" idx="0"/>
          </p:cNvCxnSpPr>
          <p:nvPr/>
        </p:nvCxnSpPr>
        <p:spPr>
          <a:xfrm>
            <a:off x="6789200" y="4354590"/>
            <a:ext cx="141663" cy="421971"/>
          </a:xfrm>
          <a:prstGeom prst="line">
            <a:avLst/>
          </a:prstGeom>
          <a:ln w="38100"/>
        </p:spPr>
        <p:style>
          <a:lnRef idx="2">
            <a:schemeClr val="dk1"/>
          </a:lnRef>
          <a:fillRef idx="0">
            <a:schemeClr val="dk1"/>
          </a:fillRef>
          <a:effectRef idx="1">
            <a:schemeClr val="dk1"/>
          </a:effectRef>
          <a:fontRef idx="minor">
            <a:schemeClr val="tx1"/>
          </a:fontRef>
        </p:style>
      </p:cxnSp>
      <p:sp>
        <p:nvSpPr>
          <p:cNvPr id="43" name="Oval 42"/>
          <p:cNvSpPr/>
          <p:nvPr/>
        </p:nvSpPr>
        <p:spPr>
          <a:xfrm>
            <a:off x="7450930" y="4773803"/>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18</a:t>
            </a:r>
          </a:p>
        </p:txBody>
      </p:sp>
      <p:cxnSp>
        <p:nvCxnSpPr>
          <p:cNvPr id="44" name="Straight Connector 43"/>
          <p:cNvCxnSpPr>
            <a:endCxn id="43" idx="0"/>
          </p:cNvCxnSpPr>
          <p:nvPr/>
        </p:nvCxnSpPr>
        <p:spPr>
          <a:xfrm flipH="1">
            <a:off x="7800906" y="4304395"/>
            <a:ext cx="128866" cy="469408"/>
          </a:xfrm>
          <a:prstGeom prst="line">
            <a:avLst/>
          </a:prstGeom>
          <a:ln w="38100"/>
        </p:spPr>
        <p:style>
          <a:lnRef idx="2">
            <a:schemeClr val="dk1"/>
          </a:lnRef>
          <a:fillRef idx="0">
            <a:schemeClr val="dk1"/>
          </a:fillRef>
          <a:effectRef idx="1">
            <a:schemeClr val="dk1"/>
          </a:effectRef>
          <a:fontRef idx="minor">
            <a:schemeClr val="tx1"/>
          </a:fontRef>
        </p:style>
      </p:cxnSp>
      <p:sp>
        <p:nvSpPr>
          <p:cNvPr id="47" name="Right Arrow 46"/>
          <p:cNvSpPr/>
          <p:nvPr/>
        </p:nvSpPr>
        <p:spPr>
          <a:xfrm>
            <a:off x="4714385" y="3815164"/>
            <a:ext cx="890037" cy="3881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08752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Extract Maximum </a:t>
            </a:r>
          </a:p>
        </p:txBody>
      </p:sp>
      <p:sp>
        <p:nvSpPr>
          <p:cNvPr id="18" name="Oval 17"/>
          <p:cNvSpPr/>
          <p:nvPr/>
        </p:nvSpPr>
        <p:spPr>
          <a:xfrm>
            <a:off x="1502108" y="3703877"/>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35</a:t>
            </a:r>
          </a:p>
        </p:txBody>
      </p:sp>
      <p:sp>
        <p:nvSpPr>
          <p:cNvPr id="19" name="Oval 18"/>
          <p:cNvSpPr/>
          <p:nvPr/>
        </p:nvSpPr>
        <p:spPr>
          <a:xfrm>
            <a:off x="2236366" y="2865670"/>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31</a:t>
            </a:r>
          </a:p>
        </p:txBody>
      </p:sp>
      <p:cxnSp>
        <p:nvCxnSpPr>
          <p:cNvPr id="20" name="Straight Connector 19"/>
          <p:cNvCxnSpPr/>
          <p:nvPr/>
        </p:nvCxnSpPr>
        <p:spPr>
          <a:xfrm flipH="1">
            <a:off x="1953040" y="3224868"/>
            <a:ext cx="372420" cy="502403"/>
          </a:xfrm>
          <a:prstGeom prst="line">
            <a:avLst/>
          </a:prstGeom>
          <a:ln w="38100"/>
        </p:spPr>
        <p:style>
          <a:lnRef idx="2">
            <a:schemeClr val="dk1"/>
          </a:lnRef>
          <a:fillRef idx="0">
            <a:schemeClr val="dk1"/>
          </a:fillRef>
          <a:effectRef idx="1">
            <a:schemeClr val="dk1"/>
          </a:effectRef>
          <a:fontRef idx="minor">
            <a:schemeClr val="tx1"/>
          </a:fontRef>
        </p:style>
      </p:cxnSp>
      <p:sp>
        <p:nvSpPr>
          <p:cNvPr id="21" name="Oval 20"/>
          <p:cNvSpPr/>
          <p:nvPr/>
        </p:nvSpPr>
        <p:spPr>
          <a:xfrm>
            <a:off x="2936318" y="3604808"/>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33</a:t>
            </a:r>
          </a:p>
        </p:txBody>
      </p:sp>
      <p:cxnSp>
        <p:nvCxnSpPr>
          <p:cNvPr id="22" name="Straight Connector 21"/>
          <p:cNvCxnSpPr/>
          <p:nvPr/>
        </p:nvCxnSpPr>
        <p:spPr>
          <a:xfrm>
            <a:off x="2868694" y="3273575"/>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23" name="Oval 22"/>
          <p:cNvSpPr/>
          <p:nvPr/>
        </p:nvSpPr>
        <p:spPr>
          <a:xfrm>
            <a:off x="866978" y="4599288"/>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26</a:t>
            </a:r>
          </a:p>
        </p:txBody>
      </p:sp>
      <p:cxnSp>
        <p:nvCxnSpPr>
          <p:cNvPr id="24" name="Straight Connector 23"/>
          <p:cNvCxnSpPr>
            <a:endCxn id="23" idx="0"/>
          </p:cNvCxnSpPr>
          <p:nvPr/>
        </p:nvCxnSpPr>
        <p:spPr>
          <a:xfrm flipH="1">
            <a:off x="1216954" y="4104088"/>
            <a:ext cx="331130" cy="495200"/>
          </a:xfrm>
          <a:prstGeom prst="line">
            <a:avLst/>
          </a:prstGeom>
          <a:ln w="38100"/>
        </p:spPr>
        <p:style>
          <a:lnRef idx="2">
            <a:schemeClr val="dk1"/>
          </a:lnRef>
          <a:fillRef idx="0">
            <a:schemeClr val="dk1"/>
          </a:fillRef>
          <a:effectRef idx="1">
            <a:schemeClr val="dk1"/>
          </a:effectRef>
          <a:fontRef idx="minor">
            <a:schemeClr val="tx1"/>
          </a:fontRef>
        </p:style>
      </p:cxnSp>
      <p:sp>
        <p:nvSpPr>
          <p:cNvPr id="25" name="Oval 24"/>
          <p:cNvSpPr/>
          <p:nvPr/>
        </p:nvSpPr>
        <p:spPr>
          <a:xfrm>
            <a:off x="1843443" y="4576254"/>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30</a:t>
            </a:r>
          </a:p>
        </p:txBody>
      </p:sp>
      <p:cxnSp>
        <p:nvCxnSpPr>
          <p:cNvPr id="26" name="Straight Connector 25"/>
          <p:cNvCxnSpPr>
            <a:endCxn id="25" idx="0"/>
          </p:cNvCxnSpPr>
          <p:nvPr/>
        </p:nvCxnSpPr>
        <p:spPr>
          <a:xfrm>
            <a:off x="2051756" y="4154283"/>
            <a:ext cx="141663" cy="421971"/>
          </a:xfrm>
          <a:prstGeom prst="line">
            <a:avLst/>
          </a:prstGeom>
          <a:ln w="38100"/>
        </p:spPr>
        <p:style>
          <a:lnRef idx="2">
            <a:schemeClr val="dk1"/>
          </a:lnRef>
          <a:fillRef idx="0">
            <a:schemeClr val="dk1"/>
          </a:fillRef>
          <a:effectRef idx="1">
            <a:schemeClr val="dk1"/>
          </a:effectRef>
          <a:fontRef idx="minor">
            <a:schemeClr val="tx1"/>
          </a:fontRef>
        </p:style>
      </p:cxnSp>
      <p:sp>
        <p:nvSpPr>
          <p:cNvPr id="27" name="Oval 26"/>
          <p:cNvSpPr/>
          <p:nvPr/>
        </p:nvSpPr>
        <p:spPr>
          <a:xfrm>
            <a:off x="2713486" y="4573496"/>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18</a:t>
            </a:r>
          </a:p>
        </p:txBody>
      </p:sp>
      <p:cxnSp>
        <p:nvCxnSpPr>
          <p:cNvPr id="28" name="Straight Connector 27"/>
          <p:cNvCxnSpPr>
            <a:endCxn id="27" idx="0"/>
          </p:cNvCxnSpPr>
          <p:nvPr/>
        </p:nvCxnSpPr>
        <p:spPr>
          <a:xfrm flipH="1">
            <a:off x="3063462" y="4104088"/>
            <a:ext cx="128866" cy="469408"/>
          </a:xfrm>
          <a:prstGeom prst="line">
            <a:avLst/>
          </a:prstGeom>
          <a:ln w="38100"/>
        </p:spPr>
        <p:style>
          <a:lnRef idx="2">
            <a:schemeClr val="dk1"/>
          </a:lnRef>
          <a:fillRef idx="0">
            <a:schemeClr val="dk1"/>
          </a:fillRef>
          <a:effectRef idx="1">
            <a:schemeClr val="dk1"/>
          </a:effectRef>
          <a:fontRef idx="minor">
            <a:schemeClr val="tx1"/>
          </a:fontRef>
        </p:style>
      </p:cxnSp>
      <p:sp>
        <p:nvSpPr>
          <p:cNvPr id="29" name="Curved Up Arrow 28"/>
          <p:cNvSpPr/>
          <p:nvPr/>
        </p:nvSpPr>
        <p:spPr>
          <a:xfrm rot="7731500">
            <a:off x="1111100" y="2985449"/>
            <a:ext cx="1194617" cy="490584"/>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solidFill>
                <a:schemeClr val="tx1"/>
              </a:solidFill>
            </a:endParaRPr>
          </a:p>
        </p:txBody>
      </p:sp>
      <p:sp>
        <p:nvSpPr>
          <p:cNvPr id="30" name="Oval 29"/>
          <p:cNvSpPr/>
          <p:nvPr/>
        </p:nvSpPr>
        <p:spPr>
          <a:xfrm>
            <a:off x="6189444" y="3681394"/>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31</a:t>
            </a:r>
          </a:p>
        </p:txBody>
      </p:sp>
      <p:sp>
        <p:nvSpPr>
          <p:cNvPr id="31" name="Oval 30"/>
          <p:cNvSpPr/>
          <p:nvPr/>
        </p:nvSpPr>
        <p:spPr>
          <a:xfrm>
            <a:off x="6947887" y="2865670"/>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35</a:t>
            </a:r>
          </a:p>
        </p:txBody>
      </p:sp>
      <p:cxnSp>
        <p:nvCxnSpPr>
          <p:cNvPr id="32" name="Straight Connector 31"/>
          <p:cNvCxnSpPr/>
          <p:nvPr/>
        </p:nvCxnSpPr>
        <p:spPr>
          <a:xfrm flipH="1">
            <a:off x="6662055" y="3224868"/>
            <a:ext cx="374926" cy="467228"/>
          </a:xfrm>
          <a:prstGeom prst="line">
            <a:avLst/>
          </a:prstGeom>
          <a:ln w="38100"/>
        </p:spPr>
        <p:style>
          <a:lnRef idx="2">
            <a:schemeClr val="dk1"/>
          </a:lnRef>
          <a:fillRef idx="0">
            <a:schemeClr val="dk1"/>
          </a:fillRef>
          <a:effectRef idx="1">
            <a:schemeClr val="dk1"/>
          </a:effectRef>
          <a:fontRef idx="minor">
            <a:schemeClr val="tx1"/>
          </a:fontRef>
        </p:style>
      </p:cxnSp>
      <p:sp>
        <p:nvSpPr>
          <p:cNvPr id="33" name="Oval 32"/>
          <p:cNvSpPr/>
          <p:nvPr/>
        </p:nvSpPr>
        <p:spPr>
          <a:xfrm>
            <a:off x="7647839" y="3604808"/>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33</a:t>
            </a:r>
          </a:p>
        </p:txBody>
      </p:sp>
      <p:cxnSp>
        <p:nvCxnSpPr>
          <p:cNvPr id="34" name="Straight Connector 33"/>
          <p:cNvCxnSpPr/>
          <p:nvPr/>
        </p:nvCxnSpPr>
        <p:spPr>
          <a:xfrm>
            <a:off x="7580215" y="3273575"/>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35" name="Oval 34"/>
          <p:cNvSpPr/>
          <p:nvPr/>
        </p:nvSpPr>
        <p:spPr>
          <a:xfrm>
            <a:off x="5578499" y="4599288"/>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26</a:t>
            </a:r>
          </a:p>
        </p:txBody>
      </p:sp>
      <p:cxnSp>
        <p:nvCxnSpPr>
          <p:cNvPr id="36" name="Straight Connector 35"/>
          <p:cNvCxnSpPr>
            <a:endCxn id="35" idx="0"/>
          </p:cNvCxnSpPr>
          <p:nvPr/>
        </p:nvCxnSpPr>
        <p:spPr>
          <a:xfrm flipH="1">
            <a:off x="5928475" y="4104088"/>
            <a:ext cx="331130" cy="495200"/>
          </a:xfrm>
          <a:prstGeom prst="line">
            <a:avLst/>
          </a:prstGeom>
          <a:ln w="38100"/>
        </p:spPr>
        <p:style>
          <a:lnRef idx="2">
            <a:schemeClr val="dk1"/>
          </a:lnRef>
          <a:fillRef idx="0">
            <a:schemeClr val="dk1"/>
          </a:fillRef>
          <a:effectRef idx="1">
            <a:schemeClr val="dk1"/>
          </a:effectRef>
          <a:fontRef idx="minor">
            <a:schemeClr val="tx1"/>
          </a:fontRef>
        </p:style>
      </p:cxnSp>
      <p:sp>
        <p:nvSpPr>
          <p:cNvPr id="37" name="Oval 36"/>
          <p:cNvSpPr/>
          <p:nvPr/>
        </p:nvSpPr>
        <p:spPr>
          <a:xfrm>
            <a:off x="6554964" y="4576254"/>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30</a:t>
            </a:r>
          </a:p>
        </p:txBody>
      </p:sp>
      <p:cxnSp>
        <p:nvCxnSpPr>
          <p:cNvPr id="38" name="Straight Connector 37"/>
          <p:cNvCxnSpPr>
            <a:stCxn id="30" idx="5"/>
            <a:endCxn id="37" idx="0"/>
          </p:cNvCxnSpPr>
          <p:nvPr/>
        </p:nvCxnSpPr>
        <p:spPr>
          <a:xfrm>
            <a:off x="6786890" y="4101841"/>
            <a:ext cx="118050" cy="474413"/>
          </a:xfrm>
          <a:prstGeom prst="line">
            <a:avLst/>
          </a:prstGeom>
          <a:ln w="38100"/>
        </p:spPr>
        <p:style>
          <a:lnRef idx="2">
            <a:schemeClr val="dk1"/>
          </a:lnRef>
          <a:fillRef idx="0">
            <a:schemeClr val="dk1"/>
          </a:fillRef>
          <a:effectRef idx="1">
            <a:schemeClr val="dk1"/>
          </a:effectRef>
          <a:fontRef idx="minor">
            <a:schemeClr val="tx1"/>
          </a:fontRef>
        </p:style>
      </p:cxnSp>
      <p:sp>
        <p:nvSpPr>
          <p:cNvPr id="39" name="Oval 38"/>
          <p:cNvSpPr/>
          <p:nvPr/>
        </p:nvSpPr>
        <p:spPr>
          <a:xfrm>
            <a:off x="7425007" y="4573496"/>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18</a:t>
            </a:r>
          </a:p>
        </p:txBody>
      </p:sp>
      <p:cxnSp>
        <p:nvCxnSpPr>
          <p:cNvPr id="40" name="Straight Connector 39"/>
          <p:cNvCxnSpPr>
            <a:endCxn id="39" idx="0"/>
          </p:cNvCxnSpPr>
          <p:nvPr/>
        </p:nvCxnSpPr>
        <p:spPr>
          <a:xfrm flipH="1">
            <a:off x="7774983" y="4104088"/>
            <a:ext cx="128866" cy="469408"/>
          </a:xfrm>
          <a:prstGeom prst="line">
            <a:avLst/>
          </a:prstGeom>
          <a:ln w="38100"/>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1374964" y="5373261"/>
            <a:ext cx="1911330" cy="369332"/>
          </a:xfrm>
          <a:prstGeom prst="rect">
            <a:avLst/>
          </a:prstGeom>
          <a:noFill/>
        </p:spPr>
        <p:txBody>
          <a:bodyPr wrap="square" rtlCol="0">
            <a:spAutoFit/>
          </a:bodyPr>
          <a:lstStyle/>
          <a:p>
            <a:r>
              <a:rPr lang="en-IN" dirty="0" err="1">
                <a:solidFill>
                  <a:srgbClr val="0070C0"/>
                </a:solidFill>
              </a:rPr>
              <a:t>Heapify</a:t>
            </a:r>
            <a:r>
              <a:rPr lang="en-IN" dirty="0">
                <a:solidFill>
                  <a:srgbClr val="0070C0"/>
                </a:solidFill>
              </a:rPr>
              <a:t> the tree</a:t>
            </a:r>
          </a:p>
        </p:txBody>
      </p:sp>
    </p:spTree>
    <p:extLst>
      <p:ext uri="{BB962C8B-B14F-4D97-AF65-F5344CB8AC3E}">
        <p14:creationId xmlns:p14="http://schemas.microsoft.com/office/powerpoint/2010/main" val="96833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err="1"/>
              <a:t>Dijkstra's</a:t>
            </a:r>
            <a:r>
              <a:rPr lang="en-IN" dirty="0"/>
              <a:t> algorithm for shortest path</a:t>
            </a:r>
          </a:p>
          <a:p>
            <a:pPr algn="just"/>
            <a:r>
              <a:rPr lang="en-IN" dirty="0"/>
              <a:t>Load balancing and interrupt handling in an operating system</a:t>
            </a:r>
          </a:p>
          <a:p>
            <a:pPr algn="just"/>
            <a:r>
              <a:rPr lang="en-IN" dirty="0"/>
              <a:t>Data compression in Huffman code</a:t>
            </a:r>
          </a:p>
        </p:txBody>
      </p:sp>
      <p:sp>
        <p:nvSpPr>
          <p:cNvPr id="3" name="Title 2"/>
          <p:cNvSpPr>
            <a:spLocks noGrp="1"/>
          </p:cNvSpPr>
          <p:nvPr>
            <p:ph type="title"/>
          </p:nvPr>
        </p:nvSpPr>
        <p:spPr/>
        <p:txBody>
          <a:bodyPr/>
          <a:lstStyle/>
          <a:p>
            <a:r>
              <a:rPr lang="en-IN" dirty="0"/>
              <a:t>Applications of Priority Queue</a:t>
            </a:r>
          </a:p>
        </p:txBody>
      </p:sp>
    </p:spTree>
    <p:extLst>
      <p:ext uri="{BB962C8B-B14F-4D97-AF65-F5344CB8AC3E}">
        <p14:creationId xmlns:p14="http://schemas.microsoft.com/office/powerpoint/2010/main" val="695185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9230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F5D201-13EE-4515-BCA8-C03A66FB0EBC}"/>
              </a:ext>
            </a:extLst>
          </p:cNvPr>
          <p:cNvSpPr>
            <a:spLocks noGrp="1"/>
          </p:cNvSpPr>
          <p:nvPr>
            <p:ph idx="1"/>
          </p:nvPr>
        </p:nvSpPr>
        <p:spPr/>
        <p:txBody>
          <a:bodyPr/>
          <a:lstStyle/>
          <a:p>
            <a:pPr marL="914400" lvl="1" indent="-457200"/>
            <a:r>
              <a:rPr lang="en-IN" dirty="0"/>
              <a:t>Understand applications of heap </a:t>
            </a:r>
          </a:p>
          <a:p>
            <a:pPr marL="914400" lvl="1" indent="-457200"/>
            <a:r>
              <a:rPr lang="en-IN" dirty="0"/>
              <a:t>Priority queue implementation</a:t>
            </a:r>
          </a:p>
        </p:txBody>
      </p:sp>
      <p:sp>
        <p:nvSpPr>
          <p:cNvPr id="3" name="Title 2">
            <a:extLst>
              <a:ext uri="{FF2B5EF4-FFF2-40B4-BE49-F238E27FC236}">
                <a16:creationId xmlns:a16="http://schemas.microsoft.com/office/drawing/2014/main" id="{E287DFED-79C6-45F1-801E-613D1FB56043}"/>
              </a:ext>
            </a:extLst>
          </p:cNvPr>
          <p:cNvSpPr>
            <a:spLocks noGrp="1"/>
          </p:cNvSpPr>
          <p:nvPr>
            <p:ph type="title"/>
          </p:nvPr>
        </p:nvSpPr>
        <p:spPr/>
        <p:txBody>
          <a:bodyPr/>
          <a:lstStyle/>
          <a:p>
            <a:r>
              <a:rPr lang="en-US" dirty="0"/>
              <a:t>Learning</a:t>
            </a:r>
            <a:br>
              <a:rPr lang="en-US" dirty="0"/>
            </a:br>
            <a:r>
              <a:rPr lang="en-US" dirty="0"/>
              <a:t>Outcomes</a:t>
            </a:r>
          </a:p>
        </p:txBody>
      </p:sp>
    </p:spTree>
    <p:extLst>
      <p:ext uri="{BB962C8B-B14F-4D97-AF65-F5344CB8AC3E}">
        <p14:creationId xmlns:p14="http://schemas.microsoft.com/office/powerpoint/2010/main" val="389637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IN" dirty="0"/>
              <a:t>Heap data structure is a complete binary tree that satisfies the heap property.</a:t>
            </a:r>
          </a:p>
          <a:p>
            <a:pPr algn="just"/>
            <a:r>
              <a:rPr lang="en-IN" dirty="0"/>
              <a:t>Structural property</a:t>
            </a:r>
          </a:p>
          <a:p>
            <a:pPr algn="just"/>
            <a:r>
              <a:rPr lang="en-IN" dirty="0"/>
              <a:t>Ordering property</a:t>
            </a:r>
          </a:p>
          <a:p>
            <a:pPr algn="just"/>
            <a:r>
              <a:rPr lang="en-IN" dirty="0"/>
              <a:t>In a complete binary tree, all levels are full except the last level, i.e., nodes in all levels except the last level will have two children and all the nodes should be left-justified.</a:t>
            </a:r>
          </a:p>
        </p:txBody>
      </p:sp>
      <p:sp>
        <p:nvSpPr>
          <p:cNvPr id="3" name="Title 2"/>
          <p:cNvSpPr>
            <a:spLocks noGrp="1"/>
          </p:cNvSpPr>
          <p:nvPr>
            <p:ph type="title"/>
          </p:nvPr>
        </p:nvSpPr>
        <p:spPr/>
        <p:txBody>
          <a:bodyPr/>
          <a:lstStyle/>
          <a:p>
            <a:r>
              <a:rPr lang="en-IN" dirty="0"/>
              <a:t>Heap</a:t>
            </a:r>
          </a:p>
        </p:txBody>
      </p:sp>
    </p:spTree>
    <p:extLst>
      <p:ext uri="{BB962C8B-B14F-4D97-AF65-F5344CB8AC3E}">
        <p14:creationId xmlns:p14="http://schemas.microsoft.com/office/powerpoint/2010/main" val="194100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Heap Tree</a:t>
            </a:r>
          </a:p>
        </p:txBody>
      </p:sp>
      <p:sp>
        <p:nvSpPr>
          <p:cNvPr id="5" name="Oval 4"/>
          <p:cNvSpPr/>
          <p:nvPr/>
        </p:nvSpPr>
        <p:spPr>
          <a:xfrm>
            <a:off x="2452378" y="3013620"/>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40</a:t>
            </a:r>
          </a:p>
        </p:txBody>
      </p:sp>
      <p:sp>
        <p:nvSpPr>
          <p:cNvPr id="6" name="Oval 5"/>
          <p:cNvSpPr/>
          <p:nvPr/>
        </p:nvSpPr>
        <p:spPr>
          <a:xfrm>
            <a:off x="2167909" y="3868161"/>
            <a:ext cx="699952" cy="49258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35</a:t>
            </a:r>
          </a:p>
        </p:txBody>
      </p:sp>
      <p:sp>
        <p:nvSpPr>
          <p:cNvPr id="7" name="Oval 6"/>
          <p:cNvSpPr/>
          <p:nvPr/>
        </p:nvSpPr>
        <p:spPr>
          <a:xfrm>
            <a:off x="1024744" y="3001231"/>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50</a:t>
            </a:r>
          </a:p>
        </p:txBody>
      </p:sp>
      <p:sp>
        <p:nvSpPr>
          <p:cNvPr id="8" name="Oval 7"/>
          <p:cNvSpPr/>
          <p:nvPr/>
        </p:nvSpPr>
        <p:spPr>
          <a:xfrm>
            <a:off x="3013425" y="3841378"/>
            <a:ext cx="699952" cy="49258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30</a:t>
            </a:r>
          </a:p>
        </p:txBody>
      </p:sp>
      <p:sp>
        <p:nvSpPr>
          <p:cNvPr id="9" name="Oval 8"/>
          <p:cNvSpPr/>
          <p:nvPr/>
        </p:nvSpPr>
        <p:spPr>
          <a:xfrm>
            <a:off x="1686370" y="2122757"/>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60</a:t>
            </a:r>
          </a:p>
        </p:txBody>
      </p:sp>
      <p:cxnSp>
        <p:nvCxnSpPr>
          <p:cNvPr id="10" name="Straight Connector 9"/>
          <p:cNvCxnSpPr/>
          <p:nvPr/>
        </p:nvCxnSpPr>
        <p:spPr>
          <a:xfrm flipH="1">
            <a:off x="2517885" y="3493815"/>
            <a:ext cx="237125" cy="408843"/>
          </a:xfrm>
          <a:prstGeom prst="line">
            <a:avLst/>
          </a:prstGeom>
          <a:ln w="38100"/>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2285435" y="2553616"/>
            <a:ext cx="362197" cy="467884"/>
          </a:xfrm>
          <a:prstGeom prst="line">
            <a:avLst/>
          </a:prstGeom>
          <a:ln w="38100"/>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3031073" y="3432959"/>
            <a:ext cx="242513" cy="408419"/>
          </a:xfrm>
          <a:prstGeom prst="line">
            <a:avLst/>
          </a:prstGeom>
          <a:ln w="38100"/>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flipH="1">
            <a:off x="1543976" y="2546989"/>
            <a:ext cx="241822" cy="466631"/>
          </a:xfrm>
          <a:prstGeom prst="line">
            <a:avLst/>
          </a:prstGeom>
          <a:ln w="38100"/>
        </p:spPr>
        <p:style>
          <a:lnRef idx="2">
            <a:schemeClr val="dk1"/>
          </a:lnRef>
          <a:fillRef idx="0">
            <a:schemeClr val="dk1"/>
          </a:fillRef>
          <a:effectRef idx="1">
            <a:schemeClr val="dk1"/>
          </a:effectRef>
          <a:fontRef idx="minor">
            <a:schemeClr val="tx1"/>
          </a:fontRef>
        </p:style>
      </p:cxnSp>
      <p:sp>
        <p:nvSpPr>
          <p:cNvPr id="14" name="Oval 13"/>
          <p:cNvSpPr/>
          <p:nvPr/>
        </p:nvSpPr>
        <p:spPr>
          <a:xfrm>
            <a:off x="400050" y="3868161"/>
            <a:ext cx="699952" cy="49258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40</a:t>
            </a:r>
          </a:p>
        </p:txBody>
      </p:sp>
      <p:sp>
        <p:nvSpPr>
          <p:cNvPr id="15" name="Oval 14"/>
          <p:cNvSpPr/>
          <p:nvPr/>
        </p:nvSpPr>
        <p:spPr>
          <a:xfrm>
            <a:off x="1292969" y="3894012"/>
            <a:ext cx="699952" cy="49258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38</a:t>
            </a:r>
          </a:p>
        </p:txBody>
      </p:sp>
      <p:cxnSp>
        <p:nvCxnSpPr>
          <p:cNvPr id="16" name="Straight Connector 15"/>
          <p:cNvCxnSpPr/>
          <p:nvPr/>
        </p:nvCxnSpPr>
        <p:spPr>
          <a:xfrm flipH="1">
            <a:off x="893946" y="3459318"/>
            <a:ext cx="337949" cy="434694"/>
          </a:xfrm>
          <a:prstGeom prst="line">
            <a:avLst/>
          </a:prstGeom>
          <a:ln w="38100"/>
        </p:spPr>
        <p:style>
          <a:lnRef idx="2">
            <a:schemeClr val="dk1"/>
          </a:lnRef>
          <a:fillRef idx="0">
            <a:schemeClr val="dk1"/>
          </a:fillRef>
          <a:effectRef idx="1">
            <a:schemeClr val="dk1"/>
          </a:effectRef>
          <a:fontRef idx="minor">
            <a:schemeClr val="tx1"/>
          </a:fontRef>
        </p:style>
      </p:cxnSp>
      <p:cxnSp>
        <p:nvCxnSpPr>
          <p:cNvPr id="18" name="Straight Connector 17"/>
          <p:cNvCxnSpPr>
            <a:endCxn id="15" idx="0"/>
          </p:cNvCxnSpPr>
          <p:nvPr/>
        </p:nvCxnSpPr>
        <p:spPr>
          <a:xfrm>
            <a:off x="1545913" y="3526882"/>
            <a:ext cx="97032" cy="367130"/>
          </a:xfrm>
          <a:prstGeom prst="line">
            <a:avLst/>
          </a:prstGeom>
          <a:ln w="38100"/>
        </p:spPr>
        <p:style>
          <a:lnRef idx="2">
            <a:schemeClr val="dk1"/>
          </a:lnRef>
          <a:fillRef idx="0">
            <a:schemeClr val="dk1"/>
          </a:fillRef>
          <a:effectRef idx="1">
            <a:schemeClr val="dk1"/>
          </a:effectRef>
          <a:fontRef idx="minor">
            <a:schemeClr val="tx1"/>
          </a:fontRef>
        </p:style>
      </p:cxnSp>
      <p:sp>
        <p:nvSpPr>
          <p:cNvPr id="17" name="Oval 16"/>
          <p:cNvSpPr/>
          <p:nvPr/>
        </p:nvSpPr>
        <p:spPr>
          <a:xfrm>
            <a:off x="6953031" y="3013620"/>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40</a:t>
            </a:r>
          </a:p>
        </p:txBody>
      </p:sp>
      <p:sp>
        <p:nvSpPr>
          <p:cNvPr id="19" name="Oval 18"/>
          <p:cNvSpPr/>
          <p:nvPr/>
        </p:nvSpPr>
        <p:spPr>
          <a:xfrm>
            <a:off x="6668562" y="3868161"/>
            <a:ext cx="699952" cy="49258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65</a:t>
            </a:r>
          </a:p>
        </p:txBody>
      </p:sp>
      <p:sp>
        <p:nvSpPr>
          <p:cNvPr id="20" name="Oval 19"/>
          <p:cNvSpPr/>
          <p:nvPr/>
        </p:nvSpPr>
        <p:spPr>
          <a:xfrm>
            <a:off x="5525397" y="3001231"/>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50</a:t>
            </a:r>
          </a:p>
        </p:txBody>
      </p:sp>
      <p:sp>
        <p:nvSpPr>
          <p:cNvPr id="21" name="Oval 20"/>
          <p:cNvSpPr/>
          <p:nvPr/>
        </p:nvSpPr>
        <p:spPr>
          <a:xfrm>
            <a:off x="7514078" y="3841378"/>
            <a:ext cx="699952" cy="49258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70</a:t>
            </a:r>
          </a:p>
        </p:txBody>
      </p:sp>
      <p:sp>
        <p:nvSpPr>
          <p:cNvPr id="22" name="Oval 21"/>
          <p:cNvSpPr/>
          <p:nvPr/>
        </p:nvSpPr>
        <p:spPr>
          <a:xfrm>
            <a:off x="6187023" y="2122757"/>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30</a:t>
            </a:r>
          </a:p>
        </p:txBody>
      </p:sp>
      <p:cxnSp>
        <p:nvCxnSpPr>
          <p:cNvPr id="23" name="Straight Connector 22"/>
          <p:cNvCxnSpPr/>
          <p:nvPr/>
        </p:nvCxnSpPr>
        <p:spPr>
          <a:xfrm flipH="1">
            <a:off x="7018538" y="3493815"/>
            <a:ext cx="237125" cy="408843"/>
          </a:xfrm>
          <a:prstGeom prst="line">
            <a:avLst/>
          </a:prstGeom>
          <a:ln w="38100"/>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6786088" y="2553616"/>
            <a:ext cx="362197" cy="467884"/>
          </a:xfrm>
          <a:prstGeom prst="line">
            <a:avLst/>
          </a:prstGeom>
          <a:ln w="38100"/>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7531726" y="3432959"/>
            <a:ext cx="242513" cy="408419"/>
          </a:xfrm>
          <a:prstGeom prst="line">
            <a:avLst/>
          </a:prstGeom>
          <a:ln w="38100"/>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flipH="1">
            <a:off x="6044629" y="2546989"/>
            <a:ext cx="241822" cy="466631"/>
          </a:xfrm>
          <a:prstGeom prst="line">
            <a:avLst/>
          </a:prstGeom>
          <a:ln w="38100"/>
        </p:spPr>
        <p:style>
          <a:lnRef idx="2">
            <a:schemeClr val="dk1"/>
          </a:lnRef>
          <a:fillRef idx="0">
            <a:schemeClr val="dk1"/>
          </a:fillRef>
          <a:effectRef idx="1">
            <a:schemeClr val="dk1"/>
          </a:effectRef>
          <a:fontRef idx="minor">
            <a:schemeClr val="tx1"/>
          </a:fontRef>
        </p:style>
      </p:cxnSp>
      <p:sp>
        <p:nvSpPr>
          <p:cNvPr id="27" name="Oval 26"/>
          <p:cNvSpPr/>
          <p:nvPr/>
        </p:nvSpPr>
        <p:spPr>
          <a:xfrm>
            <a:off x="4949773" y="3879705"/>
            <a:ext cx="699952" cy="49258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55</a:t>
            </a:r>
          </a:p>
        </p:txBody>
      </p:sp>
      <p:sp>
        <p:nvSpPr>
          <p:cNvPr id="28" name="Oval 27"/>
          <p:cNvSpPr/>
          <p:nvPr/>
        </p:nvSpPr>
        <p:spPr>
          <a:xfrm>
            <a:off x="5793622" y="3894012"/>
            <a:ext cx="699952" cy="49258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60</a:t>
            </a:r>
          </a:p>
        </p:txBody>
      </p:sp>
      <p:cxnSp>
        <p:nvCxnSpPr>
          <p:cNvPr id="29" name="Straight Connector 28"/>
          <p:cNvCxnSpPr/>
          <p:nvPr/>
        </p:nvCxnSpPr>
        <p:spPr>
          <a:xfrm flipH="1">
            <a:off x="5394599" y="3459318"/>
            <a:ext cx="337949" cy="434694"/>
          </a:xfrm>
          <a:prstGeom prst="line">
            <a:avLst/>
          </a:prstGeom>
          <a:ln w="38100"/>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a:off x="6054795" y="3450590"/>
            <a:ext cx="206725" cy="497467"/>
          </a:xfrm>
          <a:prstGeom prst="line">
            <a:avLst/>
          </a:prstGeom>
          <a:ln w="38100"/>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1642440" y="4995929"/>
            <a:ext cx="1285990" cy="369332"/>
          </a:xfrm>
          <a:prstGeom prst="rect">
            <a:avLst/>
          </a:prstGeom>
          <a:noFill/>
        </p:spPr>
        <p:txBody>
          <a:bodyPr wrap="square" rtlCol="0">
            <a:spAutoFit/>
          </a:bodyPr>
          <a:lstStyle/>
          <a:p>
            <a:r>
              <a:rPr lang="en-IN" dirty="0">
                <a:solidFill>
                  <a:srgbClr val="0070C0"/>
                </a:solidFill>
              </a:rPr>
              <a:t>Max heap</a:t>
            </a:r>
          </a:p>
        </p:txBody>
      </p:sp>
      <p:sp>
        <p:nvSpPr>
          <p:cNvPr id="31" name="TextBox 30"/>
          <p:cNvSpPr txBox="1"/>
          <p:nvPr/>
        </p:nvSpPr>
        <p:spPr>
          <a:xfrm>
            <a:off x="6114685" y="4995929"/>
            <a:ext cx="1285990" cy="369332"/>
          </a:xfrm>
          <a:prstGeom prst="rect">
            <a:avLst/>
          </a:prstGeom>
          <a:noFill/>
        </p:spPr>
        <p:txBody>
          <a:bodyPr wrap="square" rtlCol="0">
            <a:spAutoFit/>
          </a:bodyPr>
          <a:lstStyle/>
          <a:p>
            <a:r>
              <a:rPr lang="en-IN" dirty="0">
                <a:solidFill>
                  <a:srgbClr val="0070C0"/>
                </a:solidFill>
              </a:rPr>
              <a:t>Min heap</a:t>
            </a:r>
          </a:p>
        </p:txBody>
      </p:sp>
    </p:spTree>
    <p:extLst>
      <p:ext uri="{BB962C8B-B14F-4D97-AF65-F5344CB8AC3E}">
        <p14:creationId xmlns:p14="http://schemas.microsoft.com/office/powerpoint/2010/main" val="3640903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t>Priority queue implementation</a:t>
            </a:r>
          </a:p>
          <a:p>
            <a:pPr algn="just"/>
            <a:r>
              <a:rPr lang="en-IN" dirty="0"/>
              <a:t>Heap sort</a:t>
            </a:r>
          </a:p>
          <a:p>
            <a:pPr algn="just"/>
            <a:r>
              <a:rPr lang="en-IN" dirty="0"/>
              <a:t>Order statistics</a:t>
            </a:r>
          </a:p>
        </p:txBody>
      </p:sp>
      <p:sp>
        <p:nvSpPr>
          <p:cNvPr id="3" name="Title 2"/>
          <p:cNvSpPr>
            <a:spLocks noGrp="1"/>
          </p:cNvSpPr>
          <p:nvPr>
            <p:ph type="title"/>
          </p:nvPr>
        </p:nvSpPr>
        <p:spPr/>
        <p:txBody>
          <a:bodyPr/>
          <a:lstStyle/>
          <a:p>
            <a:r>
              <a:rPr lang="en-IN" dirty="0"/>
              <a:t>Applications of heap</a:t>
            </a:r>
          </a:p>
        </p:txBody>
      </p:sp>
    </p:spTree>
    <p:extLst>
      <p:ext uri="{BB962C8B-B14F-4D97-AF65-F5344CB8AC3E}">
        <p14:creationId xmlns:p14="http://schemas.microsoft.com/office/powerpoint/2010/main" val="2728593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1692" y="1551768"/>
            <a:ext cx="8460615" cy="5087154"/>
          </a:xfrm>
        </p:spPr>
        <p:txBody>
          <a:bodyPr>
            <a:normAutofit fontScale="92500"/>
          </a:bodyPr>
          <a:lstStyle/>
          <a:p>
            <a:pPr algn="just"/>
            <a:r>
              <a:rPr lang="en-IN" dirty="0"/>
              <a:t>In priority queue key is associated with every element.</a:t>
            </a:r>
          </a:p>
          <a:p>
            <a:pPr algn="just"/>
            <a:r>
              <a:rPr lang="en-IN" dirty="0"/>
              <a:t>The element with highest priority will be moved to the front of the queue and one with lowest priority will move to the back of the queue.</a:t>
            </a:r>
          </a:p>
          <a:p>
            <a:pPr algn="just"/>
            <a:r>
              <a:rPr lang="en-IN" dirty="0"/>
              <a:t>Queue returns the element according to priority.</a:t>
            </a:r>
          </a:p>
          <a:p>
            <a:pPr algn="just"/>
            <a:r>
              <a:rPr lang="en-IN" dirty="0"/>
              <a:t>However, if elements with the same priority occur, they are served according to their order in the queue.</a:t>
            </a:r>
          </a:p>
        </p:txBody>
      </p:sp>
      <p:sp>
        <p:nvSpPr>
          <p:cNvPr id="3" name="Title 2"/>
          <p:cNvSpPr>
            <a:spLocks noGrp="1"/>
          </p:cNvSpPr>
          <p:nvPr>
            <p:ph type="title"/>
          </p:nvPr>
        </p:nvSpPr>
        <p:spPr/>
        <p:txBody>
          <a:bodyPr/>
          <a:lstStyle/>
          <a:p>
            <a:r>
              <a:rPr lang="en-IN" dirty="0"/>
              <a:t>Priority queue</a:t>
            </a:r>
          </a:p>
        </p:txBody>
      </p:sp>
    </p:spTree>
    <p:extLst>
      <p:ext uri="{BB962C8B-B14F-4D97-AF65-F5344CB8AC3E}">
        <p14:creationId xmlns:p14="http://schemas.microsoft.com/office/powerpoint/2010/main" val="2606354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t>A </a:t>
            </a:r>
            <a:r>
              <a:rPr lang="en-IN" b="1" dirty="0"/>
              <a:t>max-priority</a:t>
            </a:r>
            <a:r>
              <a:rPr lang="en-IN" dirty="0"/>
              <a:t> queue returns the element with maximum key first. A max-heap is used for a max-priority queue.</a:t>
            </a:r>
          </a:p>
          <a:p>
            <a:pPr algn="just"/>
            <a:r>
              <a:rPr lang="en-IN" dirty="0"/>
              <a:t>A </a:t>
            </a:r>
            <a:r>
              <a:rPr lang="en-IN" b="1" dirty="0"/>
              <a:t>min-priority</a:t>
            </a:r>
            <a:r>
              <a:rPr lang="en-IN" dirty="0"/>
              <a:t> queue returns the element with the smallest key first.  A min-heap is used for a min-priority queue.</a:t>
            </a:r>
          </a:p>
        </p:txBody>
      </p:sp>
      <p:sp>
        <p:nvSpPr>
          <p:cNvPr id="3" name="Title 2"/>
          <p:cNvSpPr>
            <a:spLocks noGrp="1"/>
          </p:cNvSpPr>
          <p:nvPr>
            <p:ph type="title"/>
          </p:nvPr>
        </p:nvSpPr>
        <p:spPr/>
        <p:txBody>
          <a:bodyPr/>
          <a:lstStyle/>
          <a:p>
            <a:r>
              <a:rPr lang="en-IN" dirty="0"/>
              <a:t>Priority queue</a:t>
            </a:r>
          </a:p>
        </p:txBody>
      </p:sp>
    </p:spTree>
    <p:extLst>
      <p:ext uri="{BB962C8B-B14F-4D97-AF65-F5344CB8AC3E}">
        <p14:creationId xmlns:p14="http://schemas.microsoft.com/office/powerpoint/2010/main" val="4245523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b="1" dirty="0"/>
              <a:t>Ascending order priority queue</a:t>
            </a:r>
            <a:r>
              <a:rPr lang="en-IN" dirty="0"/>
              <a:t>: In ascending order priority queue, a lower priority number is given as a higher priority in a priority.</a:t>
            </a:r>
          </a:p>
          <a:p>
            <a:pPr algn="just"/>
            <a:r>
              <a:rPr lang="en-IN" b="1" dirty="0"/>
              <a:t>Descending order priority queue</a:t>
            </a:r>
            <a:r>
              <a:rPr lang="en-IN" dirty="0"/>
              <a:t>: In descending order priority queue, a higher priority number is given as a higher priority in a priority.</a:t>
            </a:r>
          </a:p>
        </p:txBody>
      </p:sp>
      <p:sp>
        <p:nvSpPr>
          <p:cNvPr id="3" name="Title 2"/>
          <p:cNvSpPr>
            <a:spLocks noGrp="1"/>
          </p:cNvSpPr>
          <p:nvPr>
            <p:ph type="title"/>
          </p:nvPr>
        </p:nvSpPr>
        <p:spPr/>
        <p:txBody>
          <a:bodyPr/>
          <a:lstStyle/>
          <a:p>
            <a:r>
              <a:rPr lang="en-IN" dirty="0"/>
              <a:t>Priority queue</a:t>
            </a:r>
          </a:p>
        </p:txBody>
      </p:sp>
    </p:spTree>
    <p:extLst>
      <p:ext uri="{BB962C8B-B14F-4D97-AF65-F5344CB8AC3E}">
        <p14:creationId xmlns:p14="http://schemas.microsoft.com/office/powerpoint/2010/main" val="100879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73538453"/>
              </p:ext>
            </p:extLst>
          </p:nvPr>
        </p:nvGraphicFramePr>
        <p:xfrm>
          <a:off x="400050" y="2287232"/>
          <a:ext cx="8384144" cy="2983741"/>
        </p:xfrm>
        <a:graphic>
          <a:graphicData uri="http://schemas.openxmlformats.org/drawingml/2006/table">
            <a:tbl>
              <a:tblPr/>
              <a:tblGrid>
                <a:gridCol w="2096036">
                  <a:extLst>
                    <a:ext uri="{9D8B030D-6E8A-4147-A177-3AD203B41FA5}">
                      <a16:colId xmlns:a16="http://schemas.microsoft.com/office/drawing/2014/main" val="20000"/>
                    </a:ext>
                  </a:extLst>
                </a:gridCol>
                <a:gridCol w="2096036">
                  <a:extLst>
                    <a:ext uri="{9D8B030D-6E8A-4147-A177-3AD203B41FA5}">
                      <a16:colId xmlns:a16="http://schemas.microsoft.com/office/drawing/2014/main" val="20001"/>
                    </a:ext>
                  </a:extLst>
                </a:gridCol>
                <a:gridCol w="2096036">
                  <a:extLst>
                    <a:ext uri="{9D8B030D-6E8A-4147-A177-3AD203B41FA5}">
                      <a16:colId xmlns:a16="http://schemas.microsoft.com/office/drawing/2014/main" val="20002"/>
                    </a:ext>
                  </a:extLst>
                </a:gridCol>
                <a:gridCol w="2096036">
                  <a:extLst>
                    <a:ext uri="{9D8B030D-6E8A-4147-A177-3AD203B41FA5}">
                      <a16:colId xmlns:a16="http://schemas.microsoft.com/office/drawing/2014/main" val="20003"/>
                    </a:ext>
                  </a:extLst>
                </a:gridCol>
              </a:tblGrid>
              <a:tr h="642652">
                <a:tc>
                  <a:txBody>
                    <a:bodyPr/>
                    <a:lstStyle/>
                    <a:p>
                      <a:pPr algn="ctr" fontAlgn="t"/>
                      <a:r>
                        <a:rPr lang="en-IN" dirty="0">
                          <a:solidFill>
                            <a:srgbClr val="333333"/>
                          </a:solidFill>
                          <a:effectLst/>
                          <a:latin typeface="inter-regular"/>
                        </a:rPr>
                        <a:t>Implementation</a:t>
                      </a: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a:solidFill>
                            <a:srgbClr val="333333"/>
                          </a:solidFill>
                          <a:effectLst/>
                          <a:latin typeface="inter-regular"/>
                        </a:rPr>
                        <a:t>add</a:t>
                      </a: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a:solidFill>
                            <a:srgbClr val="333333"/>
                          </a:solidFill>
                          <a:effectLst/>
                          <a:latin typeface="inter-regular"/>
                        </a:rPr>
                        <a:t>Remove</a:t>
                      </a: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a:solidFill>
                            <a:srgbClr val="333333"/>
                          </a:solidFill>
                          <a:effectLst/>
                          <a:latin typeface="inter-regular"/>
                        </a:rPr>
                        <a:t>peek</a:t>
                      </a: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642652">
                <a:tc>
                  <a:txBody>
                    <a:bodyPr/>
                    <a:lstStyle/>
                    <a:p>
                      <a:pPr algn="ctr" fontAlgn="t"/>
                      <a:r>
                        <a:rPr lang="en-IN">
                          <a:solidFill>
                            <a:srgbClr val="333333"/>
                          </a:solidFill>
                          <a:effectLst/>
                          <a:latin typeface="inter-regular"/>
                        </a:rPr>
                        <a:t>Linked list</a:t>
                      </a: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a:solidFill>
                            <a:srgbClr val="333333"/>
                          </a:solidFill>
                          <a:effectLst/>
                          <a:latin typeface="inter-regular"/>
                        </a:rPr>
                        <a:t>O(1)</a:t>
                      </a: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a:solidFill>
                            <a:srgbClr val="333333"/>
                          </a:solidFill>
                          <a:effectLst/>
                          <a:latin typeface="inter-regular"/>
                        </a:rPr>
                        <a:t>O(n)</a:t>
                      </a: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a:solidFill>
                            <a:srgbClr val="333333"/>
                          </a:solidFill>
                          <a:effectLst/>
                          <a:latin typeface="inter-regular"/>
                        </a:rPr>
                        <a:t>O(n)</a:t>
                      </a: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42652">
                <a:tc>
                  <a:txBody>
                    <a:bodyPr/>
                    <a:lstStyle/>
                    <a:p>
                      <a:pPr algn="ctr" fontAlgn="t"/>
                      <a:r>
                        <a:rPr lang="en-IN">
                          <a:solidFill>
                            <a:srgbClr val="333333"/>
                          </a:solidFill>
                          <a:effectLst/>
                          <a:latin typeface="inter-regular"/>
                        </a:rPr>
                        <a:t>Binary heap</a:t>
                      </a: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a:solidFill>
                            <a:srgbClr val="333333"/>
                          </a:solidFill>
                          <a:effectLst/>
                          <a:latin typeface="inter-regular"/>
                        </a:rPr>
                        <a:t>O(logn)</a:t>
                      </a: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a:solidFill>
                            <a:srgbClr val="333333"/>
                          </a:solidFill>
                          <a:effectLst/>
                          <a:latin typeface="inter-regular"/>
                        </a:rPr>
                        <a:t>O(logn)</a:t>
                      </a: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a:solidFill>
                            <a:srgbClr val="333333"/>
                          </a:solidFill>
                          <a:effectLst/>
                          <a:latin typeface="inter-regular"/>
                        </a:rPr>
                        <a:t>O(1)</a:t>
                      </a: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1055785">
                <a:tc>
                  <a:txBody>
                    <a:bodyPr/>
                    <a:lstStyle/>
                    <a:p>
                      <a:pPr algn="ctr" fontAlgn="t"/>
                      <a:r>
                        <a:rPr lang="en-IN">
                          <a:solidFill>
                            <a:srgbClr val="333333"/>
                          </a:solidFill>
                          <a:effectLst/>
                          <a:latin typeface="inter-regular"/>
                        </a:rPr>
                        <a:t>Binary search tree</a:t>
                      </a: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a:solidFill>
                            <a:srgbClr val="333333"/>
                          </a:solidFill>
                          <a:effectLst/>
                          <a:latin typeface="inter-regular"/>
                        </a:rPr>
                        <a:t>O(logn)</a:t>
                      </a: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a:solidFill>
                            <a:srgbClr val="333333"/>
                          </a:solidFill>
                          <a:effectLst/>
                          <a:latin typeface="inter-regular"/>
                        </a:rPr>
                        <a:t>O(logn)</a:t>
                      </a: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dirty="0">
                          <a:solidFill>
                            <a:srgbClr val="333333"/>
                          </a:solidFill>
                          <a:effectLst/>
                          <a:latin typeface="inter-regular"/>
                        </a:rPr>
                        <a:t>O(1)</a:t>
                      </a: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IN" dirty="0"/>
              <a:t>Analysis of complexities</a:t>
            </a:r>
          </a:p>
        </p:txBody>
      </p:sp>
    </p:spTree>
    <p:extLst>
      <p:ext uri="{BB962C8B-B14F-4D97-AF65-F5344CB8AC3E}">
        <p14:creationId xmlns:p14="http://schemas.microsoft.com/office/powerpoint/2010/main" val="25682938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9557</TotalTime>
  <Words>501</Words>
  <Application>Microsoft Office PowerPoint</Application>
  <PresentationFormat>On-screen Show (4:3)</PresentationFormat>
  <Paragraphs>143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Bahnschrift</vt:lpstr>
      <vt:lpstr>Bahnschrift SemiBold</vt:lpstr>
      <vt:lpstr>inter-regular</vt:lpstr>
      <vt:lpstr>Office Theme</vt:lpstr>
      <vt:lpstr>PowerPoint Presentation</vt:lpstr>
      <vt:lpstr>Learning Outcomes</vt:lpstr>
      <vt:lpstr>Heap</vt:lpstr>
      <vt:lpstr>Heap Tree</vt:lpstr>
      <vt:lpstr>Applications of heap</vt:lpstr>
      <vt:lpstr>Priority queue</vt:lpstr>
      <vt:lpstr>Priority queue</vt:lpstr>
      <vt:lpstr>Priority queue</vt:lpstr>
      <vt:lpstr>Analysis of complexities</vt:lpstr>
      <vt:lpstr>Priority queue operations</vt:lpstr>
      <vt:lpstr>Inserting operation: algorithm</vt:lpstr>
      <vt:lpstr>Inserting operation</vt:lpstr>
      <vt:lpstr>Delete operation: Algorithm</vt:lpstr>
      <vt:lpstr>Delete operation</vt:lpstr>
      <vt:lpstr>Delete operation</vt:lpstr>
      <vt:lpstr>Extract Maximum (Max heap)</vt:lpstr>
      <vt:lpstr>Extract Maximum </vt:lpstr>
      <vt:lpstr>Applications of Priority Queue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video recording 1</cp:lastModifiedBy>
  <cp:revision>526</cp:revision>
  <dcterms:created xsi:type="dcterms:W3CDTF">2020-12-02T15:29:53Z</dcterms:created>
  <dcterms:modified xsi:type="dcterms:W3CDTF">2021-10-21T10:55:21Z</dcterms:modified>
</cp:coreProperties>
</file>