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363" r:id="rId10"/>
    <p:sldId id="364" r:id="rId11"/>
    <p:sldId id="356" r:id="rId12"/>
    <p:sldId id="358" r:id="rId13"/>
    <p:sldId id="359" r:id="rId14"/>
    <p:sldId id="360" r:id="rId15"/>
    <p:sldId id="361" r:id="rId16"/>
    <p:sldId id="371" r:id="rId17"/>
    <p:sldId id="366" r:id="rId18"/>
    <p:sldId id="367" r:id="rId19"/>
    <p:sldId id="368" r:id="rId20"/>
    <p:sldId id="369" r:id="rId21"/>
    <p:sldId id="370" r:id="rId22"/>
    <p:sldId id="372" r:id="rId23"/>
    <p:sldId id="373" r:id="rId24"/>
    <p:sldId id="374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CAAF1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ClicX</a:t>
            </a:r>
            <a:r>
              <a:rPr lang="en-US" dirty="0"/>
              <a:t>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Adjacent Nodes/ Adjacency</a:t>
            </a:r>
            <a:r>
              <a:rPr lang="en-IN" dirty="0"/>
              <a:t>: if two nodes are connected to each other through an edge are called as neighbours or adjacent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</p:spTree>
    <p:extLst>
      <p:ext uri="{BB962C8B-B14F-4D97-AF65-F5344CB8AC3E}">
        <p14:creationId xmlns:p14="http://schemas.microsoft.com/office/powerpoint/2010/main" val="359515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82" y="1429555"/>
            <a:ext cx="3811342" cy="5428445"/>
          </a:xfrm>
        </p:spPr>
        <p:txBody>
          <a:bodyPr>
            <a:normAutofit/>
          </a:bodyPr>
          <a:lstStyle/>
          <a:p>
            <a:r>
              <a:rPr lang="en-IN" dirty="0"/>
              <a:t>Undirected Graph</a:t>
            </a:r>
          </a:p>
          <a:p>
            <a:r>
              <a:rPr lang="en-IN" dirty="0"/>
              <a:t>Directed Graph</a:t>
            </a:r>
          </a:p>
          <a:p>
            <a:r>
              <a:rPr lang="en-IN" dirty="0"/>
              <a:t>Weighted Graph</a:t>
            </a:r>
          </a:p>
          <a:p>
            <a:r>
              <a:rPr lang="en-IN" dirty="0"/>
              <a:t>Un-weighted Graph</a:t>
            </a:r>
          </a:p>
          <a:p>
            <a:r>
              <a:rPr lang="en-IN" dirty="0"/>
              <a:t>Complete Graph</a:t>
            </a:r>
          </a:p>
          <a:p>
            <a:r>
              <a:rPr lang="en-IN" dirty="0"/>
              <a:t>Finite Graph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Graph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610637" y="1429555"/>
            <a:ext cx="3972730" cy="542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Trivial Graph</a:t>
            </a:r>
          </a:p>
          <a:p>
            <a:r>
              <a:rPr lang="en-IN" dirty="0"/>
              <a:t>Multi Graph</a:t>
            </a:r>
          </a:p>
          <a:p>
            <a:r>
              <a:rPr lang="en-IN" dirty="0"/>
              <a:t>Pseudo Graph</a:t>
            </a:r>
          </a:p>
          <a:p>
            <a:r>
              <a:rPr lang="en-IN" dirty="0"/>
              <a:t>Connected Graph</a:t>
            </a:r>
          </a:p>
          <a:p>
            <a:r>
              <a:rPr lang="en-IN" dirty="0" err="1"/>
              <a:t>Labeled</a:t>
            </a:r>
            <a:r>
              <a:rPr lang="en-IN" dirty="0"/>
              <a:t> Graphs</a:t>
            </a:r>
          </a:p>
          <a:p>
            <a:r>
              <a:rPr lang="en-IN" dirty="0"/>
              <a:t>Disconnected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332425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175" y="1577532"/>
            <a:ext cx="8534400" cy="2477851"/>
          </a:xfrm>
        </p:spPr>
        <p:txBody>
          <a:bodyPr>
            <a:normAutofit/>
          </a:bodyPr>
          <a:lstStyle/>
          <a:p>
            <a:r>
              <a:rPr lang="en-IN" dirty="0"/>
              <a:t>An undirected graph nodes are connected and all the edges are bi-directional i.e. the edges do not point in any specific direction.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Undirected Graph</a:t>
            </a:r>
          </a:p>
        </p:txBody>
      </p:sp>
      <p:sp>
        <p:nvSpPr>
          <p:cNvPr id="4" name="Oval 3"/>
          <p:cNvSpPr/>
          <p:nvPr/>
        </p:nvSpPr>
        <p:spPr>
          <a:xfrm>
            <a:off x="4250797" y="5541522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255460" y="4131648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13681" y="5541522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24041" y="4110652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126694" y="4705495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91581" y="4727975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48975" y="5816773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5"/>
          </p:cNvCxnSpPr>
          <p:nvPr/>
        </p:nvCxnSpPr>
        <p:spPr>
          <a:xfrm flipH="1" flipV="1">
            <a:off x="3463985" y="4636302"/>
            <a:ext cx="870877" cy="1080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18344" y="4421465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6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directed graph is a graph in which all the edges are </a:t>
            </a:r>
            <a:r>
              <a:rPr lang="en-IN" dirty="0" err="1"/>
              <a:t>uni</a:t>
            </a:r>
            <a:r>
              <a:rPr lang="en-IN" dirty="0"/>
              <a:t>-directional i.e. the edges point in a single direction. It is also called a digraph.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Graph</a:t>
            </a:r>
          </a:p>
        </p:txBody>
      </p:sp>
      <p:sp>
        <p:nvSpPr>
          <p:cNvPr id="4" name="Oval 3"/>
          <p:cNvSpPr/>
          <p:nvPr/>
        </p:nvSpPr>
        <p:spPr>
          <a:xfrm>
            <a:off x="4302313" y="5915010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306976" y="4505136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65197" y="5915010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75557" y="4484140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7250" y="5099976"/>
            <a:ext cx="0" cy="8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178210" y="5099977"/>
            <a:ext cx="28629" cy="8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4" idx="2"/>
          </p:cNvCxnSpPr>
          <p:nvPr/>
        </p:nvCxnSpPr>
        <p:spPr>
          <a:xfrm flipV="1">
            <a:off x="3491223" y="6205470"/>
            <a:ext cx="811090" cy="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6"/>
          </p:cNvCxnSpPr>
          <p:nvPr/>
        </p:nvCxnSpPr>
        <p:spPr>
          <a:xfrm flipH="1" flipV="1">
            <a:off x="3625298" y="4792059"/>
            <a:ext cx="677015" cy="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weighted graph edges or path have values or cost. All the values seen associated with the edges are called weights.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Weighted Graph</a:t>
            </a:r>
          </a:p>
        </p:txBody>
      </p:sp>
      <p:sp>
        <p:nvSpPr>
          <p:cNvPr id="4" name="Oval 3"/>
          <p:cNvSpPr/>
          <p:nvPr/>
        </p:nvSpPr>
        <p:spPr>
          <a:xfrm>
            <a:off x="4250797" y="5541522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255460" y="4131648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13681" y="5541522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24041" y="4110652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126694" y="4705495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91581" y="4727975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48975" y="5816773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18344" y="4421465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4873" y="4110652"/>
            <a:ext cx="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947" y="4907689"/>
            <a:ext cx="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8800" y="5863809"/>
            <a:ext cx="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4593" y="4865283"/>
            <a:ext cx="29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891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un-weighted graph there is no value or weight associated with the edge. By default, all the graphs are un-weighted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Un-weighted Graph</a:t>
            </a:r>
          </a:p>
        </p:txBody>
      </p:sp>
      <p:sp>
        <p:nvSpPr>
          <p:cNvPr id="4" name="Oval 3"/>
          <p:cNvSpPr/>
          <p:nvPr/>
        </p:nvSpPr>
        <p:spPr>
          <a:xfrm>
            <a:off x="4250797" y="5541522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255460" y="4131648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13681" y="5541522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24041" y="4110652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126694" y="4705495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91581" y="4727975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48975" y="5816773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5"/>
          </p:cNvCxnSpPr>
          <p:nvPr/>
        </p:nvCxnSpPr>
        <p:spPr>
          <a:xfrm flipH="1" flipV="1">
            <a:off x="3463985" y="4636302"/>
            <a:ext cx="870877" cy="1080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18344" y="4421465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complete graph is the one in which every node is connected with all other nodes. A complete graph contain n(n-1)/2 edges where n is the number of nodes in the graph.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Graph</a:t>
            </a:r>
          </a:p>
        </p:txBody>
      </p:sp>
      <p:sp>
        <p:nvSpPr>
          <p:cNvPr id="4" name="Oval 3"/>
          <p:cNvSpPr/>
          <p:nvPr/>
        </p:nvSpPr>
        <p:spPr>
          <a:xfrm>
            <a:off x="3761400" y="6061989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3766063" y="4652115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324284" y="6061989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334644" y="4631119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2637297" y="5225962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6"/>
          </p:cNvCxnSpPr>
          <p:nvPr/>
        </p:nvCxnSpPr>
        <p:spPr>
          <a:xfrm flipH="1">
            <a:off x="3084385" y="4928540"/>
            <a:ext cx="670155" cy="10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14520" y="5349347"/>
            <a:ext cx="672241" cy="594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02184" y="5248442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4418611" y="4939038"/>
            <a:ext cx="994356" cy="497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959578" y="6337240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</p:cNvCxnSpPr>
          <p:nvPr/>
        </p:nvCxnSpPr>
        <p:spPr>
          <a:xfrm flipH="1">
            <a:off x="4382912" y="5857077"/>
            <a:ext cx="1030055" cy="441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2"/>
          </p:cNvCxnSpPr>
          <p:nvPr/>
        </p:nvCxnSpPr>
        <p:spPr>
          <a:xfrm>
            <a:off x="2950310" y="5143950"/>
            <a:ext cx="2364210" cy="502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2858631" y="5759590"/>
            <a:ext cx="2539129" cy="391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1"/>
          </p:cNvCxnSpPr>
          <p:nvPr/>
        </p:nvCxnSpPr>
        <p:spPr>
          <a:xfrm>
            <a:off x="2832718" y="5222568"/>
            <a:ext cx="1025089" cy="924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V="1">
            <a:off x="2754088" y="5159844"/>
            <a:ext cx="1105851" cy="936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4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graph G=(V, E) is called a finite graph if the number of vertices and edges in the graph is limited in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Graph </a:t>
            </a:r>
          </a:p>
        </p:txBody>
      </p:sp>
      <p:sp>
        <p:nvSpPr>
          <p:cNvPr id="4" name="Oval 3"/>
          <p:cNvSpPr/>
          <p:nvPr/>
        </p:nvSpPr>
        <p:spPr>
          <a:xfrm>
            <a:off x="4263676" y="5696068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268339" y="4286194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26560" y="5696068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36920" y="4265198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139573" y="4860041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04460" y="4882521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61854" y="5971319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31223" y="4576011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9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graph G= (V, E) is trivial if it contains only a single vertex and no edges.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Trivial Graph</a:t>
            </a:r>
          </a:p>
        </p:txBody>
      </p:sp>
      <p:sp>
        <p:nvSpPr>
          <p:cNvPr id="4" name="Oval 3"/>
          <p:cNvSpPr/>
          <p:nvPr/>
        </p:nvSpPr>
        <p:spPr>
          <a:xfrm>
            <a:off x="3649820" y="4105275"/>
            <a:ext cx="922180" cy="904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3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there are numerous edges between a pair of vertices in a graph G= (V, E), the graph is referred to as a multi graph. There are no self-loops in a Multi graph.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Graph</a:t>
            </a:r>
          </a:p>
        </p:txBody>
      </p:sp>
      <p:sp>
        <p:nvSpPr>
          <p:cNvPr id="4" name="Oval 3"/>
          <p:cNvSpPr/>
          <p:nvPr/>
        </p:nvSpPr>
        <p:spPr>
          <a:xfrm>
            <a:off x="4765952" y="5889251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770615" y="4479377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28836" y="5889251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339196" y="4458381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641849" y="5053224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06736" y="5075704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4130" y="6164502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3499" y="4769194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973398" y="4936914"/>
            <a:ext cx="959210" cy="110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56784" y="4982880"/>
            <a:ext cx="993656" cy="10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2161273">
            <a:off x="4055191" y="4685966"/>
            <a:ext cx="1590496" cy="1771041"/>
          </a:xfrm>
          <a:prstGeom prst="arc">
            <a:avLst>
              <a:gd name="adj1" fmla="val 16200000"/>
              <a:gd name="adj2" fmla="val 6697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/>
          <p:cNvSpPr/>
          <p:nvPr/>
        </p:nvSpPr>
        <p:spPr>
          <a:xfrm rot="18416081">
            <a:off x="3693577" y="4173683"/>
            <a:ext cx="1558702" cy="1697282"/>
          </a:xfrm>
          <a:prstGeom prst="arc">
            <a:avLst>
              <a:gd name="adj1" fmla="val 16200000"/>
              <a:gd name="adj2" fmla="val 6697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Graphs</a:t>
            </a:r>
          </a:p>
          <a:p>
            <a:pPr marL="914400" lvl="1" indent="-457200"/>
            <a:r>
              <a:rPr lang="en-IN" dirty="0"/>
              <a:t>Type of graphs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a graph G= (V, E) contains a self-loop besides other edges, it is a pseudo graph.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Graph</a:t>
            </a:r>
          </a:p>
        </p:txBody>
      </p:sp>
      <p:sp>
        <p:nvSpPr>
          <p:cNvPr id="4" name="Oval 3"/>
          <p:cNvSpPr/>
          <p:nvPr/>
        </p:nvSpPr>
        <p:spPr>
          <a:xfrm>
            <a:off x="4418222" y="5889251"/>
            <a:ext cx="718690" cy="6778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422885" y="4479377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981106" y="5889251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91466" y="4458381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294119" y="5053224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759006" y="5075704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16400" y="6164502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85769" y="4769194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625668" y="4936914"/>
            <a:ext cx="959210" cy="110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09054" y="4982880"/>
            <a:ext cx="993656" cy="10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6733976">
            <a:off x="2950637" y="4133238"/>
            <a:ext cx="755963" cy="825181"/>
          </a:xfrm>
          <a:prstGeom prst="arc">
            <a:avLst>
              <a:gd name="adj1" fmla="val 13770239"/>
              <a:gd name="adj2" fmla="val 6166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rot="1634419">
            <a:off x="4644504" y="5936522"/>
            <a:ext cx="755963" cy="825181"/>
          </a:xfrm>
          <a:prstGeom prst="arc">
            <a:avLst>
              <a:gd name="adj1" fmla="val 13770239"/>
              <a:gd name="adj2" fmla="val 761896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2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connected graph is the one in which some path exists between every two vertices (u, v) in V. There are no isolated nodes in connected graph.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294223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graph G=(V, E) is called a </a:t>
            </a:r>
            <a:r>
              <a:rPr lang="en-IN" dirty="0" err="1"/>
              <a:t>labeled</a:t>
            </a:r>
            <a:r>
              <a:rPr lang="en-IN" dirty="0"/>
              <a:t> graph if its edges are </a:t>
            </a:r>
            <a:r>
              <a:rPr lang="en-IN" dirty="0" err="1"/>
              <a:t>labeled</a:t>
            </a:r>
            <a:r>
              <a:rPr lang="en-IN" dirty="0"/>
              <a:t> with some name or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Labeled</a:t>
            </a:r>
            <a:r>
              <a:rPr lang="en-IN" dirty="0"/>
              <a:t> Graphs</a:t>
            </a:r>
          </a:p>
        </p:txBody>
      </p:sp>
      <p:sp>
        <p:nvSpPr>
          <p:cNvPr id="4" name="Oval 3"/>
          <p:cNvSpPr/>
          <p:nvPr/>
        </p:nvSpPr>
        <p:spPr>
          <a:xfrm>
            <a:off x="4765952" y="5889251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770615" y="4479377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328836" y="5889251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339196" y="4458381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641849" y="5053224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06736" y="5075704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4130" y="6164502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33499" y="4769194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973398" y="4936914"/>
            <a:ext cx="959210" cy="110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56784" y="4982880"/>
            <a:ext cx="993656" cy="1027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3428" y="4405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3372" y="52868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0609" y="62236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6736" y="52541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618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graph is called disconnected if there is no path between any two of its vertices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399599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Easy to understand complex problem.</a:t>
            </a:r>
          </a:p>
          <a:p>
            <a:pPr algn="just"/>
            <a:r>
              <a:rPr lang="en-IN" dirty="0"/>
              <a:t>Graphs are also used to draw activity network diagrams. </a:t>
            </a:r>
          </a:p>
          <a:p>
            <a:pPr algn="just"/>
            <a:r>
              <a:rPr lang="en-IN" dirty="0"/>
              <a:t>In transport networks to find shortest path. </a:t>
            </a:r>
          </a:p>
          <a:p>
            <a:pPr algn="just"/>
            <a:r>
              <a:rPr lang="en-IN" dirty="0"/>
              <a:t>In telecommunication (circuit networks). </a:t>
            </a:r>
          </a:p>
          <a:p>
            <a:pPr algn="just"/>
            <a:r>
              <a:rPr lang="en-IN" dirty="0"/>
              <a:t>In program flow analysis.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Graphs</a:t>
            </a:r>
          </a:p>
        </p:txBody>
      </p:sp>
    </p:spTree>
    <p:extLst>
      <p:ext uri="{BB962C8B-B14F-4D97-AF65-F5344CB8AC3E}">
        <p14:creationId xmlns:p14="http://schemas.microsoft.com/office/powerpoint/2010/main" val="140279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Graph is collection of vertices(nodes) (V) and edges(path) (E). It is non-linear data structure.</a:t>
            </a:r>
          </a:p>
          <a:p>
            <a:pPr marL="0" indent="0" algn="just">
              <a:buNone/>
            </a:pPr>
            <a:r>
              <a:rPr lang="en-IN" dirty="0"/>
              <a:t>   G (V,E)</a:t>
            </a:r>
          </a:p>
          <a:p>
            <a:pPr algn="just"/>
            <a:r>
              <a:rPr lang="en-IN" dirty="0"/>
              <a:t>It is a pictorial representation of a set of objects where objects are connected by links.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5034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1F2D1-575C-4E81-8F31-62C82381B3E6}"/>
              </a:ext>
            </a:extLst>
          </p:cNvPr>
          <p:cNvGrpSpPr/>
          <p:nvPr/>
        </p:nvGrpSpPr>
        <p:grpSpPr>
          <a:xfrm>
            <a:off x="2134497" y="1709474"/>
            <a:ext cx="4875006" cy="4368104"/>
            <a:chOff x="2221253" y="1709474"/>
            <a:chExt cx="4875006" cy="4368104"/>
          </a:xfrm>
        </p:grpSpPr>
        <p:sp>
          <p:nvSpPr>
            <p:cNvPr id="4" name="Oval 3"/>
            <p:cNvSpPr/>
            <p:nvPr/>
          </p:nvSpPr>
          <p:spPr>
            <a:xfrm>
              <a:off x="3658369" y="4202119"/>
              <a:ext cx="658309" cy="5809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663032" y="2792245"/>
              <a:ext cx="641025" cy="59484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21253" y="4202119"/>
              <a:ext cx="626026" cy="6055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31613" y="2771249"/>
              <a:ext cx="749741" cy="6158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cxnSp>
          <p:nvCxnSpPr>
            <p:cNvPr id="9" name="Straight Connector 8"/>
            <p:cNvCxnSpPr>
              <a:endCxn id="7" idx="0"/>
            </p:cNvCxnSpPr>
            <p:nvPr/>
          </p:nvCxnSpPr>
          <p:spPr>
            <a:xfrm flipH="1">
              <a:off x="2534266" y="3366092"/>
              <a:ext cx="12638" cy="8360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8" idx="6"/>
            </p:cNvCxnSpPr>
            <p:nvPr/>
          </p:nvCxnSpPr>
          <p:spPr>
            <a:xfrm flipH="1">
              <a:off x="2981354" y="3068670"/>
              <a:ext cx="670155" cy="104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211489" y="3489477"/>
              <a:ext cx="672241" cy="59484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999153" y="3388572"/>
              <a:ext cx="29794" cy="8135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2" idx="1"/>
            </p:cNvCxnSpPr>
            <p:nvPr/>
          </p:nvCxnSpPr>
          <p:spPr>
            <a:xfrm>
              <a:off x="4315580" y="3079168"/>
              <a:ext cx="994356" cy="4974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856547" y="4477370"/>
              <a:ext cx="792554" cy="1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3"/>
            </p:cNvCxnSpPr>
            <p:nvPr/>
          </p:nvCxnSpPr>
          <p:spPr>
            <a:xfrm flipH="1">
              <a:off x="4279881" y="3997207"/>
              <a:ext cx="1030055" cy="4415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73161" y="1709474"/>
              <a:ext cx="116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2">
                      <a:lumMod val="75000"/>
                    </a:schemeClr>
                  </a:solidFill>
                </a:rPr>
                <a:t>Vertices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8451" y="2249379"/>
              <a:ext cx="890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2">
                      <a:lumMod val="75000"/>
                    </a:schemeClr>
                  </a:solidFill>
                </a:rPr>
                <a:t>Edge 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2507020" y="2078807"/>
              <a:ext cx="248580" cy="5863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Down Arrow 29"/>
            <p:cNvSpPr/>
            <p:nvPr/>
          </p:nvSpPr>
          <p:spPr>
            <a:xfrm rot="2732579">
              <a:off x="5181964" y="2509826"/>
              <a:ext cx="251184" cy="9038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73161" y="5708246"/>
              <a:ext cx="482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2">
                      <a:lumMod val="75000"/>
                    </a:schemeClr>
                  </a:solidFill>
                </a:rPr>
                <a:t>Edges= (AB, AC, CD, DE, BE, BD)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73161" y="5073272"/>
              <a:ext cx="29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2">
                      <a:lumMod val="75000"/>
                    </a:schemeClr>
                  </a:solidFill>
                </a:rPr>
                <a:t>Vertices= (A, B, C, D, 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39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Vertices </a:t>
            </a:r>
          </a:p>
          <a:p>
            <a:r>
              <a:rPr lang="en-IN" dirty="0"/>
              <a:t>Edges </a:t>
            </a:r>
          </a:p>
          <a:p>
            <a:r>
              <a:rPr lang="en-IN" dirty="0"/>
              <a:t>Path</a:t>
            </a:r>
          </a:p>
          <a:p>
            <a:r>
              <a:rPr lang="en-IN" dirty="0"/>
              <a:t>Closed path</a:t>
            </a:r>
          </a:p>
          <a:p>
            <a:r>
              <a:rPr lang="en-IN" dirty="0"/>
              <a:t>Degree of the Node</a:t>
            </a:r>
          </a:p>
          <a:p>
            <a:r>
              <a:rPr lang="en-IN" dirty="0"/>
              <a:t>Adjacent Nodes/ Adjacency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</p:spTree>
    <p:extLst>
      <p:ext uri="{BB962C8B-B14F-4D97-AF65-F5344CB8AC3E}">
        <p14:creationId xmlns:p14="http://schemas.microsoft.com/office/powerpoint/2010/main" val="36203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Vertices</a:t>
            </a:r>
            <a:r>
              <a:rPr lang="en-IN" dirty="0"/>
              <a:t>: Each node of the graph is represented as a vertex.</a:t>
            </a:r>
          </a:p>
          <a:p>
            <a:r>
              <a:rPr lang="en-IN" b="1" dirty="0"/>
              <a:t>Edge</a:t>
            </a:r>
            <a:r>
              <a:rPr lang="en-IN" dirty="0"/>
              <a:t>: it is used to represent the relationships between various nodes in a graph. An edge between two nodes expresses a one-way or two-way relationship between the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</p:spTree>
    <p:extLst>
      <p:ext uri="{BB962C8B-B14F-4D97-AF65-F5344CB8AC3E}">
        <p14:creationId xmlns:p14="http://schemas.microsoft.com/office/powerpoint/2010/main" val="33025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Path:</a:t>
            </a:r>
            <a:r>
              <a:rPr lang="en-IN" dirty="0"/>
              <a:t> Path represents a sequence of edges between the two vertices. E.g. ABC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  <p:sp>
        <p:nvSpPr>
          <p:cNvPr id="4" name="Oval 3"/>
          <p:cNvSpPr/>
          <p:nvPr/>
        </p:nvSpPr>
        <p:spPr>
          <a:xfrm>
            <a:off x="3323518" y="4318029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886402" y="4318029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876638" y="3605387"/>
            <a:ext cx="672241" cy="594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21696" y="4593280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3"/>
          </p:cNvCxnSpPr>
          <p:nvPr/>
        </p:nvCxnSpPr>
        <p:spPr>
          <a:xfrm flipH="1">
            <a:off x="3945030" y="4113117"/>
            <a:ext cx="1030055" cy="441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4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Closed Path</a:t>
            </a:r>
            <a:r>
              <a:rPr lang="en-IN" dirty="0"/>
              <a:t>: A path will be called as closed path if the initial node is same as terminal node.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</p:spTree>
    <p:extLst>
      <p:ext uri="{BB962C8B-B14F-4D97-AF65-F5344CB8AC3E}">
        <p14:creationId xmlns:p14="http://schemas.microsoft.com/office/powerpoint/2010/main" val="9145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2153187"/>
          </a:xfrm>
        </p:spPr>
        <p:txBody>
          <a:bodyPr/>
          <a:lstStyle/>
          <a:p>
            <a:r>
              <a:rPr lang="en-IN" b="1" dirty="0"/>
              <a:t>Degree of the Node</a:t>
            </a:r>
            <a:r>
              <a:rPr lang="en-IN" dirty="0"/>
              <a:t>: A degree of a node is the number of edges that are connected with that node. Degree of A=3.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 </a:t>
            </a:r>
          </a:p>
        </p:txBody>
      </p:sp>
      <p:sp>
        <p:nvSpPr>
          <p:cNvPr id="4" name="Oval 3"/>
          <p:cNvSpPr/>
          <p:nvPr/>
        </p:nvSpPr>
        <p:spPr>
          <a:xfrm>
            <a:off x="4250797" y="5541522"/>
            <a:ext cx="658309" cy="5809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4255460" y="4131648"/>
            <a:ext cx="641025" cy="59484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13681" y="5541522"/>
            <a:ext cx="626026" cy="6055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24041" y="4110652"/>
            <a:ext cx="749741" cy="61583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3126694" y="4705495"/>
            <a:ext cx="12638" cy="836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6"/>
          </p:cNvCxnSpPr>
          <p:nvPr/>
        </p:nvCxnSpPr>
        <p:spPr>
          <a:xfrm flipH="1">
            <a:off x="3573782" y="4408073"/>
            <a:ext cx="670155" cy="10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591581" y="4727975"/>
            <a:ext cx="29794" cy="813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48975" y="5816773"/>
            <a:ext cx="792554" cy="15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5"/>
          </p:cNvCxnSpPr>
          <p:nvPr/>
        </p:nvCxnSpPr>
        <p:spPr>
          <a:xfrm flipH="1" flipV="1">
            <a:off x="3463985" y="4636302"/>
            <a:ext cx="870877" cy="1080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7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11786</TotalTime>
  <Words>720</Words>
  <Application>Microsoft Office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Graphs</vt:lpstr>
      <vt:lpstr>Graph </vt:lpstr>
      <vt:lpstr>Graph terminology </vt:lpstr>
      <vt:lpstr>Graph terminology </vt:lpstr>
      <vt:lpstr>Graph terminology </vt:lpstr>
      <vt:lpstr>Graph terminology </vt:lpstr>
      <vt:lpstr>Graph terminology </vt:lpstr>
      <vt:lpstr>Graph terminology </vt:lpstr>
      <vt:lpstr>Types of Graph</vt:lpstr>
      <vt:lpstr>Undirected Graph</vt:lpstr>
      <vt:lpstr>Directed Graph</vt:lpstr>
      <vt:lpstr>Weighted Graph</vt:lpstr>
      <vt:lpstr>Un-weighted Graph</vt:lpstr>
      <vt:lpstr>Complete Graph</vt:lpstr>
      <vt:lpstr>Finite Graph </vt:lpstr>
      <vt:lpstr>Trivial Graph</vt:lpstr>
      <vt:lpstr>Multi Graph</vt:lpstr>
      <vt:lpstr>Pseudo Graph</vt:lpstr>
      <vt:lpstr>Connected Graph</vt:lpstr>
      <vt:lpstr>Labeled Graphs</vt:lpstr>
      <vt:lpstr>Disconnected Graph</vt:lpstr>
      <vt:lpstr>Advantages of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Arpit Thakur</cp:lastModifiedBy>
  <cp:revision>653</cp:revision>
  <dcterms:created xsi:type="dcterms:W3CDTF">2020-12-02T15:29:53Z</dcterms:created>
  <dcterms:modified xsi:type="dcterms:W3CDTF">2021-11-02T09:01:31Z</dcterms:modified>
</cp:coreProperties>
</file>