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3" r:id="rId4"/>
    <p:sldId id="294" r:id="rId5"/>
    <p:sldId id="295" r:id="rId6"/>
    <p:sldId id="305" r:id="rId7"/>
    <p:sldId id="304" r:id="rId8"/>
    <p:sldId id="296" r:id="rId9"/>
    <p:sldId id="307" r:id="rId10"/>
    <p:sldId id="306" r:id="rId11"/>
    <p:sldId id="297" r:id="rId12"/>
    <p:sldId id="298" r:id="rId13"/>
    <p:sldId id="299" r:id="rId14"/>
    <p:sldId id="309" r:id="rId15"/>
    <p:sldId id="311" r:id="rId16"/>
    <p:sldId id="310" r:id="rId17"/>
    <p:sldId id="300" r:id="rId18"/>
    <p:sldId id="308" r:id="rId19"/>
    <p:sldId id="301" r:id="rId20"/>
    <p:sldId id="25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2C2C2C"/>
    <a:srgbClr val="191919"/>
    <a:srgbClr val="636973"/>
    <a:srgbClr val="999999"/>
    <a:srgbClr val="C2C2C2"/>
    <a:srgbClr val="00203F"/>
    <a:srgbClr val="ADF0D1"/>
    <a:srgbClr val="7CAAF1"/>
    <a:srgbClr val="DD5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DCE79-4E29-402C-B477-B11C4D011CD0}"/>
              </a:ext>
            </a:extLst>
          </p:cNvPr>
          <p:cNvPicPr>
            <a:picLocks noChangeAspect="1"/>
          </p:cNvPicPr>
          <p:nvPr userDrawn="1"/>
        </p:nvPicPr>
        <p:blipFill>
          <a:blip r:embed="rId2">
            <a:grayscl/>
            <a:alphaModFix amt="90000"/>
          </a:blip>
          <a:stretch>
            <a:fillRect/>
          </a:stretch>
        </p:blipFill>
        <p:spPr>
          <a:xfrm>
            <a:off x="0" y="-1"/>
            <a:ext cx="9144000" cy="6858000"/>
          </a:xfrm>
          <a:prstGeom prst="rect">
            <a:avLst/>
          </a:prstGeom>
        </p:spPr>
      </p:pic>
      <p:sp>
        <p:nvSpPr>
          <p:cNvPr id="5" name="Rectangle 4">
            <a:extLst>
              <a:ext uri="{FF2B5EF4-FFF2-40B4-BE49-F238E27FC236}">
                <a16:creationId xmlns:a16="http://schemas.microsoft.com/office/drawing/2014/main" id="{5992F9EE-5066-4DC7-9A8B-A0704FB56E63}"/>
              </a:ext>
            </a:extLst>
          </p:cNvPr>
          <p:cNvSpPr/>
          <p:nvPr userDrawn="1"/>
        </p:nvSpPr>
        <p:spPr>
          <a:xfrm>
            <a:off x="0" y="1440872"/>
            <a:ext cx="9144000" cy="3976255"/>
          </a:xfrm>
          <a:prstGeom prst="rect">
            <a:avLst/>
          </a:prstGeom>
          <a:solidFill>
            <a:srgbClr val="2C2C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9451063-0A73-407E-9285-9A6C27FF3658}"/>
              </a:ext>
            </a:extLst>
          </p:cNvPr>
          <p:cNvSpPr txBox="1"/>
          <p:nvPr userDrawn="1"/>
        </p:nvSpPr>
        <p:spPr>
          <a:xfrm>
            <a:off x="318655" y="1551705"/>
            <a:ext cx="5250873" cy="1569660"/>
          </a:xfrm>
          <a:prstGeom prst="rect">
            <a:avLst/>
          </a:prstGeom>
          <a:noFill/>
        </p:spPr>
        <p:txBody>
          <a:bodyPr wrap="square" rtlCol="0">
            <a:spAutoFit/>
          </a:bodyPr>
          <a:lstStyle/>
          <a:p>
            <a:r>
              <a:rPr lang="en-IN" sz="9600" dirty="0">
                <a:solidFill>
                  <a:srgbClr val="FFFF00"/>
                </a:solidFill>
                <a:effectLst>
                  <a:outerShdw blurRad="38100" dist="38100" dir="2700000" algn="tl">
                    <a:srgbClr val="000000">
                      <a:alpha val="43137"/>
                    </a:srgbClr>
                  </a:outerShdw>
                </a:effectLst>
                <a:latin typeface="+mj-lt"/>
              </a:rPr>
              <a:t>ECAP770</a:t>
            </a:r>
          </a:p>
        </p:txBody>
      </p:sp>
      <p:sp>
        <p:nvSpPr>
          <p:cNvPr id="12" name="TextBox 11">
            <a:extLst>
              <a:ext uri="{FF2B5EF4-FFF2-40B4-BE49-F238E27FC236}">
                <a16:creationId xmlns:a16="http://schemas.microsoft.com/office/drawing/2014/main" id="{A1D37EDC-9BA2-4106-A0D1-49964EF39471}"/>
              </a:ext>
            </a:extLst>
          </p:cNvPr>
          <p:cNvSpPr txBox="1"/>
          <p:nvPr userDrawn="1"/>
        </p:nvSpPr>
        <p:spPr>
          <a:xfrm>
            <a:off x="263235" y="2970116"/>
            <a:ext cx="5347855" cy="646331"/>
          </a:xfrm>
          <a:prstGeom prst="rect">
            <a:avLst/>
          </a:prstGeom>
          <a:noFill/>
        </p:spPr>
        <p:txBody>
          <a:bodyPr wrap="square">
            <a:spAutoFit/>
          </a:bodyPr>
          <a:lstStyle/>
          <a:p>
            <a:pPr algn="ctr"/>
            <a:r>
              <a:rPr lang="en-IN" sz="3600" cap="small" baseline="0" dirty="0">
                <a:solidFill>
                  <a:schemeClr val="bg1"/>
                </a:solidFill>
              </a:rPr>
              <a:t>Advance Data Structures</a:t>
            </a:r>
          </a:p>
        </p:txBody>
      </p:sp>
      <p:cxnSp>
        <p:nvCxnSpPr>
          <p:cNvPr id="10" name="Straight Connector 9">
            <a:extLst>
              <a:ext uri="{FF2B5EF4-FFF2-40B4-BE49-F238E27FC236}">
                <a16:creationId xmlns:a16="http://schemas.microsoft.com/office/drawing/2014/main" id="{A6C59E63-B3F3-40A8-A422-69AB2D35C404}"/>
              </a:ext>
            </a:extLst>
          </p:cNvPr>
          <p:cNvCxnSpPr>
            <a:cxnSpLocks/>
          </p:cNvCxnSpPr>
          <p:nvPr userDrawn="1"/>
        </p:nvCxnSpPr>
        <p:spPr>
          <a:xfrm>
            <a:off x="318655" y="3782289"/>
            <a:ext cx="5347855" cy="0"/>
          </a:xfrm>
          <a:prstGeom prst="line">
            <a:avLst/>
          </a:prstGeom>
          <a:ln w="317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3F2AB1-044B-42E4-8A81-97A7A2FE5418}"/>
              </a:ext>
            </a:extLst>
          </p:cNvPr>
          <p:cNvSpPr txBox="1"/>
          <p:nvPr userDrawn="1"/>
        </p:nvSpPr>
        <p:spPr>
          <a:xfrm>
            <a:off x="5999019" y="4563687"/>
            <a:ext cx="2826328" cy="523220"/>
          </a:xfrm>
          <a:prstGeom prst="rect">
            <a:avLst/>
          </a:prstGeom>
          <a:noFill/>
        </p:spPr>
        <p:txBody>
          <a:bodyPr wrap="square" rtlCol="0">
            <a:spAutoFit/>
          </a:bodyPr>
          <a:lstStyle/>
          <a:p>
            <a:pPr algn="r"/>
            <a:r>
              <a:rPr lang="en-IN" sz="2800" dirty="0">
                <a:solidFill>
                  <a:srgbClr val="FFFF00"/>
                </a:solidFill>
                <a:effectLst>
                  <a:outerShdw blurRad="38100" dist="38100" dir="2700000" algn="tl">
                    <a:srgbClr val="000000">
                      <a:alpha val="43137"/>
                    </a:srgbClr>
                  </a:outerShdw>
                </a:effectLst>
              </a:rPr>
              <a:t>Ashwani Kumar</a:t>
            </a:r>
          </a:p>
        </p:txBody>
      </p:sp>
      <p:sp>
        <p:nvSpPr>
          <p:cNvPr id="18" name="TextBox 17">
            <a:extLst>
              <a:ext uri="{FF2B5EF4-FFF2-40B4-BE49-F238E27FC236}">
                <a16:creationId xmlns:a16="http://schemas.microsoft.com/office/drawing/2014/main" id="{34979311-FF32-46BF-9637-46454C71F372}"/>
              </a:ext>
            </a:extLst>
          </p:cNvPr>
          <p:cNvSpPr txBox="1"/>
          <p:nvPr userDrawn="1"/>
        </p:nvSpPr>
        <p:spPr>
          <a:xfrm>
            <a:off x="6044739" y="5039622"/>
            <a:ext cx="2826328" cy="400110"/>
          </a:xfrm>
          <a:prstGeom prst="rect">
            <a:avLst/>
          </a:prstGeom>
          <a:noFill/>
        </p:spPr>
        <p:txBody>
          <a:bodyPr wrap="square" rtlCol="0">
            <a:spAutoFit/>
          </a:bodyPr>
          <a:lstStyle/>
          <a:p>
            <a:pPr algn="ctr"/>
            <a:r>
              <a:rPr lang="en-IN" sz="2000" dirty="0">
                <a:solidFill>
                  <a:schemeClr val="bg1"/>
                </a:solidFill>
                <a:effectLst>
                  <a:outerShdw blurRad="38100" dist="38100" dir="2700000" algn="tl">
                    <a:srgbClr val="000000">
                      <a:alpha val="43137"/>
                    </a:srgbClr>
                  </a:outerShdw>
                </a:effectLst>
              </a:rPr>
              <a:t>Assistant Professor</a:t>
            </a:r>
          </a:p>
        </p:txBody>
      </p:sp>
    </p:spTree>
    <p:extLst>
      <p:ext uri="{BB962C8B-B14F-4D97-AF65-F5344CB8AC3E}">
        <p14:creationId xmlns:p14="http://schemas.microsoft.com/office/powerpoint/2010/main" val="2108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1">
          <a:blip r:embed="rId2">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0D8FB24-47A5-44BC-AECD-0BC32C75DA0B}"/>
              </a:ext>
            </a:extLst>
          </p:cNvPr>
          <p:cNvSpPr/>
          <p:nvPr userDrawn="1"/>
        </p:nvSpPr>
        <p:spPr>
          <a:xfrm>
            <a:off x="548640" y="548640"/>
            <a:ext cx="8046720" cy="5760720"/>
          </a:xfrm>
          <a:prstGeom prst="roundRect">
            <a:avLst>
              <a:gd name="adj" fmla="val 6085"/>
            </a:avLst>
          </a:prstGeom>
          <a:solidFill>
            <a:srgbClr val="191919"/>
          </a:solidFill>
          <a:ln w="28575">
            <a:solidFill>
              <a:srgbClr val="ADF0D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ADF0D1"/>
                </a:solidFill>
              </a:rPr>
              <a:t>That’s all for now…</a:t>
            </a:r>
          </a:p>
        </p:txBody>
      </p:sp>
      <p:pic>
        <p:nvPicPr>
          <p:cNvPr id="10" name="Picture 9" descr="Icon&#10;&#10;Description automatically generated">
            <a:extLst>
              <a:ext uri="{FF2B5EF4-FFF2-40B4-BE49-F238E27FC236}">
                <a16:creationId xmlns:a16="http://schemas.microsoft.com/office/drawing/2014/main" id="{952D653F-880E-4704-B157-47A700D64B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1" name="Picture 10" descr="Icon&#10;&#10;Description automatically generated">
            <a:extLst>
              <a:ext uri="{FF2B5EF4-FFF2-40B4-BE49-F238E27FC236}">
                <a16:creationId xmlns:a16="http://schemas.microsoft.com/office/drawing/2014/main" id="{0F10F3FB-B2E5-4042-8A74-C8150CE8F5F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2" name="Picture 11" descr="Icon&#10;&#10;Description automatically generated">
            <a:extLst>
              <a:ext uri="{FF2B5EF4-FFF2-40B4-BE49-F238E27FC236}">
                <a16:creationId xmlns:a16="http://schemas.microsoft.com/office/drawing/2014/main" id="{1C516898-262F-4C12-85F9-35D321590C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3" name="Picture 12" descr="Icon&#10;&#10;Description automatically generated">
            <a:extLst>
              <a:ext uri="{FF2B5EF4-FFF2-40B4-BE49-F238E27FC236}">
                <a16:creationId xmlns:a16="http://schemas.microsoft.com/office/drawing/2014/main" id="{394B66A9-76CC-4130-959F-4495CE8CFE2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85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06483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58045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45378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38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2840182"/>
            <a:ext cx="8534400" cy="3827317"/>
          </a:xfrm>
        </p:spPr>
        <p:txBody>
          <a:bodyPr/>
          <a:lstStyle>
            <a:lvl1pPr>
              <a:lnSpc>
                <a:spcPct val="150000"/>
              </a:lnSpc>
              <a:buClr>
                <a:srgbClr val="FF0066"/>
              </a:buClr>
              <a:buFont typeface="Arial" panose="020B0604020202020204" pitchFamily="34" charset="0"/>
              <a:buNone/>
              <a:defRPr>
                <a:solidFill>
                  <a:srgbClr val="00203F"/>
                </a:solidFill>
              </a:defRPr>
            </a:lvl1pPr>
            <a:lvl2pPr>
              <a:lnSpc>
                <a:spcPct val="150000"/>
              </a:lnSpc>
              <a:buClr>
                <a:srgbClr val="FF0066"/>
              </a:buClr>
              <a:defRPr sz="2800"/>
            </a:lvl2pPr>
            <a:lvl3pPr>
              <a:buClr>
                <a:srgbClr val="FF0066"/>
              </a:buClr>
              <a:defRPr/>
            </a:lvl3pPr>
            <a:lvl4pPr>
              <a:buClr>
                <a:srgbClr val="FF0066"/>
              </a:buClr>
              <a:defRPr/>
            </a:lvl4pPr>
            <a:lvl5pPr>
              <a:buClr>
                <a:srgbClr val="FF0066"/>
              </a:buClr>
              <a:defRPr/>
            </a:lvl5pPr>
          </a:lstStyle>
          <a:p>
            <a:pPr lvl="1"/>
            <a:r>
              <a:rPr lang="en-US" dirty="0"/>
              <a:t>outcome 1</a:t>
            </a:r>
          </a:p>
          <a:p>
            <a:pPr lvl="1"/>
            <a:r>
              <a:rPr lang="en-US" dirty="0"/>
              <a:t>outcome 2</a:t>
            </a:r>
          </a:p>
          <a:p>
            <a:pPr lvl="1"/>
            <a:r>
              <a:rPr lang="en-US" dirty="0"/>
              <a:t>outcome 3</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2095499"/>
          </a:xfrm>
          <a:prstGeom prst="rect">
            <a:avLst/>
          </a:prstGeom>
          <a:gradFill flip="none" rotWithShape="1">
            <a:gsLst>
              <a:gs pos="76000">
                <a:srgbClr val="636973"/>
              </a:gs>
              <a:gs pos="25000">
                <a:srgbClr val="2C2C2C"/>
              </a:gs>
              <a:gs pos="100000">
                <a:srgbClr val="99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0050" y="0"/>
            <a:ext cx="8743950" cy="2095499"/>
          </a:xfrm>
        </p:spPr>
        <p:txBody>
          <a:bodyPr>
            <a:normAutofit/>
          </a:bodyPr>
          <a:lstStyle>
            <a:lvl1pPr>
              <a:defRPr sz="4400">
                <a:solidFill>
                  <a:srgbClr val="ADF0D1"/>
                </a:solidFill>
                <a:effectLst>
                  <a:outerShdw blurRad="38100" dist="38100" dir="2700000" algn="tl">
                    <a:srgbClr val="000000">
                      <a:alpha val="43137"/>
                    </a:srgbClr>
                  </a:outerShdw>
                </a:effectLst>
              </a:defRPr>
            </a:lvl1pPr>
          </a:lstStyle>
          <a:p>
            <a:r>
              <a:rPr lang="en-US" dirty="0"/>
              <a:t>Learning</a:t>
            </a:r>
            <a:br>
              <a:rPr lang="en-US" dirty="0"/>
            </a:br>
            <a:r>
              <a:rPr lang="en-US" dirty="0"/>
              <a:t>Outcome</a:t>
            </a:r>
          </a:p>
        </p:txBody>
      </p:sp>
      <p:pic>
        <p:nvPicPr>
          <p:cNvPr id="13" name="Graphic 12" descr="Bullseye with solid fill">
            <a:extLst>
              <a:ext uri="{FF2B5EF4-FFF2-40B4-BE49-F238E27FC236}">
                <a16:creationId xmlns:a16="http://schemas.microsoft.com/office/drawing/2014/main" id="{DA53A35D-A7FC-46DF-8F17-CB2B929D870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5" y="201756"/>
            <a:ext cx="1691985" cy="1691985"/>
          </a:xfrm>
          <a:prstGeom prst="rect">
            <a:avLst/>
          </a:prstGeom>
          <a:effectLst>
            <a:outerShdw blurRad="63500" dist="63500" sx="104000" sy="104000" algn="ctr" rotWithShape="0">
              <a:prstClr val="black">
                <a:alpha val="40000"/>
              </a:prstClr>
            </a:outerShdw>
          </a:effectLst>
        </p:spPr>
      </p:pic>
      <p:sp>
        <p:nvSpPr>
          <p:cNvPr id="7" name="TextBox 6">
            <a:extLst>
              <a:ext uri="{FF2B5EF4-FFF2-40B4-BE49-F238E27FC236}">
                <a16:creationId xmlns:a16="http://schemas.microsoft.com/office/drawing/2014/main" id="{228C5984-85FD-4A7B-BC9D-CFD0ADC314BC}"/>
              </a:ext>
            </a:extLst>
          </p:cNvPr>
          <p:cNvSpPr txBox="1"/>
          <p:nvPr userDrawn="1"/>
        </p:nvSpPr>
        <p:spPr>
          <a:xfrm>
            <a:off x="400050" y="2297255"/>
            <a:ext cx="8092786" cy="523220"/>
          </a:xfrm>
          <a:prstGeom prst="rect">
            <a:avLst/>
          </a:prstGeom>
          <a:noFill/>
        </p:spPr>
        <p:txBody>
          <a:bodyPr wrap="square">
            <a:spAutoFit/>
          </a:bodyPr>
          <a:lstStyle/>
          <a:p>
            <a:pPr lvl="0"/>
            <a:r>
              <a:rPr lang="en-US" sz="2800" dirty="0">
                <a:solidFill>
                  <a:srgbClr val="1F1F1F"/>
                </a:solidFill>
              </a:rPr>
              <a:t>After this lecture, you will be able to</a:t>
            </a:r>
          </a:p>
        </p:txBody>
      </p:sp>
    </p:spTree>
    <p:extLst>
      <p:ext uri="{BB962C8B-B14F-4D97-AF65-F5344CB8AC3E}">
        <p14:creationId xmlns:p14="http://schemas.microsoft.com/office/powerpoint/2010/main" val="4040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Grey)">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1"/>
            <a:ext cx="8743950" cy="1314450"/>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79762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0"/>
            <a:ext cx="8743950" cy="1325563"/>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2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EE634-6B37-4575-989D-67DDA194FFF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1977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EE634-6B37-4575-989D-67DDA194FFF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412370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EE634-6B37-4575-989D-67DDA194FFF3}"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84393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EE634-6B37-4575-989D-67DDA194FFF3}"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5076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E634-6B37-4575-989D-67DDA194FFF3}"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3772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E634-6B37-4575-989D-67DDA194FFF3}" type="datetimeFigureOut">
              <a:rPr lang="en-US" smtClean="0"/>
              <a:t>12/8/2021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AAA1-D3CF-4C53-8B5F-CDA826E8787C}" type="slidenum">
              <a:rPr lang="en-US" smtClean="0"/>
              <a:t>‹#›</a:t>
            </a:fld>
            <a:endParaRPr lang="en-US"/>
          </a:p>
        </p:txBody>
      </p:sp>
    </p:spTree>
    <p:extLst>
      <p:ext uri="{BB962C8B-B14F-4D97-AF65-F5344CB8AC3E}">
        <p14:creationId xmlns:p14="http://schemas.microsoft.com/office/powerpoint/2010/main" val="307216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75"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8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335987" cy="5124450"/>
          </a:xfrm>
        </p:spPr>
        <p:txBody>
          <a:bodyPr/>
          <a:lstStyle/>
          <a:p>
            <a:pPr algn="just"/>
            <a:r>
              <a:rPr lang="en-IN" dirty="0"/>
              <a:t>A Hash table is a data structure that stores  information, and the information has basically two components.</a:t>
            </a:r>
          </a:p>
          <a:p>
            <a:pPr marL="0" indent="0" algn="just">
              <a:buNone/>
            </a:pPr>
            <a:r>
              <a:rPr lang="en-IN" dirty="0"/>
              <a:t>		- key and value.</a:t>
            </a:r>
          </a:p>
          <a:p>
            <a:pPr algn="just"/>
            <a:r>
              <a:rPr lang="en-IN" dirty="0"/>
              <a:t>The hash table can be implemented with the help of an associative array</a:t>
            </a:r>
          </a:p>
        </p:txBody>
      </p:sp>
      <p:sp>
        <p:nvSpPr>
          <p:cNvPr id="3" name="Title 2"/>
          <p:cNvSpPr>
            <a:spLocks noGrp="1"/>
          </p:cNvSpPr>
          <p:nvPr>
            <p:ph type="title"/>
          </p:nvPr>
        </p:nvSpPr>
        <p:spPr/>
        <p:txBody>
          <a:bodyPr/>
          <a:lstStyle/>
          <a:p>
            <a:r>
              <a:rPr lang="en-IN" dirty="0"/>
              <a:t>Hash table</a:t>
            </a:r>
          </a:p>
        </p:txBody>
      </p:sp>
    </p:spTree>
    <p:extLst>
      <p:ext uri="{BB962C8B-B14F-4D97-AF65-F5344CB8AC3E}">
        <p14:creationId xmlns:p14="http://schemas.microsoft.com/office/powerpoint/2010/main" val="92063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335987" cy="5124450"/>
          </a:xfrm>
        </p:spPr>
        <p:txBody>
          <a:bodyPr>
            <a:normAutofit fontScale="92500" lnSpcReduction="10000"/>
          </a:bodyPr>
          <a:lstStyle/>
          <a:p>
            <a:pPr algn="just"/>
            <a:r>
              <a:rPr lang="en-IN" dirty="0"/>
              <a:t>It uses a hash function to compute an index into an array of buckets or slots from which the desired value can be found.</a:t>
            </a:r>
          </a:p>
          <a:p>
            <a:pPr algn="just"/>
            <a:r>
              <a:rPr lang="en-IN" dirty="0"/>
              <a:t>It is an array of list where each list is known as bucket.</a:t>
            </a:r>
          </a:p>
          <a:p>
            <a:pPr algn="just"/>
            <a:r>
              <a:rPr lang="en-IN" dirty="0"/>
              <a:t>It contains value based on the key.</a:t>
            </a:r>
          </a:p>
          <a:p>
            <a:pPr algn="just"/>
            <a:r>
              <a:rPr lang="en-IN" dirty="0"/>
              <a:t>Hash table is synchronized and contains only unique elements.</a:t>
            </a:r>
          </a:p>
        </p:txBody>
      </p:sp>
      <p:sp>
        <p:nvSpPr>
          <p:cNvPr id="3" name="Title 2"/>
          <p:cNvSpPr>
            <a:spLocks noGrp="1"/>
          </p:cNvSpPr>
          <p:nvPr>
            <p:ph type="title"/>
          </p:nvPr>
        </p:nvSpPr>
        <p:spPr/>
        <p:txBody>
          <a:bodyPr/>
          <a:lstStyle/>
          <a:p>
            <a:r>
              <a:rPr lang="en-IN" dirty="0"/>
              <a:t>Hash table</a:t>
            </a:r>
          </a:p>
        </p:txBody>
      </p:sp>
    </p:spTree>
    <p:extLst>
      <p:ext uri="{BB962C8B-B14F-4D97-AF65-F5344CB8AC3E}">
        <p14:creationId xmlns:p14="http://schemas.microsoft.com/office/powerpoint/2010/main" val="242486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Hash table</a:t>
            </a:r>
          </a:p>
        </p:txBody>
      </p:sp>
      <p:sp>
        <p:nvSpPr>
          <p:cNvPr id="6" name="TextBox 5"/>
          <p:cNvSpPr txBox="1"/>
          <p:nvPr/>
        </p:nvSpPr>
        <p:spPr>
          <a:xfrm>
            <a:off x="6379387" y="2095153"/>
            <a:ext cx="322814" cy="369332"/>
          </a:xfrm>
          <a:prstGeom prst="rect">
            <a:avLst/>
          </a:prstGeom>
          <a:noFill/>
        </p:spPr>
        <p:txBody>
          <a:bodyPr wrap="square" rtlCol="0">
            <a:spAutoFit/>
          </a:bodyPr>
          <a:lstStyle/>
          <a:p>
            <a:r>
              <a:rPr lang="en-IN" dirty="0"/>
              <a:t>0</a:t>
            </a:r>
          </a:p>
        </p:txBody>
      </p:sp>
      <p:sp>
        <p:nvSpPr>
          <p:cNvPr id="7" name="TextBox 6"/>
          <p:cNvSpPr txBox="1"/>
          <p:nvPr/>
        </p:nvSpPr>
        <p:spPr>
          <a:xfrm>
            <a:off x="6412773" y="3459235"/>
            <a:ext cx="459834" cy="369332"/>
          </a:xfrm>
          <a:prstGeom prst="rect">
            <a:avLst/>
          </a:prstGeom>
          <a:noFill/>
        </p:spPr>
        <p:txBody>
          <a:bodyPr wrap="square" rtlCol="0">
            <a:spAutoFit/>
          </a:bodyPr>
          <a:lstStyle/>
          <a:p>
            <a:r>
              <a:rPr lang="en-IN" dirty="0"/>
              <a:t>3</a:t>
            </a:r>
          </a:p>
        </p:txBody>
      </p:sp>
      <p:sp>
        <p:nvSpPr>
          <p:cNvPr id="8" name="TextBox 7"/>
          <p:cNvSpPr txBox="1"/>
          <p:nvPr/>
        </p:nvSpPr>
        <p:spPr>
          <a:xfrm flipH="1">
            <a:off x="6425363" y="3026598"/>
            <a:ext cx="485380" cy="369332"/>
          </a:xfrm>
          <a:prstGeom prst="rect">
            <a:avLst/>
          </a:prstGeom>
          <a:noFill/>
        </p:spPr>
        <p:txBody>
          <a:bodyPr wrap="square" rtlCol="0">
            <a:spAutoFit/>
          </a:bodyPr>
          <a:lstStyle/>
          <a:p>
            <a:r>
              <a:rPr lang="en-IN" dirty="0"/>
              <a:t>2</a:t>
            </a:r>
          </a:p>
        </p:txBody>
      </p:sp>
      <p:sp>
        <p:nvSpPr>
          <p:cNvPr id="9" name="TextBox 8"/>
          <p:cNvSpPr txBox="1"/>
          <p:nvPr/>
        </p:nvSpPr>
        <p:spPr>
          <a:xfrm flipH="1">
            <a:off x="6383740" y="4644785"/>
            <a:ext cx="318461" cy="369332"/>
          </a:xfrm>
          <a:prstGeom prst="rect">
            <a:avLst/>
          </a:prstGeom>
          <a:noFill/>
        </p:spPr>
        <p:txBody>
          <a:bodyPr wrap="square" rtlCol="0">
            <a:spAutoFit/>
          </a:bodyPr>
          <a:lstStyle/>
          <a:p>
            <a:r>
              <a:rPr lang="en-IN" dirty="0"/>
              <a:t>6</a:t>
            </a:r>
          </a:p>
        </p:txBody>
      </p:sp>
      <p:sp>
        <p:nvSpPr>
          <p:cNvPr id="10" name="TextBox 9"/>
          <p:cNvSpPr txBox="1"/>
          <p:nvPr/>
        </p:nvSpPr>
        <p:spPr>
          <a:xfrm>
            <a:off x="6390237" y="4290933"/>
            <a:ext cx="459834" cy="369332"/>
          </a:xfrm>
          <a:prstGeom prst="rect">
            <a:avLst/>
          </a:prstGeom>
          <a:noFill/>
        </p:spPr>
        <p:txBody>
          <a:bodyPr wrap="square" rtlCol="0">
            <a:spAutoFit/>
          </a:bodyPr>
          <a:lstStyle/>
          <a:p>
            <a:r>
              <a:rPr lang="en-IN" dirty="0"/>
              <a:t>5</a:t>
            </a:r>
          </a:p>
        </p:txBody>
      </p:sp>
      <p:sp>
        <p:nvSpPr>
          <p:cNvPr id="11" name="TextBox 10"/>
          <p:cNvSpPr txBox="1"/>
          <p:nvPr/>
        </p:nvSpPr>
        <p:spPr>
          <a:xfrm>
            <a:off x="6412773" y="3858296"/>
            <a:ext cx="459834" cy="369332"/>
          </a:xfrm>
          <a:prstGeom prst="rect">
            <a:avLst/>
          </a:prstGeom>
          <a:noFill/>
        </p:spPr>
        <p:txBody>
          <a:bodyPr wrap="square" rtlCol="0">
            <a:spAutoFit/>
          </a:bodyPr>
          <a:lstStyle/>
          <a:p>
            <a:r>
              <a:rPr lang="en-IN" dirty="0"/>
              <a:t>4</a:t>
            </a:r>
          </a:p>
        </p:txBody>
      </p:sp>
      <p:sp>
        <p:nvSpPr>
          <p:cNvPr id="12" name="TextBox 11"/>
          <p:cNvSpPr txBox="1"/>
          <p:nvPr/>
        </p:nvSpPr>
        <p:spPr>
          <a:xfrm>
            <a:off x="6418143" y="5092901"/>
            <a:ext cx="284058" cy="373027"/>
          </a:xfrm>
          <a:prstGeom prst="rect">
            <a:avLst/>
          </a:prstGeom>
          <a:noFill/>
        </p:spPr>
        <p:txBody>
          <a:bodyPr wrap="square" rtlCol="0">
            <a:spAutoFit/>
          </a:bodyPr>
          <a:lstStyle/>
          <a:p>
            <a:r>
              <a:rPr lang="en-IN" dirty="0"/>
              <a:t>7</a:t>
            </a:r>
          </a:p>
        </p:txBody>
      </p:sp>
      <p:sp>
        <p:nvSpPr>
          <p:cNvPr id="13" name="TextBox 12"/>
          <p:cNvSpPr txBox="1"/>
          <p:nvPr/>
        </p:nvSpPr>
        <p:spPr>
          <a:xfrm>
            <a:off x="6460672" y="5538314"/>
            <a:ext cx="241529" cy="375732"/>
          </a:xfrm>
          <a:prstGeom prst="rect">
            <a:avLst/>
          </a:prstGeom>
          <a:noFill/>
        </p:spPr>
        <p:txBody>
          <a:bodyPr wrap="square" rtlCol="0">
            <a:spAutoFit/>
          </a:bodyPr>
          <a:lstStyle/>
          <a:p>
            <a:r>
              <a:rPr lang="en-IN" dirty="0"/>
              <a:t>8</a:t>
            </a:r>
          </a:p>
        </p:txBody>
      </p:sp>
      <p:sp>
        <p:nvSpPr>
          <p:cNvPr id="14" name="TextBox 13"/>
          <p:cNvSpPr txBox="1"/>
          <p:nvPr/>
        </p:nvSpPr>
        <p:spPr>
          <a:xfrm>
            <a:off x="6483135" y="5986430"/>
            <a:ext cx="219066" cy="369332"/>
          </a:xfrm>
          <a:prstGeom prst="rect">
            <a:avLst/>
          </a:prstGeom>
          <a:noFill/>
        </p:spPr>
        <p:txBody>
          <a:bodyPr wrap="square" rtlCol="0">
            <a:spAutoFit/>
          </a:bodyPr>
          <a:lstStyle/>
          <a:p>
            <a:r>
              <a:rPr lang="en-IN" dirty="0"/>
              <a:t>9</a:t>
            </a:r>
          </a:p>
        </p:txBody>
      </p:sp>
      <p:sp>
        <p:nvSpPr>
          <p:cNvPr id="15" name="TextBox 14"/>
          <p:cNvSpPr txBox="1"/>
          <p:nvPr/>
        </p:nvSpPr>
        <p:spPr>
          <a:xfrm>
            <a:off x="6408131" y="2530853"/>
            <a:ext cx="459834" cy="369332"/>
          </a:xfrm>
          <a:prstGeom prst="rect">
            <a:avLst/>
          </a:prstGeom>
          <a:noFill/>
        </p:spPr>
        <p:txBody>
          <a:bodyPr wrap="square" rtlCol="0">
            <a:spAutoFit/>
          </a:bodyPr>
          <a:lstStyle/>
          <a:p>
            <a:r>
              <a:rPr lang="en-IN" dirty="0"/>
              <a:t>1</a:t>
            </a:r>
          </a:p>
        </p:txBody>
      </p:sp>
      <p:sp>
        <p:nvSpPr>
          <p:cNvPr id="16" name="TextBox 15"/>
          <p:cNvSpPr txBox="1"/>
          <p:nvPr/>
        </p:nvSpPr>
        <p:spPr>
          <a:xfrm>
            <a:off x="6942969" y="6428148"/>
            <a:ext cx="1335110" cy="369332"/>
          </a:xfrm>
          <a:prstGeom prst="rect">
            <a:avLst/>
          </a:prstGeom>
          <a:noFill/>
        </p:spPr>
        <p:txBody>
          <a:bodyPr wrap="square" rtlCol="0">
            <a:spAutoFit/>
          </a:bodyPr>
          <a:lstStyle/>
          <a:p>
            <a:r>
              <a:rPr lang="en-IN" dirty="0">
                <a:solidFill>
                  <a:schemeClr val="accent1">
                    <a:lumMod val="50000"/>
                  </a:schemeClr>
                </a:solidFill>
              </a:rPr>
              <a:t>Hash table</a:t>
            </a:r>
          </a:p>
        </p:txBody>
      </p:sp>
      <p:graphicFrame>
        <p:nvGraphicFramePr>
          <p:cNvPr id="17" name="Table 16"/>
          <p:cNvGraphicFramePr>
            <a:graphicFrameLocks noGrp="1"/>
          </p:cNvGraphicFramePr>
          <p:nvPr>
            <p:extLst>
              <p:ext uri="{D42A27DB-BD31-4B8C-83A1-F6EECF244321}">
                <p14:modId xmlns:p14="http://schemas.microsoft.com/office/powerpoint/2010/main" val="4277580415"/>
              </p:ext>
            </p:extLst>
          </p:nvPr>
        </p:nvGraphicFramePr>
        <p:xfrm>
          <a:off x="6981360" y="2095152"/>
          <a:ext cx="1212761" cy="4255700"/>
        </p:xfrm>
        <a:graphic>
          <a:graphicData uri="http://schemas.openxmlformats.org/drawingml/2006/table">
            <a:tbl>
              <a:tblPr firstRow="1" bandRow="1">
                <a:tableStyleId>{5940675A-B579-460E-94D1-54222C63F5DA}</a:tableStyleId>
              </a:tblPr>
              <a:tblGrid>
                <a:gridCol w="1212761">
                  <a:extLst>
                    <a:ext uri="{9D8B030D-6E8A-4147-A177-3AD203B41FA5}">
                      <a16:colId xmlns:a16="http://schemas.microsoft.com/office/drawing/2014/main" val="20000"/>
                    </a:ext>
                  </a:extLst>
                </a:gridCol>
              </a:tblGrid>
              <a:tr h="425570">
                <a:tc>
                  <a:txBody>
                    <a:bodyPr/>
                    <a:lstStyle/>
                    <a:p>
                      <a:endParaRPr lang="en-IN" dirty="0"/>
                    </a:p>
                  </a:txBody>
                  <a:tcPr/>
                </a:tc>
                <a:extLst>
                  <a:ext uri="{0D108BD9-81ED-4DB2-BD59-A6C34878D82A}">
                    <a16:rowId xmlns:a16="http://schemas.microsoft.com/office/drawing/2014/main" val="10000"/>
                  </a:ext>
                </a:extLst>
              </a:tr>
              <a:tr h="425570">
                <a:tc>
                  <a:txBody>
                    <a:bodyPr/>
                    <a:lstStyle/>
                    <a:p>
                      <a:endParaRPr lang="en-IN" dirty="0"/>
                    </a:p>
                  </a:txBody>
                  <a:tcPr/>
                </a:tc>
                <a:extLst>
                  <a:ext uri="{0D108BD9-81ED-4DB2-BD59-A6C34878D82A}">
                    <a16:rowId xmlns:a16="http://schemas.microsoft.com/office/drawing/2014/main" val="10001"/>
                  </a:ext>
                </a:extLst>
              </a:tr>
              <a:tr h="425570">
                <a:tc>
                  <a:txBody>
                    <a:bodyPr/>
                    <a:lstStyle/>
                    <a:p>
                      <a:endParaRPr lang="en-IN" dirty="0"/>
                    </a:p>
                  </a:txBody>
                  <a:tcPr/>
                </a:tc>
                <a:extLst>
                  <a:ext uri="{0D108BD9-81ED-4DB2-BD59-A6C34878D82A}">
                    <a16:rowId xmlns:a16="http://schemas.microsoft.com/office/drawing/2014/main" val="10002"/>
                  </a:ext>
                </a:extLst>
              </a:tr>
              <a:tr h="425570">
                <a:tc>
                  <a:txBody>
                    <a:bodyPr/>
                    <a:lstStyle/>
                    <a:p>
                      <a:endParaRPr lang="en-IN" dirty="0"/>
                    </a:p>
                  </a:txBody>
                  <a:tcPr/>
                </a:tc>
                <a:extLst>
                  <a:ext uri="{0D108BD9-81ED-4DB2-BD59-A6C34878D82A}">
                    <a16:rowId xmlns:a16="http://schemas.microsoft.com/office/drawing/2014/main" val="10003"/>
                  </a:ext>
                </a:extLst>
              </a:tr>
              <a:tr h="425570">
                <a:tc>
                  <a:txBody>
                    <a:bodyPr/>
                    <a:lstStyle/>
                    <a:p>
                      <a:endParaRPr lang="en-IN" dirty="0"/>
                    </a:p>
                  </a:txBody>
                  <a:tcPr/>
                </a:tc>
                <a:extLst>
                  <a:ext uri="{0D108BD9-81ED-4DB2-BD59-A6C34878D82A}">
                    <a16:rowId xmlns:a16="http://schemas.microsoft.com/office/drawing/2014/main" val="10004"/>
                  </a:ext>
                </a:extLst>
              </a:tr>
              <a:tr h="425570">
                <a:tc>
                  <a:txBody>
                    <a:bodyPr/>
                    <a:lstStyle/>
                    <a:p>
                      <a:endParaRPr lang="en-IN" dirty="0"/>
                    </a:p>
                  </a:txBody>
                  <a:tcPr/>
                </a:tc>
                <a:extLst>
                  <a:ext uri="{0D108BD9-81ED-4DB2-BD59-A6C34878D82A}">
                    <a16:rowId xmlns:a16="http://schemas.microsoft.com/office/drawing/2014/main" val="10005"/>
                  </a:ext>
                </a:extLst>
              </a:tr>
              <a:tr h="425570">
                <a:tc>
                  <a:txBody>
                    <a:bodyPr/>
                    <a:lstStyle/>
                    <a:p>
                      <a:endParaRPr lang="en-IN" dirty="0"/>
                    </a:p>
                  </a:txBody>
                  <a:tcPr/>
                </a:tc>
                <a:extLst>
                  <a:ext uri="{0D108BD9-81ED-4DB2-BD59-A6C34878D82A}">
                    <a16:rowId xmlns:a16="http://schemas.microsoft.com/office/drawing/2014/main" val="10006"/>
                  </a:ext>
                </a:extLst>
              </a:tr>
              <a:tr h="425570">
                <a:tc>
                  <a:txBody>
                    <a:bodyPr/>
                    <a:lstStyle/>
                    <a:p>
                      <a:endParaRPr lang="en-IN" dirty="0"/>
                    </a:p>
                  </a:txBody>
                  <a:tcPr/>
                </a:tc>
                <a:extLst>
                  <a:ext uri="{0D108BD9-81ED-4DB2-BD59-A6C34878D82A}">
                    <a16:rowId xmlns:a16="http://schemas.microsoft.com/office/drawing/2014/main" val="10007"/>
                  </a:ext>
                </a:extLst>
              </a:tr>
              <a:tr h="425570">
                <a:tc>
                  <a:txBody>
                    <a:bodyPr/>
                    <a:lstStyle/>
                    <a:p>
                      <a:endParaRPr lang="en-IN" dirty="0"/>
                    </a:p>
                  </a:txBody>
                  <a:tcPr/>
                </a:tc>
                <a:extLst>
                  <a:ext uri="{0D108BD9-81ED-4DB2-BD59-A6C34878D82A}">
                    <a16:rowId xmlns:a16="http://schemas.microsoft.com/office/drawing/2014/main" val="10008"/>
                  </a:ext>
                </a:extLst>
              </a:tr>
              <a:tr h="425570">
                <a:tc>
                  <a:txBody>
                    <a:bodyPr/>
                    <a:lstStyle/>
                    <a:p>
                      <a:endParaRPr lang="en-IN" dirty="0"/>
                    </a:p>
                  </a:txBody>
                  <a:tcPr/>
                </a:tc>
                <a:extLst>
                  <a:ext uri="{0D108BD9-81ED-4DB2-BD59-A6C34878D82A}">
                    <a16:rowId xmlns:a16="http://schemas.microsoft.com/office/drawing/2014/main" val="10009"/>
                  </a:ext>
                </a:extLst>
              </a:tr>
            </a:tbl>
          </a:graphicData>
        </a:graphic>
      </p:graphicFrame>
      <p:sp>
        <p:nvSpPr>
          <p:cNvPr id="19" name="TextBox 18"/>
          <p:cNvSpPr txBox="1"/>
          <p:nvPr/>
        </p:nvSpPr>
        <p:spPr>
          <a:xfrm>
            <a:off x="7161910" y="1652658"/>
            <a:ext cx="1335110" cy="369332"/>
          </a:xfrm>
          <a:prstGeom prst="rect">
            <a:avLst/>
          </a:prstGeom>
          <a:noFill/>
        </p:spPr>
        <p:txBody>
          <a:bodyPr wrap="square" rtlCol="0">
            <a:spAutoFit/>
          </a:bodyPr>
          <a:lstStyle/>
          <a:p>
            <a:r>
              <a:rPr lang="en-IN" dirty="0">
                <a:solidFill>
                  <a:schemeClr val="accent1">
                    <a:lumMod val="50000"/>
                  </a:schemeClr>
                </a:solidFill>
              </a:rPr>
              <a:t>Actual data</a:t>
            </a:r>
          </a:p>
        </p:txBody>
      </p:sp>
      <p:sp>
        <p:nvSpPr>
          <p:cNvPr id="20" name="TextBox 19"/>
          <p:cNvSpPr txBox="1"/>
          <p:nvPr/>
        </p:nvSpPr>
        <p:spPr>
          <a:xfrm>
            <a:off x="578659" y="2794952"/>
            <a:ext cx="1335110" cy="369332"/>
          </a:xfrm>
          <a:prstGeom prst="rect">
            <a:avLst/>
          </a:prstGeom>
          <a:noFill/>
        </p:spPr>
        <p:txBody>
          <a:bodyPr wrap="square" rtlCol="0">
            <a:spAutoFit/>
          </a:bodyPr>
          <a:lstStyle/>
          <a:p>
            <a:r>
              <a:rPr lang="en-IN" dirty="0">
                <a:solidFill>
                  <a:schemeClr val="accent2">
                    <a:lumMod val="50000"/>
                  </a:schemeClr>
                </a:solidFill>
              </a:rPr>
              <a:t>Raj</a:t>
            </a:r>
          </a:p>
        </p:txBody>
      </p:sp>
      <p:sp>
        <p:nvSpPr>
          <p:cNvPr id="21" name="TextBox 20"/>
          <p:cNvSpPr txBox="1"/>
          <p:nvPr/>
        </p:nvSpPr>
        <p:spPr>
          <a:xfrm>
            <a:off x="578659" y="3308520"/>
            <a:ext cx="1335110" cy="369332"/>
          </a:xfrm>
          <a:prstGeom prst="rect">
            <a:avLst/>
          </a:prstGeom>
          <a:noFill/>
        </p:spPr>
        <p:txBody>
          <a:bodyPr wrap="square" rtlCol="0">
            <a:spAutoFit/>
          </a:bodyPr>
          <a:lstStyle/>
          <a:p>
            <a:r>
              <a:rPr lang="en-IN" dirty="0" err="1">
                <a:solidFill>
                  <a:schemeClr val="accent2">
                    <a:lumMod val="50000"/>
                  </a:schemeClr>
                </a:solidFill>
              </a:rPr>
              <a:t>Aman</a:t>
            </a:r>
            <a:endParaRPr lang="en-IN" dirty="0">
              <a:solidFill>
                <a:schemeClr val="accent2">
                  <a:lumMod val="50000"/>
                </a:schemeClr>
              </a:solidFill>
            </a:endParaRPr>
          </a:p>
        </p:txBody>
      </p:sp>
      <p:sp>
        <p:nvSpPr>
          <p:cNvPr id="22" name="TextBox 21"/>
          <p:cNvSpPr txBox="1"/>
          <p:nvPr/>
        </p:nvSpPr>
        <p:spPr>
          <a:xfrm>
            <a:off x="578659" y="3807549"/>
            <a:ext cx="1335110" cy="369332"/>
          </a:xfrm>
          <a:prstGeom prst="rect">
            <a:avLst/>
          </a:prstGeom>
          <a:noFill/>
        </p:spPr>
        <p:txBody>
          <a:bodyPr wrap="square" rtlCol="0">
            <a:spAutoFit/>
          </a:bodyPr>
          <a:lstStyle/>
          <a:p>
            <a:r>
              <a:rPr lang="en-IN" dirty="0" err="1">
                <a:solidFill>
                  <a:schemeClr val="accent2">
                    <a:lumMod val="50000"/>
                  </a:schemeClr>
                </a:solidFill>
              </a:rPr>
              <a:t>Rajat</a:t>
            </a:r>
            <a:endParaRPr lang="en-IN" dirty="0">
              <a:solidFill>
                <a:schemeClr val="accent2">
                  <a:lumMod val="50000"/>
                </a:schemeClr>
              </a:solidFill>
            </a:endParaRPr>
          </a:p>
        </p:txBody>
      </p:sp>
      <p:sp>
        <p:nvSpPr>
          <p:cNvPr id="23" name="TextBox 22"/>
          <p:cNvSpPr txBox="1"/>
          <p:nvPr/>
        </p:nvSpPr>
        <p:spPr>
          <a:xfrm>
            <a:off x="578659" y="4306578"/>
            <a:ext cx="1335110" cy="369332"/>
          </a:xfrm>
          <a:prstGeom prst="rect">
            <a:avLst/>
          </a:prstGeom>
          <a:noFill/>
        </p:spPr>
        <p:txBody>
          <a:bodyPr wrap="square" rtlCol="0">
            <a:spAutoFit/>
          </a:bodyPr>
          <a:lstStyle/>
          <a:p>
            <a:r>
              <a:rPr lang="en-IN" dirty="0">
                <a:solidFill>
                  <a:schemeClr val="accent2">
                    <a:lumMod val="50000"/>
                  </a:schemeClr>
                </a:solidFill>
              </a:rPr>
              <a:t>Smith</a:t>
            </a:r>
          </a:p>
        </p:txBody>
      </p:sp>
      <p:sp>
        <p:nvSpPr>
          <p:cNvPr id="24" name="Oval 23"/>
          <p:cNvSpPr/>
          <p:nvPr/>
        </p:nvSpPr>
        <p:spPr>
          <a:xfrm>
            <a:off x="2881678" y="2430363"/>
            <a:ext cx="1287887" cy="29313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TextBox 24"/>
          <p:cNvSpPr txBox="1"/>
          <p:nvPr/>
        </p:nvSpPr>
        <p:spPr>
          <a:xfrm>
            <a:off x="2906545" y="5801765"/>
            <a:ext cx="1613939" cy="369332"/>
          </a:xfrm>
          <a:prstGeom prst="rect">
            <a:avLst/>
          </a:prstGeom>
          <a:noFill/>
        </p:spPr>
        <p:txBody>
          <a:bodyPr wrap="square" rtlCol="0">
            <a:spAutoFit/>
          </a:bodyPr>
          <a:lstStyle/>
          <a:p>
            <a:r>
              <a:rPr lang="en-IN" dirty="0">
                <a:solidFill>
                  <a:schemeClr val="accent1">
                    <a:lumMod val="50000"/>
                  </a:schemeClr>
                </a:solidFill>
              </a:rPr>
              <a:t>Hash function</a:t>
            </a:r>
          </a:p>
        </p:txBody>
      </p:sp>
      <p:cxnSp>
        <p:nvCxnSpPr>
          <p:cNvPr id="27" name="Straight Connector 26"/>
          <p:cNvCxnSpPr/>
          <p:nvPr/>
        </p:nvCxnSpPr>
        <p:spPr>
          <a:xfrm flipV="1">
            <a:off x="1467928" y="3002633"/>
            <a:ext cx="1960625" cy="365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467927" y="3598867"/>
            <a:ext cx="1960625" cy="365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467926" y="4025021"/>
            <a:ext cx="1960625" cy="365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467929" y="4471941"/>
            <a:ext cx="1960625" cy="365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8659" y="5572925"/>
            <a:ext cx="1335110" cy="369332"/>
          </a:xfrm>
          <a:prstGeom prst="rect">
            <a:avLst/>
          </a:prstGeom>
          <a:noFill/>
        </p:spPr>
        <p:txBody>
          <a:bodyPr wrap="square" rtlCol="0">
            <a:spAutoFit/>
          </a:bodyPr>
          <a:lstStyle/>
          <a:p>
            <a:r>
              <a:rPr lang="en-IN" dirty="0">
                <a:solidFill>
                  <a:schemeClr val="accent1">
                    <a:lumMod val="50000"/>
                  </a:schemeClr>
                </a:solidFill>
              </a:rPr>
              <a:t>Key</a:t>
            </a:r>
          </a:p>
        </p:txBody>
      </p:sp>
      <p:cxnSp>
        <p:nvCxnSpPr>
          <p:cNvPr id="37" name="Straight Arrow Connector 36"/>
          <p:cNvCxnSpPr>
            <a:endCxn id="7" idx="1"/>
          </p:cNvCxnSpPr>
          <p:nvPr/>
        </p:nvCxnSpPr>
        <p:spPr>
          <a:xfrm>
            <a:off x="3411319" y="3002633"/>
            <a:ext cx="3001454" cy="64126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8" idx="3"/>
          </p:cNvCxnSpPr>
          <p:nvPr/>
        </p:nvCxnSpPr>
        <p:spPr>
          <a:xfrm flipV="1">
            <a:off x="3411319" y="3211264"/>
            <a:ext cx="3014044" cy="38760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9" idx="3"/>
          </p:cNvCxnSpPr>
          <p:nvPr/>
        </p:nvCxnSpPr>
        <p:spPr>
          <a:xfrm>
            <a:off x="3421331" y="4025684"/>
            <a:ext cx="2962409" cy="80376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1" idx="1"/>
          </p:cNvCxnSpPr>
          <p:nvPr/>
        </p:nvCxnSpPr>
        <p:spPr>
          <a:xfrm flipV="1">
            <a:off x="3421331" y="4042962"/>
            <a:ext cx="2991442" cy="42431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38245" y="1653435"/>
            <a:ext cx="771303" cy="369332"/>
          </a:xfrm>
          <a:prstGeom prst="rect">
            <a:avLst/>
          </a:prstGeom>
          <a:noFill/>
        </p:spPr>
        <p:txBody>
          <a:bodyPr wrap="square" rtlCol="0">
            <a:spAutoFit/>
          </a:bodyPr>
          <a:lstStyle/>
          <a:p>
            <a:r>
              <a:rPr lang="en-IN" dirty="0">
                <a:solidFill>
                  <a:schemeClr val="accent1">
                    <a:lumMod val="50000"/>
                  </a:schemeClr>
                </a:solidFill>
              </a:rPr>
              <a:t>Index </a:t>
            </a:r>
          </a:p>
        </p:txBody>
      </p:sp>
    </p:spTree>
    <p:extLst>
      <p:ext uri="{BB962C8B-B14F-4D97-AF65-F5344CB8AC3E}">
        <p14:creationId xmlns:p14="http://schemas.microsoft.com/office/powerpoint/2010/main" val="70645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321919" cy="5124450"/>
          </a:xfrm>
        </p:spPr>
        <p:txBody>
          <a:bodyPr/>
          <a:lstStyle/>
          <a:p>
            <a:pPr algn="just"/>
            <a:r>
              <a:rPr lang="en-IN" dirty="0"/>
              <a:t>A hash function is any function that can be used to map a data set of an arbitrary size to a data set of a fixed size, which falls into the hash table. </a:t>
            </a:r>
          </a:p>
          <a:p>
            <a:pPr algn="just"/>
            <a:r>
              <a:rPr lang="en-IN" dirty="0"/>
              <a:t>The values returned by a hash function are called hash values, hash codes, hash sums, or hashes</a:t>
            </a:r>
          </a:p>
        </p:txBody>
      </p:sp>
      <p:sp>
        <p:nvSpPr>
          <p:cNvPr id="3" name="Title 2"/>
          <p:cNvSpPr>
            <a:spLocks noGrp="1"/>
          </p:cNvSpPr>
          <p:nvPr>
            <p:ph type="title"/>
          </p:nvPr>
        </p:nvSpPr>
        <p:spPr/>
        <p:txBody>
          <a:bodyPr/>
          <a:lstStyle/>
          <a:p>
            <a:r>
              <a:rPr lang="en-IN" dirty="0"/>
              <a:t>Hash function</a:t>
            </a:r>
          </a:p>
        </p:txBody>
      </p:sp>
    </p:spTree>
    <p:extLst>
      <p:ext uri="{BB962C8B-B14F-4D97-AF65-F5344CB8AC3E}">
        <p14:creationId xmlns:p14="http://schemas.microsoft.com/office/powerpoint/2010/main" val="282554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293784" cy="5124450"/>
          </a:xfrm>
        </p:spPr>
        <p:txBody>
          <a:bodyPr/>
          <a:lstStyle/>
          <a:p>
            <a:pPr algn="just"/>
            <a:r>
              <a:rPr lang="en-IN" b="1" dirty="0"/>
              <a:t>Data bucket </a:t>
            </a:r>
            <a:r>
              <a:rPr lang="en-IN" dirty="0"/>
              <a:t>– Data buckets are memory locations where the records are stored. It is also known as unit of storage.</a:t>
            </a:r>
          </a:p>
          <a:p>
            <a:pPr algn="just"/>
            <a:r>
              <a:rPr lang="en-IN" b="1" dirty="0"/>
              <a:t>Hash index </a:t>
            </a:r>
            <a:r>
              <a:rPr lang="en-IN" dirty="0"/>
              <a:t>– It is an address of the data block. A hash function could be a simple mathematical function to even a complex mathematical function.</a:t>
            </a:r>
          </a:p>
        </p:txBody>
      </p:sp>
      <p:sp>
        <p:nvSpPr>
          <p:cNvPr id="3" name="Title 2"/>
          <p:cNvSpPr>
            <a:spLocks noGrp="1"/>
          </p:cNvSpPr>
          <p:nvPr>
            <p:ph type="title"/>
          </p:nvPr>
        </p:nvSpPr>
        <p:spPr/>
        <p:txBody>
          <a:bodyPr/>
          <a:lstStyle/>
          <a:p>
            <a:r>
              <a:rPr lang="en-IN" dirty="0"/>
              <a:t>Terminology: Hash table</a:t>
            </a:r>
          </a:p>
        </p:txBody>
      </p:sp>
    </p:spTree>
    <p:extLst>
      <p:ext uri="{BB962C8B-B14F-4D97-AF65-F5344CB8AC3E}">
        <p14:creationId xmlns:p14="http://schemas.microsoft.com/office/powerpoint/2010/main" val="144274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279716" cy="5124450"/>
          </a:xfrm>
        </p:spPr>
        <p:txBody>
          <a:bodyPr>
            <a:normAutofit lnSpcReduction="10000"/>
          </a:bodyPr>
          <a:lstStyle/>
          <a:p>
            <a:pPr algn="just"/>
            <a:r>
              <a:rPr lang="en-IN" b="1" dirty="0"/>
              <a:t>Linear Probing </a:t>
            </a:r>
            <a:r>
              <a:rPr lang="en-IN" dirty="0"/>
              <a:t>– Linear probing is a fixed interval between probes. In this method, the next available data block is used to enter the new record, instead of overwriting on the older record.</a:t>
            </a:r>
          </a:p>
          <a:p>
            <a:pPr algn="just"/>
            <a:r>
              <a:rPr lang="en-IN" b="1" dirty="0"/>
              <a:t>Double Hashing </a:t>
            </a:r>
            <a:r>
              <a:rPr lang="en-IN" dirty="0"/>
              <a:t>–Double hashing is a computer programming method used in hash tables to resolve the issues of has a collision.</a:t>
            </a:r>
          </a:p>
        </p:txBody>
      </p:sp>
      <p:sp>
        <p:nvSpPr>
          <p:cNvPr id="3" name="Title 2"/>
          <p:cNvSpPr>
            <a:spLocks noGrp="1"/>
          </p:cNvSpPr>
          <p:nvPr>
            <p:ph type="title"/>
          </p:nvPr>
        </p:nvSpPr>
        <p:spPr/>
        <p:txBody>
          <a:bodyPr/>
          <a:lstStyle/>
          <a:p>
            <a:r>
              <a:rPr lang="en-IN" dirty="0"/>
              <a:t>Terminology: Hash table</a:t>
            </a:r>
          </a:p>
        </p:txBody>
      </p:sp>
    </p:spTree>
    <p:extLst>
      <p:ext uri="{BB962C8B-B14F-4D97-AF65-F5344CB8AC3E}">
        <p14:creationId xmlns:p14="http://schemas.microsoft.com/office/powerpoint/2010/main" val="300567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335987" cy="5124450"/>
          </a:xfrm>
        </p:spPr>
        <p:txBody>
          <a:bodyPr>
            <a:normAutofit/>
          </a:bodyPr>
          <a:lstStyle/>
          <a:p>
            <a:pPr algn="just"/>
            <a:r>
              <a:rPr lang="en-IN" b="1" dirty="0"/>
              <a:t>Quadratic probing</a:t>
            </a:r>
            <a:r>
              <a:rPr lang="en-IN" dirty="0"/>
              <a:t>– It helps you to determine the new bucket address. It helps you to add Interval between probes by adding the consecutive output of quadratic polynomial to starting value given by the original computation.</a:t>
            </a:r>
          </a:p>
        </p:txBody>
      </p:sp>
      <p:sp>
        <p:nvSpPr>
          <p:cNvPr id="3" name="Title 2"/>
          <p:cNvSpPr>
            <a:spLocks noGrp="1"/>
          </p:cNvSpPr>
          <p:nvPr>
            <p:ph type="title"/>
          </p:nvPr>
        </p:nvSpPr>
        <p:spPr/>
        <p:txBody>
          <a:bodyPr/>
          <a:lstStyle/>
          <a:p>
            <a:r>
              <a:rPr lang="en-IN" dirty="0"/>
              <a:t>Terminology: Hash table</a:t>
            </a:r>
          </a:p>
        </p:txBody>
      </p:sp>
    </p:spTree>
    <p:extLst>
      <p:ext uri="{BB962C8B-B14F-4D97-AF65-F5344CB8AC3E}">
        <p14:creationId xmlns:p14="http://schemas.microsoft.com/office/powerpoint/2010/main" val="108070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Methods for calculating the hash function</a:t>
            </a:r>
          </a:p>
          <a:p>
            <a:pPr lvl="1"/>
            <a:r>
              <a:rPr lang="en-IN" dirty="0"/>
              <a:t>Division method</a:t>
            </a:r>
          </a:p>
          <a:p>
            <a:pPr lvl="1"/>
            <a:r>
              <a:rPr lang="en-IN" dirty="0"/>
              <a:t>Folding method</a:t>
            </a:r>
          </a:p>
          <a:p>
            <a:pPr lvl="1"/>
            <a:r>
              <a:rPr lang="en-IN" dirty="0"/>
              <a:t>Mid square method</a:t>
            </a:r>
          </a:p>
          <a:p>
            <a:pPr lvl="1"/>
            <a:r>
              <a:rPr lang="en-IN" dirty="0"/>
              <a:t>Multiplication Method</a:t>
            </a:r>
          </a:p>
          <a:p>
            <a:pPr marL="0" indent="0">
              <a:buNone/>
            </a:pPr>
            <a:endParaRPr lang="en-IN" dirty="0"/>
          </a:p>
        </p:txBody>
      </p:sp>
      <p:sp>
        <p:nvSpPr>
          <p:cNvPr id="3" name="Title 2"/>
          <p:cNvSpPr>
            <a:spLocks noGrp="1"/>
          </p:cNvSpPr>
          <p:nvPr>
            <p:ph type="title"/>
          </p:nvPr>
        </p:nvSpPr>
        <p:spPr/>
        <p:txBody>
          <a:bodyPr>
            <a:normAutofit/>
          </a:bodyPr>
          <a:lstStyle/>
          <a:p>
            <a:r>
              <a:rPr lang="en-IN" dirty="0"/>
              <a:t>Hash function</a:t>
            </a:r>
          </a:p>
        </p:txBody>
      </p:sp>
    </p:spTree>
    <p:extLst>
      <p:ext uri="{BB962C8B-B14F-4D97-AF65-F5344CB8AC3E}">
        <p14:creationId xmlns:p14="http://schemas.microsoft.com/office/powerpoint/2010/main" val="222862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array holds all the key-value entries in the table. </a:t>
            </a:r>
          </a:p>
          <a:p>
            <a:r>
              <a:rPr lang="en-IN" dirty="0"/>
              <a:t>The size of the array should be set according to the amount of data expected.</a:t>
            </a:r>
          </a:p>
        </p:txBody>
      </p:sp>
      <p:sp>
        <p:nvSpPr>
          <p:cNvPr id="3" name="Title 2"/>
          <p:cNvSpPr>
            <a:spLocks noGrp="1"/>
          </p:cNvSpPr>
          <p:nvPr>
            <p:ph type="title"/>
          </p:nvPr>
        </p:nvSpPr>
        <p:spPr/>
        <p:txBody>
          <a:bodyPr/>
          <a:lstStyle/>
          <a:p>
            <a:r>
              <a:rPr lang="en-IN" dirty="0"/>
              <a:t>Array</a:t>
            </a:r>
          </a:p>
        </p:txBody>
      </p:sp>
    </p:spTree>
    <p:extLst>
      <p:ext uri="{BB962C8B-B14F-4D97-AF65-F5344CB8AC3E}">
        <p14:creationId xmlns:p14="http://schemas.microsoft.com/office/powerpoint/2010/main" val="174004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Search − Searches an element in a hash table.</a:t>
            </a:r>
          </a:p>
          <a:p>
            <a:r>
              <a:rPr lang="en-IN" dirty="0"/>
              <a:t>Insert − inserts an element in a hash table.</a:t>
            </a:r>
          </a:p>
          <a:p>
            <a:r>
              <a:rPr lang="en-IN" dirty="0"/>
              <a:t>delete − Deletes an element from a hash table.</a:t>
            </a:r>
          </a:p>
        </p:txBody>
      </p:sp>
      <p:sp>
        <p:nvSpPr>
          <p:cNvPr id="3" name="Title 2"/>
          <p:cNvSpPr>
            <a:spLocks noGrp="1"/>
          </p:cNvSpPr>
          <p:nvPr>
            <p:ph type="title"/>
          </p:nvPr>
        </p:nvSpPr>
        <p:spPr/>
        <p:txBody>
          <a:bodyPr/>
          <a:lstStyle/>
          <a:p>
            <a:r>
              <a:rPr lang="en-IN" dirty="0"/>
              <a:t>Operations of a hash table</a:t>
            </a:r>
          </a:p>
        </p:txBody>
      </p:sp>
    </p:spTree>
    <p:extLst>
      <p:ext uri="{BB962C8B-B14F-4D97-AF65-F5344CB8AC3E}">
        <p14:creationId xmlns:p14="http://schemas.microsoft.com/office/powerpoint/2010/main" val="393157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5D201-13EE-4515-BCA8-C03A66FB0EBC}"/>
              </a:ext>
            </a:extLst>
          </p:cNvPr>
          <p:cNvSpPr>
            <a:spLocks noGrp="1"/>
          </p:cNvSpPr>
          <p:nvPr>
            <p:ph idx="1"/>
          </p:nvPr>
        </p:nvSpPr>
        <p:spPr/>
        <p:txBody>
          <a:bodyPr/>
          <a:lstStyle/>
          <a:p>
            <a:pPr marL="914400" lvl="1" indent="-457200"/>
            <a:r>
              <a:rPr lang="en-IN" dirty="0"/>
              <a:t>understand basics of hashing,</a:t>
            </a:r>
          </a:p>
          <a:p>
            <a:pPr marL="914400" lvl="1" indent="-457200"/>
            <a:r>
              <a:rPr lang="en-IN" dirty="0"/>
              <a:t>hash table.</a:t>
            </a:r>
          </a:p>
        </p:txBody>
      </p:sp>
      <p:sp>
        <p:nvSpPr>
          <p:cNvPr id="3" name="Title 2">
            <a:extLst>
              <a:ext uri="{FF2B5EF4-FFF2-40B4-BE49-F238E27FC236}">
                <a16:creationId xmlns:a16="http://schemas.microsoft.com/office/drawing/2014/main" id="{E287DFED-79C6-45F1-801E-613D1FB56043}"/>
              </a:ext>
            </a:extLst>
          </p:cNvPr>
          <p:cNvSpPr>
            <a:spLocks noGrp="1"/>
          </p:cNvSpPr>
          <p:nvPr>
            <p:ph type="title"/>
          </p:nvPr>
        </p:nvSpPr>
        <p:spPr/>
        <p:txBody>
          <a:bodyPr/>
          <a:lstStyle/>
          <a:p>
            <a:r>
              <a:rPr lang="en-US" dirty="0"/>
              <a:t>Learning</a:t>
            </a:r>
            <a:br>
              <a:rPr lang="en-US" dirty="0"/>
            </a:br>
            <a:r>
              <a:rPr lang="en-US" dirty="0"/>
              <a:t>Outcomes</a:t>
            </a:r>
          </a:p>
        </p:txBody>
      </p:sp>
    </p:spTree>
    <p:extLst>
      <p:ext uri="{BB962C8B-B14F-4D97-AF65-F5344CB8AC3E}">
        <p14:creationId xmlns:p14="http://schemas.microsoft.com/office/powerpoint/2010/main" val="3896377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3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350055" cy="5124450"/>
          </a:xfrm>
        </p:spPr>
        <p:txBody>
          <a:bodyPr/>
          <a:lstStyle/>
          <a:p>
            <a:pPr algn="just"/>
            <a:r>
              <a:rPr lang="en-IN" dirty="0"/>
              <a:t>It is the process of converting an input of any length into a fixed size string or a number using an algorithm.</a:t>
            </a:r>
          </a:p>
          <a:p>
            <a:pPr algn="just"/>
            <a:r>
              <a:rPr lang="en-IN" dirty="0"/>
              <a:t> In hashing, a hash function is used that converts a given key to a smaller number and uses the small number as an index in a table called a hash table.</a:t>
            </a:r>
          </a:p>
        </p:txBody>
      </p:sp>
      <p:sp>
        <p:nvSpPr>
          <p:cNvPr id="3" name="Title 2"/>
          <p:cNvSpPr>
            <a:spLocks noGrp="1"/>
          </p:cNvSpPr>
          <p:nvPr>
            <p:ph type="title"/>
          </p:nvPr>
        </p:nvSpPr>
        <p:spPr/>
        <p:txBody>
          <a:bodyPr/>
          <a:lstStyle/>
          <a:p>
            <a:r>
              <a:rPr lang="en-IN" dirty="0"/>
              <a:t>Hashing</a:t>
            </a:r>
          </a:p>
        </p:txBody>
      </p:sp>
    </p:spTree>
    <p:extLst>
      <p:ext uri="{BB962C8B-B14F-4D97-AF65-F5344CB8AC3E}">
        <p14:creationId xmlns:p14="http://schemas.microsoft.com/office/powerpoint/2010/main" val="170572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293784" cy="5124450"/>
          </a:xfrm>
        </p:spPr>
        <p:txBody>
          <a:bodyPr/>
          <a:lstStyle/>
          <a:p>
            <a:pPr algn="just"/>
            <a:r>
              <a:rPr lang="en-IN" dirty="0"/>
              <a:t>Hashing data structure is used to store and find data efficiently using array.</a:t>
            </a:r>
          </a:p>
          <a:p>
            <a:pPr algn="just"/>
            <a:r>
              <a:rPr lang="en-IN" dirty="0"/>
              <a:t>It is a technique or process of mapping keys, values into the hash table by using a hash function. It is done for faster access to elements.</a:t>
            </a:r>
          </a:p>
          <a:p>
            <a:pPr algn="just"/>
            <a:r>
              <a:rPr lang="en-IN" dirty="0"/>
              <a:t> The efficiency of mapping depends on the efficiency of the hash function used.</a:t>
            </a:r>
          </a:p>
        </p:txBody>
      </p:sp>
      <p:sp>
        <p:nvSpPr>
          <p:cNvPr id="3" name="Title 2"/>
          <p:cNvSpPr>
            <a:spLocks noGrp="1"/>
          </p:cNvSpPr>
          <p:nvPr>
            <p:ph type="title"/>
          </p:nvPr>
        </p:nvSpPr>
        <p:spPr/>
        <p:txBody>
          <a:bodyPr/>
          <a:lstStyle/>
          <a:p>
            <a:r>
              <a:rPr lang="en-IN" dirty="0"/>
              <a:t>Hashing</a:t>
            </a:r>
          </a:p>
        </p:txBody>
      </p:sp>
    </p:spTree>
    <p:extLst>
      <p:ext uri="{BB962C8B-B14F-4D97-AF65-F5344CB8AC3E}">
        <p14:creationId xmlns:p14="http://schemas.microsoft.com/office/powerpoint/2010/main" val="324434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7286" y="1364566"/>
            <a:ext cx="8482819" cy="5387926"/>
          </a:xfrm>
        </p:spPr>
        <p:txBody>
          <a:bodyPr>
            <a:normAutofit fontScale="92500" lnSpcReduction="10000"/>
          </a:bodyPr>
          <a:lstStyle/>
          <a:p>
            <a:pPr algn="just"/>
            <a:r>
              <a:rPr lang="en-IN" dirty="0"/>
              <a:t>Hashing is a technique that is used to uniquely identify a specific object from a group of similar objects</a:t>
            </a:r>
          </a:p>
          <a:p>
            <a:pPr algn="just"/>
            <a:r>
              <a:rPr lang="en-IN" dirty="0"/>
              <a:t>In colleges, each student is assigned a unique registration number that can be used to retrieve information about student.</a:t>
            </a:r>
          </a:p>
          <a:p>
            <a:pPr algn="just"/>
            <a:r>
              <a:rPr lang="en-IN" dirty="0"/>
              <a:t>In libraries, each book is assigned a unique number that can be used to determine information about the book, such as its exact position in the library or the users it has been issued to etc.</a:t>
            </a:r>
          </a:p>
        </p:txBody>
      </p:sp>
      <p:sp>
        <p:nvSpPr>
          <p:cNvPr id="3" name="Title 2"/>
          <p:cNvSpPr>
            <a:spLocks noGrp="1"/>
          </p:cNvSpPr>
          <p:nvPr>
            <p:ph type="title"/>
          </p:nvPr>
        </p:nvSpPr>
        <p:spPr/>
        <p:txBody>
          <a:bodyPr/>
          <a:lstStyle/>
          <a:p>
            <a:r>
              <a:rPr lang="en-IN" dirty="0"/>
              <a:t>Hashing</a:t>
            </a:r>
          </a:p>
        </p:txBody>
      </p:sp>
    </p:spTree>
    <p:extLst>
      <p:ext uri="{BB962C8B-B14F-4D97-AF65-F5344CB8AC3E}">
        <p14:creationId xmlns:p14="http://schemas.microsoft.com/office/powerpoint/2010/main" val="144227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Time complexity in linear search is O(n)</a:t>
            </a:r>
          </a:p>
          <a:p>
            <a:endParaRPr lang="en-IN" dirty="0"/>
          </a:p>
          <a:p>
            <a:r>
              <a:rPr lang="en-IN" dirty="0"/>
              <a:t>Time complexity in binary search is O(log n)</a:t>
            </a:r>
          </a:p>
          <a:p>
            <a:endParaRPr lang="en-IN" dirty="0"/>
          </a:p>
          <a:p>
            <a:r>
              <a:rPr lang="en-IN" dirty="0"/>
              <a:t>Time complexity in hashing is O(1)</a:t>
            </a:r>
          </a:p>
          <a:p>
            <a:endParaRPr lang="en-IN" dirty="0"/>
          </a:p>
        </p:txBody>
      </p:sp>
      <p:sp>
        <p:nvSpPr>
          <p:cNvPr id="3" name="Title 2"/>
          <p:cNvSpPr>
            <a:spLocks noGrp="1"/>
          </p:cNvSpPr>
          <p:nvPr>
            <p:ph type="title"/>
          </p:nvPr>
        </p:nvSpPr>
        <p:spPr/>
        <p:txBody>
          <a:bodyPr/>
          <a:lstStyle/>
          <a:p>
            <a:r>
              <a:rPr lang="en-IN" dirty="0"/>
              <a:t>Time complexity</a:t>
            </a:r>
          </a:p>
        </p:txBody>
      </p:sp>
      <p:graphicFrame>
        <p:nvGraphicFramePr>
          <p:cNvPr id="4" name="Table 3"/>
          <p:cNvGraphicFramePr>
            <a:graphicFrameLocks noGrp="1"/>
          </p:cNvGraphicFramePr>
          <p:nvPr>
            <p:extLst>
              <p:ext uri="{D42A27DB-BD31-4B8C-83A1-F6EECF244321}">
                <p14:modId xmlns:p14="http://schemas.microsoft.com/office/powerpoint/2010/main" val="3407926226"/>
              </p:ext>
            </p:extLst>
          </p:nvPr>
        </p:nvGraphicFramePr>
        <p:xfrm>
          <a:off x="1189150" y="2401552"/>
          <a:ext cx="6095997" cy="37084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r>
                        <a:rPr lang="en-IN" dirty="0"/>
                        <a:t>40</a:t>
                      </a:r>
                    </a:p>
                  </a:txBody>
                  <a:tcPr/>
                </a:tc>
                <a:tc>
                  <a:txBody>
                    <a:bodyPr/>
                    <a:lstStyle/>
                    <a:p>
                      <a:r>
                        <a:rPr lang="en-IN" dirty="0"/>
                        <a:t>10</a:t>
                      </a:r>
                    </a:p>
                  </a:txBody>
                  <a:tcPr/>
                </a:tc>
                <a:tc>
                  <a:txBody>
                    <a:bodyPr/>
                    <a:lstStyle/>
                    <a:p>
                      <a:r>
                        <a:rPr lang="en-IN" dirty="0"/>
                        <a:t>30</a:t>
                      </a:r>
                    </a:p>
                  </a:txBody>
                  <a:tcPr/>
                </a:tc>
                <a:tc>
                  <a:txBody>
                    <a:bodyPr/>
                    <a:lstStyle/>
                    <a:p>
                      <a:r>
                        <a:rPr lang="en-IN" dirty="0"/>
                        <a:t>60</a:t>
                      </a:r>
                    </a:p>
                  </a:txBody>
                  <a:tcPr/>
                </a:tc>
                <a:tc>
                  <a:txBody>
                    <a:bodyPr/>
                    <a:lstStyle/>
                    <a:p>
                      <a:r>
                        <a:rPr lang="en-IN" dirty="0"/>
                        <a:t>70</a:t>
                      </a:r>
                    </a:p>
                  </a:txBody>
                  <a:tcPr/>
                </a:tc>
                <a:tc>
                  <a:txBody>
                    <a:bodyPr/>
                    <a:lstStyle/>
                    <a:p>
                      <a:r>
                        <a:rPr lang="en-IN" dirty="0"/>
                        <a:t>20</a:t>
                      </a:r>
                    </a:p>
                  </a:txBody>
                  <a:tcPr/>
                </a:tc>
                <a:tc>
                  <a:txBody>
                    <a:bodyPr/>
                    <a:lstStyle/>
                    <a:p>
                      <a:r>
                        <a:rPr lang="en-IN" dirty="0"/>
                        <a:t>90</a:t>
                      </a:r>
                    </a:p>
                  </a:txBody>
                  <a:tcPr/>
                </a:tc>
                <a:tc>
                  <a:txBody>
                    <a:bodyPr/>
                    <a:lstStyle/>
                    <a:p>
                      <a:r>
                        <a:rPr lang="en-IN" dirty="0"/>
                        <a:t>80</a:t>
                      </a:r>
                    </a:p>
                  </a:txBody>
                  <a:tcPr/>
                </a:tc>
                <a:tc>
                  <a:txBody>
                    <a:bodyPr/>
                    <a:lstStyle/>
                    <a:p>
                      <a:r>
                        <a:rPr lang="en-IN" dirty="0"/>
                        <a:t>50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1974526"/>
              </p:ext>
            </p:extLst>
          </p:nvPr>
        </p:nvGraphicFramePr>
        <p:xfrm>
          <a:off x="1225640" y="3996385"/>
          <a:ext cx="6095997" cy="37084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r>
                        <a:rPr lang="en-IN" dirty="0"/>
                        <a:t>10</a:t>
                      </a:r>
                    </a:p>
                  </a:txBody>
                  <a:tcPr/>
                </a:tc>
                <a:tc>
                  <a:txBody>
                    <a:bodyPr/>
                    <a:lstStyle/>
                    <a:p>
                      <a:r>
                        <a:rPr lang="en-IN" dirty="0"/>
                        <a:t>20</a:t>
                      </a:r>
                    </a:p>
                  </a:txBody>
                  <a:tcPr/>
                </a:tc>
                <a:tc>
                  <a:txBody>
                    <a:bodyPr/>
                    <a:lstStyle/>
                    <a:p>
                      <a:r>
                        <a:rPr lang="en-IN" dirty="0"/>
                        <a:t>30</a:t>
                      </a:r>
                    </a:p>
                  </a:txBody>
                  <a:tcPr/>
                </a:tc>
                <a:tc>
                  <a:txBody>
                    <a:bodyPr/>
                    <a:lstStyle/>
                    <a:p>
                      <a:r>
                        <a:rPr lang="en-IN" dirty="0"/>
                        <a:t>40</a:t>
                      </a:r>
                    </a:p>
                  </a:txBody>
                  <a:tcPr/>
                </a:tc>
                <a:tc>
                  <a:txBody>
                    <a:bodyPr/>
                    <a:lstStyle/>
                    <a:p>
                      <a:r>
                        <a:rPr lang="en-IN" dirty="0"/>
                        <a:t>50</a:t>
                      </a:r>
                    </a:p>
                  </a:txBody>
                  <a:tcPr/>
                </a:tc>
                <a:tc>
                  <a:txBody>
                    <a:bodyPr/>
                    <a:lstStyle/>
                    <a:p>
                      <a:r>
                        <a:rPr lang="en-IN" dirty="0"/>
                        <a:t>60</a:t>
                      </a:r>
                    </a:p>
                  </a:txBody>
                  <a:tcPr/>
                </a:tc>
                <a:tc>
                  <a:txBody>
                    <a:bodyPr/>
                    <a:lstStyle/>
                    <a:p>
                      <a:r>
                        <a:rPr lang="en-IN" dirty="0"/>
                        <a:t>70</a:t>
                      </a:r>
                    </a:p>
                  </a:txBody>
                  <a:tcPr/>
                </a:tc>
                <a:tc>
                  <a:txBody>
                    <a:bodyPr/>
                    <a:lstStyle/>
                    <a:p>
                      <a:r>
                        <a:rPr lang="en-IN" dirty="0"/>
                        <a:t>80</a:t>
                      </a:r>
                    </a:p>
                  </a:txBody>
                  <a:tcPr/>
                </a:tc>
                <a:tc>
                  <a:txBody>
                    <a:bodyPr/>
                    <a:lstStyle/>
                    <a:p>
                      <a:r>
                        <a:rPr lang="en-IN" dirty="0"/>
                        <a:t>90</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0402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265648" cy="5124450"/>
          </a:xfrm>
        </p:spPr>
        <p:txBody>
          <a:bodyPr/>
          <a:lstStyle/>
          <a:p>
            <a:pPr algn="just"/>
            <a:r>
              <a:rPr lang="en-IN" dirty="0"/>
              <a:t>It is used to better searching method as compared to the linear or binary search.</a:t>
            </a:r>
          </a:p>
          <a:p>
            <a:pPr algn="just"/>
            <a:r>
              <a:rPr lang="en-IN" dirty="0"/>
              <a:t>Hashing allows to update and retrieve any data entry in a constant time O(1).</a:t>
            </a:r>
          </a:p>
          <a:p>
            <a:pPr algn="just"/>
            <a:r>
              <a:rPr lang="en-IN" dirty="0"/>
              <a:t>Constant time O(1) means the operation does not depend on the size of the data.</a:t>
            </a:r>
          </a:p>
        </p:txBody>
      </p:sp>
      <p:sp>
        <p:nvSpPr>
          <p:cNvPr id="3" name="Title 2"/>
          <p:cNvSpPr>
            <a:spLocks noGrp="1"/>
          </p:cNvSpPr>
          <p:nvPr>
            <p:ph type="title"/>
          </p:nvPr>
        </p:nvSpPr>
        <p:spPr/>
        <p:txBody>
          <a:bodyPr/>
          <a:lstStyle/>
          <a:p>
            <a:r>
              <a:rPr lang="en-IN" dirty="0"/>
              <a:t>Hashing</a:t>
            </a:r>
          </a:p>
        </p:txBody>
      </p:sp>
    </p:spTree>
    <p:extLst>
      <p:ext uri="{BB962C8B-B14F-4D97-AF65-F5344CB8AC3E}">
        <p14:creationId xmlns:p14="http://schemas.microsoft.com/office/powerpoint/2010/main" val="261408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350055" cy="5124450"/>
          </a:xfrm>
        </p:spPr>
        <p:txBody>
          <a:bodyPr>
            <a:normAutofit/>
          </a:bodyPr>
          <a:lstStyle/>
          <a:p>
            <a:pPr algn="just"/>
            <a:r>
              <a:rPr lang="en-IN" dirty="0"/>
              <a:t>An element is converted into an integer by using a </a:t>
            </a:r>
            <a:r>
              <a:rPr lang="en-IN" dirty="0">
                <a:solidFill>
                  <a:srgbClr val="C00000"/>
                </a:solidFill>
              </a:rPr>
              <a:t>hash function. </a:t>
            </a:r>
            <a:r>
              <a:rPr lang="en-IN" dirty="0"/>
              <a:t>This element can be used as an index to store the original element, which falls into the </a:t>
            </a:r>
            <a:r>
              <a:rPr lang="en-IN" dirty="0">
                <a:solidFill>
                  <a:srgbClr val="C00000"/>
                </a:solidFill>
              </a:rPr>
              <a:t>hash table.</a:t>
            </a:r>
          </a:p>
          <a:p>
            <a:pPr algn="just"/>
            <a:r>
              <a:rPr lang="en-IN" dirty="0"/>
              <a:t>The element is stored in the hash table where it can be quickly retrieved using hashed key.</a:t>
            </a:r>
          </a:p>
        </p:txBody>
      </p:sp>
      <p:sp>
        <p:nvSpPr>
          <p:cNvPr id="3" name="Title 2"/>
          <p:cNvSpPr>
            <a:spLocks noGrp="1"/>
          </p:cNvSpPr>
          <p:nvPr>
            <p:ph type="title"/>
          </p:nvPr>
        </p:nvSpPr>
        <p:spPr/>
        <p:txBody>
          <a:bodyPr/>
          <a:lstStyle/>
          <a:p>
            <a:r>
              <a:rPr lang="en-IN" dirty="0"/>
              <a:t>Steps to implement hashing</a:t>
            </a:r>
          </a:p>
        </p:txBody>
      </p:sp>
    </p:spTree>
    <p:extLst>
      <p:ext uri="{BB962C8B-B14F-4D97-AF65-F5344CB8AC3E}">
        <p14:creationId xmlns:p14="http://schemas.microsoft.com/office/powerpoint/2010/main" val="418156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321919" cy="5124450"/>
          </a:xfrm>
        </p:spPr>
        <p:txBody>
          <a:bodyPr/>
          <a:lstStyle/>
          <a:p>
            <a:pPr marL="0" indent="0">
              <a:buNone/>
            </a:pPr>
            <a:r>
              <a:rPr lang="en-IN" dirty="0"/>
              <a:t>		hash = hash </a:t>
            </a:r>
            <a:r>
              <a:rPr lang="en-IN" dirty="0" err="1"/>
              <a:t>func</a:t>
            </a:r>
            <a:r>
              <a:rPr lang="en-IN" dirty="0"/>
              <a:t>(key)</a:t>
            </a:r>
          </a:p>
          <a:p>
            <a:pPr marL="0" indent="0">
              <a:buNone/>
            </a:pPr>
            <a:r>
              <a:rPr lang="en-IN" dirty="0"/>
              <a:t>		index = hash % </a:t>
            </a:r>
            <a:r>
              <a:rPr lang="en-IN" dirty="0" err="1"/>
              <a:t>array_size</a:t>
            </a:r>
            <a:endParaRPr lang="en-IN" dirty="0"/>
          </a:p>
          <a:p>
            <a:endParaRPr lang="en-IN" dirty="0"/>
          </a:p>
          <a:p>
            <a:pPr algn="just"/>
            <a:r>
              <a:rPr lang="en-IN" dirty="0"/>
              <a:t>The hash is independent of the array size and it is then reduced to an index (a number between 0 and </a:t>
            </a:r>
            <a:r>
              <a:rPr lang="en-IN" dirty="0" err="1"/>
              <a:t>array_size</a:t>
            </a:r>
            <a:r>
              <a:rPr lang="en-IN" dirty="0"/>
              <a:t> − 1) by using the modulo operator (%).</a:t>
            </a:r>
          </a:p>
        </p:txBody>
      </p:sp>
      <p:sp>
        <p:nvSpPr>
          <p:cNvPr id="3" name="Title 2"/>
          <p:cNvSpPr>
            <a:spLocks noGrp="1"/>
          </p:cNvSpPr>
          <p:nvPr>
            <p:ph type="title"/>
          </p:nvPr>
        </p:nvSpPr>
        <p:spPr/>
        <p:txBody>
          <a:bodyPr/>
          <a:lstStyle/>
          <a:p>
            <a:r>
              <a:rPr lang="en-IN" dirty="0"/>
              <a:t>Steps to implement hashing</a:t>
            </a:r>
          </a:p>
        </p:txBody>
      </p:sp>
    </p:spTree>
    <p:extLst>
      <p:ext uri="{BB962C8B-B14F-4D97-AF65-F5344CB8AC3E}">
        <p14:creationId xmlns:p14="http://schemas.microsoft.com/office/powerpoint/2010/main" val="2494449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2199</TotalTime>
  <Words>846</Words>
  <Application>Microsoft Office PowerPoint</Application>
  <PresentationFormat>On-screen Show (4:3)</PresentationFormat>
  <Paragraphs>103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Bahnschrift</vt:lpstr>
      <vt:lpstr>Bahnschrift SemiBold</vt:lpstr>
      <vt:lpstr>Office Theme</vt:lpstr>
      <vt:lpstr>PowerPoint Presentation</vt:lpstr>
      <vt:lpstr>Learning Outcomes</vt:lpstr>
      <vt:lpstr>Hashing</vt:lpstr>
      <vt:lpstr>Hashing</vt:lpstr>
      <vt:lpstr>Hashing</vt:lpstr>
      <vt:lpstr>Time complexity</vt:lpstr>
      <vt:lpstr>Hashing</vt:lpstr>
      <vt:lpstr>Steps to implement hashing</vt:lpstr>
      <vt:lpstr>Steps to implement hashing</vt:lpstr>
      <vt:lpstr>Hash table</vt:lpstr>
      <vt:lpstr>Hash table</vt:lpstr>
      <vt:lpstr>Hash table</vt:lpstr>
      <vt:lpstr>Hash function</vt:lpstr>
      <vt:lpstr>Terminology: Hash table</vt:lpstr>
      <vt:lpstr>Terminology: Hash table</vt:lpstr>
      <vt:lpstr>Terminology: Hash table</vt:lpstr>
      <vt:lpstr>Hash function</vt:lpstr>
      <vt:lpstr>Array</vt:lpstr>
      <vt:lpstr>Operations of a hash 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recording2</cp:lastModifiedBy>
  <cp:revision>128</cp:revision>
  <dcterms:created xsi:type="dcterms:W3CDTF">2020-12-02T15:29:53Z</dcterms:created>
  <dcterms:modified xsi:type="dcterms:W3CDTF">2021-12-08T09:40:47Z</dcterms:modified>
</cp:coreProperties>
</file>